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76" r:id="rId4"/>
    <p:sldId id="288" r:id="rId5"/>
    <p:sldId id="289" r:id="rId6"/>
    <p:sldId id="332" r:id="rId7"/>
    <p:sldId id="262" r:id="rId8"/>
    <p:sldId id="268" r:id="rId9"/>
    <p:sldId id="270" r:id="rId10"/>
    <p:sldId id="333" r:id="rId11"/>
    <p:sldId id="269" r:id="rId12"/>
    <p:sldId id="273" r:id="rId13"/>
    <p:sldId id="267" r:id="rId14"/>
    <p:sldId id="272" r:id="rId15"/>
    <p:sldId id="334" r:id="rId16"/>
    <p:sldId id="335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4"/>
    <p:restoredTop sz="96327"/>
  </p:normalViewPr>
  <p:slideViewPr>
    <p:cSldViewPr snapToGrid="0" snapToObjects="1">
      <p:cViewPr varScale="1">
        <p:scale>
          <a:sx n="72" d="100"/>
          <a:sy n="72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9CBC15-13CF-3188-5A5D-B26029686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5AB2CF-0EDD-68F2-590D-D82F64A182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16B355-AFEE-232B-50D3-5EC3DD2E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B38CA9-F1D1-87B1-2B95-6EED97BCA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C73640E-011C-A1EA-9770-77DF2BD88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07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6ED106-1E66-CCA4-48BB-16B4D612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7904CAA-6B97-5578-488E-390D8ADEE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88C1CB-1AC0-7A30-15C7-BC1277F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B64BF86-AF41-E36A-5875-C3A7ACF1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65EFF9-170F-BCF7-82FB-BE06AA2D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954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EBB1CDB-748E-F508-75A2-7BEF885EC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1B2447E-00E0-C865-4582-AC03D8E25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26DA073-1E1E-8418-B541-50153F42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90F9FC-2A6A-F02E-37BD-199A6AED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09BD37-EE72-6388-155B-03194ACF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3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22FDF2-21E9-B01D-0D1D-B0E4A8CF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8F0A5-46CD-6AA6-D8C7-CE889265C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EAF317-D8A5-F409-D501-825D4448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DBD779-1FDA-3F82-2705-0D018153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99A0AB-A480-F7A0-912E-F7712309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217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79944-D0D2-9E36-CEE5-1C9C9C07B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D08503E-713E-BB5E-4A6A-49301D4D0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4E7157-19E1-9093-211D-1F6047622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CC686D-0A02-5CBD-667F-36DD2DD8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400730-1DE4-42DE-D0C8-1E39C2A5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40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19556C-CDEF-F2E1-4D3F-CF7AD880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FE687BA-17E9-B50F-3981-60BFD66E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5A4230-D51D-5691-C403-C738C494A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9CFB8F-1621-51FA-0628-89A89080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8F7077-34DF-0C40-B1D3-2D3A88C6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28572C5-FE22-5C85-136A-48642232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79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3B1D37-6BA3-3CBF-5110-34074283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AA5229-FAA5-DC96-A839-49E4C034E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97A397-3297-C00B-FEF3-8B466FA30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49BC3FD-C0BC-9518-ED08-4741FBFEE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F26FCF2-5F38-56A7-F3E1-08C27F7EB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6F6B2CB-974E-9723-ED31-C599E3EB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53FDAA1-2D9A-1C0A-1600-9000A2E9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BB8D2A8-6A02-8963-AEF3-1EE92D6D6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4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D2FABA-4B16-D1CA-A456-E3C0A123E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CF72CA3-94B9-9DAE-B9A2-B97393890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138F678-268F-39C9-BDD0-E39975D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6CEA3D-ADDE-F4B9-AFBB-F94CD067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830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1EEC64B-3625-1B3E-7A22-75F86FB7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83EC627-92B6-1DB1-3768-93A8C73A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C5FCEA-9AAF-5F3D-7C31-C79613C04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03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56048F-1357-87DF-6A26-B1F24455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243C98-C222-272F-796B-F87045305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C6A5412-C1CA-CC70-DABE-83D7F90D8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603BF8-90C6-A924-86F7-5EDC5942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64BA3E-3AB4-EB6A-E316-707CDC19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2F15F1F-E2EC-7922-E352-40947436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597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7921F-F200-4276-6943-FD9C98CB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FD5D983-0F93-6F60-16A1-A4DDAD3A7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11AF927-E8B5-0CE5-9FB9-3CCCBAB9A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16E8681-3EA6-06A5-CAD4-FF02CFF4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6936AB-F45E-279A-3445-1840ACA7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BBA416-6B73-A532-DEDF-EBB6E3CE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389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565036B-5B63-5924-9B39-457CE12F5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7D7558-48AA-73F2-8E5D-4A4E5095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B735D5E-DA41-44F4-31BC-31008B4B5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30EA-8B3B-0144-934B-7FDDA9D06903}" type="datetimeFigureOut">
              <a:rPr lang="pl-PL" smtClean="0"/>
              <a:t>13.06.2023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AC6188F-060B-78C4-5F11-C92D926C9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9EEC78-E2E3-94B1-DDD7-01DD4288D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AECE9-B4B2-B14C-A6AB-D54D116DB66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81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oitromain.univ-grenoble-alpes.fr/corpjurciv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493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1325563"/>
          </a:xfrm>
        </p:spPr>
        <p:txBody>
          <a:bodyPr/>
          <a:lstStyle/>
          <a:p>
            <a:r>
              <a:rPr lang="pl-PL" dirty="0">
                <a:cs typeface="Calibri Light"/>
              </a:rPr>
              <a:t> </a:t>
            </a:r>
            <a:r>
              <a:rPr lang="pl-PL" dirty="0" err="1">
                <a:cs typeface="Calibri Light"/>
              </a:rPr>
              <a:t>Libri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Legales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4" y="1825625"/>
            <a:ext cx="96286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Digestum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Vetus</a:t>
            </a:r>
            <a:r>
              <a:rPr lang="pl-PL" dirty="0">
                <a:ea typeface="+mn-lt"/>
                <a:cs typeface="+mn-lt"/>
              </a:rPr>
              <a:t> (D. 1.1 – D.24.2)</a:t>
            </a:r>
            <a:endParaRPr lang="pl-PL" dirty="0">
              <a:cs typeface="Calibri" panose="020F0502020204030204"/>
            </a:endParaRPr>
          </a:p>
          <a:p>
            <a:r>
              <a:rPr lang="pl-PL" dirty="0" err="1">
                <a:ea typeface="+mn-lt"/>
                <a:cs typeface="+mn-lt"/>
              </a:rPr>
              <a:t>Digestum</a:t>
            </a:r>
            <a:r>
              <a:rPr lang="pl-PL" dirty="0">
                <a:ea typeface="+mn-lt"/>
                <a:cs typeface="+mn-lt"/>
              </a:rPr>
              <a:t> Novum (D. 39.1 – D.50.17)</a:t>
            </a:r>
            <a:endParaRPr lang="pl-PL" dirty="0"/>
          </a:p>
          <a:p>
            <a:r>
              <a:rPr lang="pl-PL" dirty="0" err="1">
                <a:ea typeface="+mn-lt"/>
                <a:cs typeface="+mn-lt"/>
              </a:rPr>
              <a:t>Digestum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Infortiatum</a:t>
            </a:r>
            <a:r>
              <a:rPr lang="pl-PL" dirty="0">
                <a:ea typeface="+mn-lt"/>
                <a:cs typeface="+mn-lt"/>
              </a:rPr>
              <a:t> (D. 28.3 – D. 38.17)</a:t>
            </a:r>
            <a:endParaRPr lang="pl-PL" dirty="0"/>
          </a:p>
          <a:p>
            <a:r>
              <a:rPr lang="pl-PL" dirty="0" err="1">
                <a:ea typeface="+mn-lt"/>
                <a:cs typeface="+mn-lt"/>
              </a:rPr>
              <a:t>Codex</a:t>
            </a:r>
            <a:r>
              <a:rPr lang="pl-PL" dirty="0">
                <a:ea typeface="+mn-lt"/>
                <a:cs typeface="+mn-lt"/>
              </a:rPr>
              <a:t> (C. 1-9)</a:t>
            </a:r>
          </a:p>
          <a:p>
            <a:r>
              <a:rPr lang="pl-PL" dirty="0" err="1">
                <a:cs typeface="Calibri" panose="020F0502020204030204"/>
              </a:rPr>
              <a:t>Authenticum</a:t>
            </a:r>
            <a:r>
              <a:rPr lang="pl-PL" dirty="0">
                <a:cs typeface="Calibri" panose="020F0502020204030204"/>
              </a:rPr>
              <a:t> (C. 10-12; </a:t>
            </a:r>
            <a:r>
              <a:rPr lang="pl-PL" dirty="0" err="1">
                <a:cs typeface="Calibri" panose="020F0502020204030204"/>
              </a:rPr>
              <a:t>Institutiones</a:t>
            </a:r>
            <a:r>
              <a:rPr lang="pl-PL" dirty="0">
                <a:cs typeface="Calibri" panose="020F0502020204030204"/>
              </a:rPr>
              <a:t>; </a:t>
            </a:r>
            <a:r>
              <a:rPr lang="pl-PL" dirty="0" err="1">
                <a:cs typeface="Calibri" panose="020F0502020204030204"/>
              </a:rPr>
              <a:t>Novellae</a:t>
            </a:r>
            <a:r>
              <a:rPr lang="pl-PL" dirty="0">
                <a:cs typeface="Calibri" panose="020F0502020204030204"/>
              </a:rPr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692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5" y="365126"/>
            <a:ext cx="9505604" cy="455490"/>
          </a:xfrm>
        </p:spPr>
        <p:txBody>
          <a:bodyPr>
            <a:normAutofit fontScale="90000"/>
          </a:bodyPr>
          <a:lstStyle/>
          <a:p>
            <a:r>
              <a:rPr lang="it-IT" dirty="0"/>
              <a:t>http://</a:t>
            </a:r>
            <a:r>
              <a:rPr lang="it-IT" dirty="0" err="1"/>
              <a:t>manuscripts.rg.mpg.de</a:t>
            </a:r>
            <a:r>
              <a:rPr lang="it-IT" dirty="0"/>
              <a:t>/</a:t>
            </a:r>
            <a:r>
              <a:rPr lang="it-IT" dirty="0" err="1"/>
              <a:t>search</a:t>
            </a:r>
            <a:r>
              <a:rPr lang="it-IT" dirty="0"/>
              <a:t>/</a:t>
            </a:r>
            <a:br>
              <a:rPr lang="it-IT" dirty="0"/>
            </a:br>
            <a:endParaRPr lang="pl-PL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1D5B43DF-CF91-BADD-4CFA-B5A67985A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164" y="598488"/>
            <a:ext cx="4571084" cy="4957762"/>
          </a:xfrm>
        </p:spPr>
      </p:pic>
    </p:spTree>
    <p:extLst>
      <p:ext uri="{BB962C8B-B14F-4D97-AF65-F5344CB8AC3E}">
        <p14:creationId xmlns:p14="http://schemas.microsoft.com/office/powerpoint/2010/main" val="2266336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396875"/>
          </a:xfrm>
        </p:spPr>
        <p:txBody>
          <a:bodyPr>
            <a:normAutofit/>
          </a:bodyPr>
          <a:lstStyle/>
          <a:p>
            <a:r>
              <a:rPr lang="it-IT" sz="2000" dirty="0" err="1"/>
              <a:t>Digestum</a:t>
            </a:r>
            <a:r>
              <a:rPr lang="it-IT" sz="2000" dirty="0"/>
              <a:t> </a:t>
            </a:r>
            <a:r>
              <a:rPr lang="it-IT" sz="2000" dirty="0" err="1"/>
              <a:t>Vetus</a:t>
            </a:r>
            <a:r>
              <a:rPr lang="it-IT" sz="2000" dirty="0"/>
              <a:t> (Vat. </a:t>
            </a:r>
            <a:r>
              <a:rPr lang="it-IT" sz="2000" dirty="0" err="1"/>
              <a:t>Lat</a:t>
            </a:r>
            <a:r>
              <a:rPr lang="it-IT" sz="2000" dirty="0"/>
              <a:t>. 1406) https://</a:t>
            </a:r>
            <a:r>
              <a:rPr lang="it-IT" sz="2000" dirty="0" err="1"/>
              <a:t>digi.vatlib.it</a:t>
            </a:r>
            <a:r>
              <a:rPr lang="it-IT" sz="2000" dirty="0"/>
              <a:t>/</a:t>
            </a:r>
            <a:r>
              <a:rPr lang="it-IT" sz="2000" dirty="0" err="1"/>
              <a:t>view</a:t>
            </a:r>
            <a:r>
              <a:rPr lang="it-IT" sz="2000" dirty="0"/>
              <a:t>/MSS_Vat.lat.1406</a:t>
            </a:r>
            <a:endParaRPr lang="pl-PL" sz="2000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667C5099-985D-B4F6-8AD1-A12D0A7DC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73" y="748568"/>
            <a:ext cx="4818395" cy="5342960"/>
          </a:xfrm>
        </p:spPr>
      </p:pic>
    </p:spTree>
    <p:extLst>
      <p:ext uri="{BB962C8B-B14F-4D97-AF65-F5344CB8AC3E}">
        <p14:creationId xmlns:p14="http://schemas.microsoft.com/office/powerpoint/2010/main" val="317935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6"/>
            <a:ext cx="9628695" cy="315912"/>
          </a:xfrm>
        </p:spPr>
        <p:txBody>
          <a:bodyPr>
            <a:normAutofit fontScale="90000"/>
          </a:bodyPr>
          <a:lstStyle/>
          <a:p>
            <a:r>
              <a:rPr lang="it-IT" sz="2000" dirty="0" err="1"/>
              <a:t>Pal</a:t>
            </a:r>
            <a:r>
              <a:rPr lang="it-IT" sz="2000" dirty="0"/>
              <a:t>. </a:t>
            </a:r>
            <a:r>
              <a:rPr lang="it-IT" sz="2000" dirty="0" err="1"/>
              <a:t>Lat</a:t>
            </a:r>
            <a:r>
              <a:rPr lang="it-IT" sz="2000" dirty="0"/>
              <a:t> 734, ff. 3v-4r </a:t>
            </a:r>
            <a:endParaRPr lang="pl-PL" sz="2000" dirty="0"/>
          </a:p>
        </p:txBody>
      </p:sp>
      <p:pic>
        <p:nvPicPr>
          <p:cNvPr id="4" name="Segnaposto contenuto 8">
            <a:extLst>
              <a:ext uri="{FF2B5EF4-FFF2-40B4-BE49-F238E27FC236}">
                <a16:creationId xmlns:a16="http://schemas.microsoft.com/office/drawing/2014/main" id="{407A5D24-B7C7-F860-87F2-932A16A38E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159" y="681037"/>
            <a:ext cx="7006072" cy="5232807"/>
          </a:xfrm>
        </p:spPr>
      </p:pic>
    </p:spTree>
    <p:extLst>
      <p:ext uri="{BB962C8B-B14F-4D97-AF65-F5344CB8AC3E}">
        <p14:creationId xmlns:p14="http://schemas.microsoft.com/office/powerpoint/2010/main" val="1893300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6"/>
            <a:ext cx="9628695" cy="315912"/>
          </a:xfrm>
        </p:spPr>
        <p:txBody>
          <a:bodyPr>
            <a:noAutofit/>
          </a:bodyPr>
          <a:lstStyle/>
          <a:p>
            <a:r>
              <a:rPr lang="it-IT" sz="2000" dirty="0" err="1"/>
              <a:t>Digestum</a:t>
            </a:r>
            <a:r>
              <a:rPr lang="it-IT" sz="2000" dirty="0"/>
              <a:t> </a:t>
            </a:r>
            <a:r>
              <a:rPr lang="it-IT" sz="2000" dirty="0" err="1"/>
              <a:t>Vetus</a:t>
            </a:r>
            <a:r>
              <a:rPr lang="it-IT" sz="2000" dirty="0"/>
              <a:t>, s.l., 1513 </a:t>
            </a:r>
            <a:r>
              <a:rPr lang="it-IT" sz="2000" dirty="0" err="1"/>
              <a:t>ff.XIV</a:t>
            </a:r>
            <a:r>
              <a:rPr lang="it-IT" sz="2000" dirty="0"/>
              <a:t> </a:t>
            </a:r>
            <a:r>
              <a:rPr lang="it-IT" sz="2000" dirty="0" err="1"/>
              <a:t>r</a:t>
            </a:r>
            <a:r>
              <a:rPr lang="it-IT" sz="2000" dirty="0"/>
              <a:t>-v (D. 1.5.9)</a:t>
            </a:r>
            <a:br>
              <a:rPr lang="it-IT" sz="2000" dirty="0"/>
            </a:br>
            <a:r>
              <a:rPr lang="it-IT" sz="2000" dirty="0"/>
              <a:t>https://</a:t>
            </a:r>
            <a:r>
              <a:rPr lang="it-IT" sz="2000" dirty="0" err="1"/>
              <a:t>www.google.it</a:t>
            </a:r>
            <a:r>
              <a:rPr lang="it-IT" sz="2000" dirty="0"/>
              <a:t>/books/</a:t>
            </a:r>
            <a:r>
              <a:rPr lang="it-IT" sz="2000" dirty="0" err="1"/>
              <a:t>edition</a:t>
            </a:r>
            <a:r>
              <a:rPr lang="it-IT" sz="2000" dirty="0"/>
              <a:t>/</a:t>
            </a:r>
            <a:r>
              <a:rPr lang="it-IT" sz="2000" dirty="0" err="1"/>
              <a:t>Corpus_iuris_civilis</a:t>
            </a:r>
            <a:r>
              <a:rPr lang="it-IT" sz="2000" dirty="0"/>
              <a:t>/</a:t>
            </a:r>
            <a:r>
              <a:rPr lang="it-IT" sz="2000" dirty="0" err="1"/>
              <a:t>GfRgAAAAcAAJ?hl</a:t>
            </a:r>
            <a:r>
              <a:rPr lang="it-IT" sz="2000" dirty="0"/>
              <a:t>=</a:t>
            </a:r>
            <a:r>
              <a:rPr lang="it-IT" sz="2000" dirty="0" err="1"/>
              <a:t>it&amp;gbpv</a:t>
            </a:r>
            <a:r>
              <a:rPr lang="it-IT" sz="2000" dirty="0"/>
              <a:t>=1&amp;dq=</a:t>
            </a:r>
            <a:r>
              <a:rPr lang="it-IT" sz="2000" dirty="0" err="1"/>
              <a:t>digestum+vetus&amp;printsec</a:t>
            </a:r>
            <a:r>
              <a:rPr lang="it-IT" sz="2000" dirty="0"/>
              <a:t>=</a:t>
            </a:r>
            <a:r>
              <a:rPr lang="it-IT" sz="2000" dirty="0" err="1"/>
              <a:t>frontcover</a:t>
            </a:r>
            <a:endParaRPr lang="pl-PL" sz="2000" dirty="0"/>
          </a:p>
        </p:txBody>
      </p:sp>
      <p:pic>
        <p:nvPicPr>
          <p:cNvPr id="4" name="Segnaposto contenuto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BCBF87E8-18FC-34A5-59C5-CDF7D0FFF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213" y="949325"/>
            <a:ext cx="4227574" cy="5380038"/>
          </a:xfrm>
        </p:spPr>
      </p:pic>
    </p:spTree>
    <p:extLst>
      <p:ext uri="{BB962C8B-B14F-4D97-AF65-F5344CB8AC3E}">
        <p14:creationId xmlns:p14="http://schemas.microsoft.com/office/powerpoint/2010/main" val="326562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1325563"/>
          </a:xfrm>
        </p:spPr>
        <p:txBody>
          <a:bodyPr/>
          <a:lstStyle/>
          <a:p>
            <a:r>
              <a:rPr lang="pl-PL" dirty="0" err="1">
                <a:cs typeface="Calibri Light"/>
              </a:rPr>
              <a:t>Medieval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sistem</a:t>
            </a:r>
            <a:r>
              <a:rPr lang="pl-PL" dirty="0">
                <a:cs typeface="Calibri Light"/>
              </a:rPr>
              <a:t> of </a:t>
            </a:r>
            <a:r>
              <a:rPr lang="pl-PL" dirty="0" err="1">
                <a:cs typeface="Calibri Light"/>
              </a:rPr>
              <a:t>quotations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4" y="1825625"/>
            <a:ext cx="9628696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pl-PL" b="1" dirty="0" err="1">
                <a:ea typeface="+mn-lt"/>
                <a:cs typeface="+mn-lt"/>
              </a:rPr>
              <a:t>Codex</a:t>
            </a:r>
            <a:r>
              <a:rPr lang="pl-PL" b="1" dirty="0">
                <a:ea typeface="+mn-lt"/>
                <a:cs typeface="+mn-lt"/>
              </a:rPr>
              <a:t>  </a:t>
            </a:r>
            <a:r>
              <a:rPr lang="pl-PL" dirty="0">
                <a:ea typeface="+mn-lt"/>
                <a:cs typeface="+mn-lt"/>
              </a:rPr>
              <a:t>-  </a:t>
            </a:r>
            <a:r>
              <a:rPr lang="pl-PL" dirty="0">
                <a:solidFill>
                  <a:srgbClr val="C00000"/>
                </a:solidFill>
                <a:ea typeface="+mn-lt"/>
                <a:cs typeface="+mn-lt"/>
              </a:rPr>
              <a:t>C.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followed</a:t>
            </a:r>
            <a:r>
              <a:rPr lang="pl-PL" dirty="0">
                <a:ea typeface="+mn-lt"/>
                <a:cs typeface="+mn-lt"/>
              </a:rPr>
              <a:t> by the </a:t>
            </a:r>
            <a:r>
              <a:rPr lang="pl-PL" dirty="0" err="1">
                <a:ea typeface="+mn-lt"/>
                <a:cs typeface="+mn-lt"/>
              </a:rPr>
              <a:t>first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words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 and the </a:t>
            </a:r>
            <a:r>
              <a:rPr lang="pl-PL" dirty="0" err="1">
                <a:ea typeface="+mn-lt"/>
                <a:cs typeface="+mn-lt"/>
              </a:rPr>
              <a:t>first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words</a:t>
            </a:r>
            <a:r>
              <a:rPr lang="pl-PL" dirty="0">
                <a:ea typeface="+mn-lt"/>
                <a:cs typeface="+mn-lt"/>
              </a:rPr>
              <a:t> of the law and </a:t>
            </a:r>
            <a:r>
              <a:rPr lang="pl-PL" dirty="0" err="1">
                <a:ea typeface="+mn-lt"/>
                <a:cs typeface="+mn-lt"/>
              </a:rPr>
              <a:t>possibly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dirty="0" err="1">
                <a:ea typeface="+mn-lt"/>
                <a:cs typeface="+mn-lt"/>
              </a:rPr>
              <a:t>first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words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dirty="0" err="1">
                <a:ea typeface="+mn-lt"/>
                <a:cs typeface="+mn-lt"/>
              </a:rPr>
              <a:t>paragraph</a:t>
            </a:r>
            <a:r>
              <a:rPr lang="pl-PL" dirty="0"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(</a:t>
            </a:r>
            <a:r>
              <a:rPr lang="pl-PL" i="1" dirty="0">
                <a:ea typeface="+mn-lt"/>
                <a:cs typeface="+mn-lt"/>
              </a:rPr>
              <a:t>C. de </a:t>
            </a:r>
            <a:r>
              <a:rPr lang="pl-PL" i="1" dirty="0" err="1">
                <a:ea typeface="+mn-lt"/>
                <a:cs typeface="+mn-lt"/>
              </a:rPr>
              <a:t>prescrip</a:t>
            </a:r>
            <a:r>
              <a:rPr lang="pl-PL" i="1" dirty="0">
                <a:ea typeface="+mn-lt"/>
                <a:cs typeface="+mn-lt"/>
              </a:rPr>
              <a:t>. lon. temp. l. fi.</a:t>
            </a:r>
            <a:r>
              <a:rPr lang="pl-PL" dirty="0">
                <a:ea typeface="+mn-lt"/>
                <a:cs typeface="+mn-lt"/>
              </a:rPr>
              <a:t> =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 7, </a:t>
            </a:r>
            <a:r>
              <a:rPr lang="pl-PL" dirty="0" err="1">
                <a:ea typeface="+mn-lt"/>
                <a:cs typeface="+mn-lt"/>
              </a:rPr>
              <a:t>tit</a:t>
            </a:r>
            <a:r>
              <a:rPr lang="pl-PL" dirty="0">
                <a:ea typeface="+mn-lt"/>
                <a:cs typeface="+mn-lt"/>
              </a:rPr>
              <a:t>. de </a:t>
            </a:r>
            <a:r>
              <a:rPr lang="pl-PL" dirty="0" err="1">
                <a:ea typeface="+mn-lt"/>
                <a:cs typeface="+mn-lt"/>
              </a:rPr>
              <a:t>praescriptione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longi</a:t>
            </a:r>
            <a:r>
              <a:rPr lang="pl-PL" dirty="0">
                <a:ea typeface="+mn-lt"/>
                <a:cs typeface="+mn-lt"/>
              </a:rPr>
              <a:t> temporis, </a:t>
            </a:r>
            <a:r>
              <a:rPr lang="pl-PL" dirty="0" err="1">
                <a:ea typeface="+mn-lt"/>
                <a:cs typeface="+mn-lt"/>
              </a:rPr>
              <a:t>final</a:t>
            </a:r>
            <a:r>
              <a:rPr lang="pl-PL" dirty="0">
                <a:ea typeface="+mn-lt"/>
                <a:cs typeface="+mn-lt"/>
              </a:rPr>
              <a:t> law (C. 7.33.12). </a:t>
            </a:r>
            <a:endParaRPr lang="pl-PL"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r>
              <a:rPr lang="pl-PL" b="1" dirty="0">
                <a:ea typeface="+mn-lt"/>
                <a:cs typeface="+mn-lt"/>
              </a:rPr>
              <a:t>Digest </a:t>
            </a:r>
            <a:r>
              <a:rPr lang="pl-PL" dirty="0">
                <a:ea typeface="+mn-lt"/>
                <a:cs typeface="+mn-lt"/>
              </a:rPr>
              <a:t>- </a:t>
            </a:r>
            <a:r>
              <a:rPr lang="pl-PL" b="1" dirty="0" err="1">
                <a:solidFill>
                  <a:srgbClr val="C00000"/>
                </a:solidFill>
                <a:ea typeface="+mn-lt"/>
                <a:cs typeface="+mn-lt"/>
              </a:rPr>
              <a:t>ff</a:t>
            </a:r>
            <a:r>
              <a:rPr lang="pl-PL" b="1" dirty="0">
                <a:solidFill>
                  <a:srgbClr val="C00000"/>
                </a:solidFill>
                <a:ea typeface="+mn-lt"/>
                <a:cs typeface="+mn-lt"/>
              </a:rPr>
              <a:t>.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followed</a:t>
            </a:r>
            <a:r>
              <a:rPr lang="pl-PL" dirty="0">
                <a:ea typeface="+mn-lt"/>
                <a:cs typeface="+mn-lt"/>
              </a:rPr>
              <a:t> by the </a:t>
            </a:r>
            <a:r>
              <a:rPr lang="pl-PL" dirty="0" err="1">
                <a:ea typeface="+mn-lt"/>
                <a:cs typeface="+mn-lt"/>
              </a:rPr>
              <a:t>first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words</a:t>
            </a:r>
            <a:r>
              <a:rPr lang="pl-PL" dirty="0">
                <a:ea typeface="+mn-lt"/>
                <a:cs typeface="+mn-lt"/>
              </a:rPr>
              <a:t> of the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 and fragment, and </a:t>
            </a:r>
            <a:r>
              <a:rPr lang="pl-PL" dirty="0" err="1">
                <a:ea typeface="+mn-lt"/>
                <a:cs typeface="+mn-lt"/>
              </a:rPr>
              <a:t>possibly</a:t>
            </a:r>
            <a:r>
              <a:rPr lang="pl-PL" dirty="0">
                <a:ea typeface="+mn-lt"/>
                <a:cs typeface="+mn-lt"/>
              </a:rPr>
              <a:t> the </a:t>
            </a:r>
            <a:r>
              <a:rPr lang="pl-PL" dirty="0" err="1">
                <a:ea typeface="+mn-lt"/>
                <a:cs typeface="+mn-lt"/>
              </a:rPr>
              <a:t>paragraph</a:t>
            </a:r>
            <a:r>
              <a:rPr lang="pl-PL" dirty="0">
                <a:ea typeface="+mn-lt"/>
                <a:cs typeface="+mn-lt"/>
              </a:rPr>
              <a:t>. 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</a:rPr>
              <a:t>(</a:t>
            </a:r>
            <a:r>
              <a:rPr lang="pl-PL" i="1" dirty="0" err="1">
                <a:ea typeface="+mn-lt"/>
                <a:cs typeface="+mn-lt"/>
              </a:rPr>
              <a:t>ff</a:t>
            </a:r>
            <a:r>
              <a:rPr lang="pl-PL" i="1" dirty="0">
                <a:ea typeface="+mn-lt"/>
                <a:cs typeface="+mn-lt"/>
              </a:rPr>
              <a:t>. de </a:t>
            </a:r>
            <a:r>
              <a:rPr lang="pl-PL" i="1" dirty="0" err="1">
                <a:ea typeface="+mn-lt"/>
                <a:cs typeface="+mn-lt"/>
              </a:rPr>
              <a:t>tributo</a:t>
            </a:r>
            <a:r>
              <a:rPr lang="pl-PL" i="1" dirty="0">
                <a:ea typeface="+mn-lt"/>
                <a:cs typeface="+mn-lt"/>
              </a:rPr>
              <a:t>. l. </a:t>
            </a:r>
            <a:r>
              <a:rPr lang="pl-PL" i="1" dirty="0" err="1">
                <a:ea typeface="+mn-lt"/>
                <a:cs typeface="+mn-lt"/>
              </a:rPr>
              <a:t>Quod</a:t>
            </a:r>
            <a:r>
              <a:rPr lang="pl-PL" i="1" dirty="0">
                <a:ea typeface="+mn-lt"/>
                <a:cs typeface="+mn-lt"/>
              </a:rPr>
              <a:t> in </a:t>
            </a:r>
            <a:r>
              <a:rPr lang="pl-PL" i="1" dirty="0" err="1">
                <a:ea typeface="+mn-lt"/>
                <a:cs typeface="+mn-lt"/>
              </a:rPr>
              <a:t>herede</a:t>
            </a:r>
            <a:r>
              <a:rPr lang="pl-PL" i="1" dirty="0">
                <a:ea typeface="+mn-lt"/>
                <a:cs typeface="+mn-lt"/>
              </a:rPr>
              <a:t> §</a:t>
            </a:r>
            <a:r>
              <a:rPr lang="pl-PL" i="1" dirty="0" err="1">
                <a:ea typeface="+mn-lt"/>
                <a:cs typeface="+mn-lt"/>
              </a:rPr>
              <a:t>eligere</a:t>
            </a:r>
            <a:r>
              <a:rPr lang="pl-PL" dirty="0">
                <a:ea typeface="+mn-lt"/>
                <a:cs typeface="+mn-lt"/>
              </a:rPr>
              <a:t> =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 XIV,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 de </a:t>
            </a:r>
            <a:r>
              <a:rPr lang="pl-PL" dirty="0" err="1">
                <a:ea typeface="+mn-lt"/>
                <a:cs typeface="+mn-lt"/>
              </a:rPr>
              <a:t>tributoria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actione,l.quod</a:t>
            </a:r>
            <a:r>
              <a:rPr lang="pl-PL" dirty="0">
                <a:ea typeface="+mn-lt"/>
                <a:cs typeface="+mn-lt"/>
              </a:rPr>
              <a:t> in </a:t>
            </a:r>
            <a:r>
              <a:rPr lang="pl-PL" dirty="0" err="1">
                <a:ea typeface="+mn-lt"/>
                <a:cs typeface="+mn-lt"/>
              </a:rPr>
              <a:t>herede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dicimus</a:t>
            </a:r>
            <a:r>
              <a:rPr lang="pl-PL" dirty="0">
                <a:ea typeface="+mn-lt"/>
                <a:cs typeface="+mn-lt"/>
              </a:rPr>
              <a:t>, par. </a:t>
            </a:r>
            <a:r>
              <a:rPr lang="pl-PL" dirty="0" err="1">
                <a:ea typeface="+mn-lt"/>
                <a:cs typeface="+mn-lt"/>
              </a:rPr>
              <a:t>eligere</a:t>
            </a:r>
            <a:r>
              <a:rPr lang="pl-PL" dirty="0">
                <a:ea typeface="+mn-lt"/>
                <a:cs typeface="+mn-lt"/>
              </a:rPr>
              <a:t> = (D. 14.4.9, 1) </a:t>
            </a:r>
            <a:endParaRPr lang="pl-PL">
              <a:cs typeface="Calibri"/>
            </a:endParaRPr>
          </a:p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b="1" dirty="0" err="1">
                <a:ea typeface="+mn-lt"/>
                <a:cs typeface="+mn-lt"/>
              </a:rPr>
              <a:t>Institutiones</a:t>
            </a:r>
            <a:r>
              <a:rPr lang="en-US" b="1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- </a:t>
            </a:r>
            <a:r>
              <a:rPr lang="en-US" b="1" dirty="0">
                <a:solidFill>
                  <a:srgbClr val="C00000"/>
                </a:solidFill>
                <a:ea typeface="+mn-lt"/>
                <a:cs typeface="+mn-lt"/>
              </a:rPr>
              <a:t>Inst.</a:t>
            </a:r>
            <a:r>
              <a:rPr lang="en-US" dirty="0">
                <a:ea typeface="+mn-lt"/>
                <a:cs typeface="+mn-lt"/>
              </a:rPr>
              <a:t>, followed by the first words of the book, title and paragraph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36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4" y="1825625"/>
            <a:ext cx="96286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http://www.palaeographia.org/utriusque/repertorium.htm</a:t>
            </a:r>
            <a:endParaRPr lang="pl-PL" dirty="0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5177A03-1D3A-E38E-21C9-19541C6BDC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70" y="2338772"/>
            <a:ext cx="4961298" cy="26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8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80391-A689-23C1-B0D5-8AF63246D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7969" y="653440"/>
            <a:ext cx="7373815" cy="23876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Beatrice </a:t>
            </a:r>
            <a:r>
              <a:rPr kumimoji="0" lang="pl-PL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Pasciuta</a:t>
            </a: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	</a:t>
            </a:r>
            <a:br>
              <a:rPr lang="pl-PL" dirty="0"/>
            </a:br>
            <a:r>
              <a:rPr lang="pl-PL" sz="4400" b="1" dirty="0"/>
              <a:t>Guido Rossi</a:t>
            </a:r>
            <a:br>
              <a:rPr lang="pl-PL" sz="4400" b="1" dirty="0"/>
            </a:br>
            <a:r>
              <a:rPr lang="pl-PL" sz="4400" b="1" dirty="0"/>
              <a:t>	</a:t>
            </a:r>
            <a:r>
              <a:rPr lang="pl-PL" sz="3600" b="1" dirty="0"/>
              <a:t>(</a:t>
            </a:r>
            <a:r>
              <a:rPr lang="pl-PL" sz="3600" b="1" dirty="0" err="1"/>
              <a:t>Università</a:t>
            </a:r>
            <a:r>
              <a:rPr lang="pl-PL" sz="3600" b="1" dirty="0"/>
              <a:t> di Palermo)</a:t>
            </a:r>
            <a:r>
              <a:rPr lang="pl-PL" dirty="0"/>
              <a:t>	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4CDBC733-0449-23DD-18C8-3831A0E6EE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              </a:t>
            </a:r>
            <a:r>
              <a:rPr lang="it-IT" sz="4400" dirty="0" err="1"/>
              <a:t>Typologie</a:t>
            </a:r>
            <a:r>
              <a:rPr lang="it-IT" sz="4400" dirty="0"/>
              <a:t> </a:t>
            </a:r>
            <a:r>
              <a:rPr lang="it-IT" sz="4400" dirty="0" err="1"/>
              <a:t>des</a:t>
            </a:r>
            <a:r>
              <a:rPr lang="it-IT" sz="4400" dirty="0"/>
              <a:t> sources </a:t>
            </a:r>
            <a:r>
              <a:rPr lang="it-IT" sz="4400" dirty="0" err="1"/>
              <a:t>juridiques</a:t>
            </a:r>
            <a:endParaRPr lang="it-IT" sz="4400" dirty="0"/>
          </a:p>
          <a:p>
            <a:endParaRPr lang="it-IT" sz="2000" dirty="0"/>
          </a:p>
          <a:p>
            <a:r>
              <a:rPr lang="it-IT" sz="2000" dirty="0"/>
              <a:t>Paris, 8 </a:t>
            </a:r>
            <a:r>
              <a:rPr lang="it-IT" sz="2000" dirty="0" err="1"/>
              <a:t>Février</a:t>
            </a:r>
            <a:r>
              <a:rPr lang="it-IT" sz="200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8100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525841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cs typeface="Calibri Light"/>
              </a:rPr>
              <a:t>Juridical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Sources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4" y="1025903"/>
            <a:ext cx="9628696" cy="515106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pl-PL" dirty="0">
              <a:ea typeface="+mn-lt"/>
              <a:cs typeface="+mn-lt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Normative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sources</a:t>
            </a:r>
            <a:r>
              <a:rPr lang="pl-PL" dirty="0">
                <a:ea typeface="+mn-lt"/>
                <a:cs typeface="+mn-lt"/>
              </a:rPr>
              <a:t> (top-down </a:t>
            </a:r>
            <a:r>
              <a:rPr lang="pl-PL" dirty="0" err="1">
                <a:ea typeface="+mn-lt"/>
                <a:cs typeface="+mn-lt"/>
              </a:rPr>
              <a:t>regulation</a:t>
            </a:r>
            <a:r>
              <a:rPr lang="pl-PL" dirty="0">
                <a:ea typeface="+mn-lt"/>
                <a:cs typeface="+mn-lt"/>
              </a:rPr>
              <a:t>)</a:t>
            </a:r>
            <a:endParaRPr lang="pl-PL">
              <a:cs typeface="Calibri" panose="020F0502020204030204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Doctrinal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sources</a:t>
            </a:r>
            <a:r>
              <a:rPr lang="pl-PL" dirty="0">
                <a:ea typeface="+mn-lt"/>
                <a:cs typeface="+mn-lt"/>
              </a:rPr>
              <a:t> (</a:t>
            </a:r>
            <a:r>
              <a:rPr lang="pl-PL" dirty="0" err="1">
                <a:ea typeface="+mn-lt"/>
                <a:cs typeface="+mn-lt"/>
              </a:rPr>
              <a:t>interpretation</a:t>
            </a:r>
            <a:r>
              <a:rPr lang="pl-PL" dirty="0">
                <a:ea typeface="+mn-lt"/>
                <a:cs typeface="+mn-lt"/>
              </a:rPr>
              <a:t> and </a:t>
            </a:r>
            <a:r>
              <a:rPr lang="pl-PL" dirty="0" err="1">
                <a:ea typeface="+mn-lt"/>
                <a:cs typeface="+mn-lt"/>
              </a:rPr>
              <a:t>reflection</a:t>
            </a:r>
            <a:r>
              <a:rPr lang="pl-PL" dirty="0">
                <a:ea typeface="+mn-lt"/>
                <a:cs typeface="+mn-lt"/>
              </a:rPr>
              <a:t>)</a:t>
            </a:r>
            <a:endParaRPr lang="pl-PL" dirty="0">
              <a:cs typeface="Calibri"/>
            </a:endParaRPr>
          </a:p>
          <a:p>
            <a:endParaRPr lang="pl-PL" dirty="0">
              <a:ea typeface="+mn-lt"/>
              <a:cs typeface="+mn-lt"/>
            </a:endParaRPr>
          </a:p>
          <a:p>
            <a:r>
              <a:rPr lang="pl-PL" dirty="0" err="1">
                <a:ea typeface="+mn-lt"/>
                <a:cs typeface="+mn-lt"/>
              </a:rPr>
              <a:t>Practical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sources</a:t>
            </a:r>
            <a:r>
              <a:rPr lang="pl-PL" dirty="0">
                <a:ea typeface="+mn-lt"/>
                <a:cs typeface="+mn-lt"/>
              </a:rPr>
              <a:t> (</a:t>
            </a:r>
            <a:r>
              <a:rPr lang="pl-PL" dirty="0" err="1">
                <a:ea typeface="+mn-lt"/>
                <a:cs typeface="+mn-lt"/>
              </a:rPr>
              <a:t>concrete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application</a:t>
            </a:r>
            <a:r>
              <a:rPr lang="pl-PL" dirty="0">
                <a:ea typeface="+mn-lt"/>
                <a:cs typeface="+mn-lt"/>
              </a:rPr>
              <a:t>)</a:t>
            </a:r>
            <a:endParaRPr lang="pl-PL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89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The top-</a:t>
            </a:r>
            <a:r>
              <a:rPr lang="pl-PL" dirty="0" err="1">
                <a:cs typeface="Calibri Light"/>
              </a:rPr>
              <a:t>dawn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regulation</a:t>
            </a:r>
            <a:r>
              <a:rPr lang="pl-PL" dirty="0">
                <a:cs typeface="Calibri Light"/>
              </a:rPr>
              <a:t> </a:t>
            </a:r>
            <a:r>
              <a:rPr lang="pl-PL" dirty="0" err="1">
                <a:cs typeface="Calibri Light"/>
              </a:rPr>
              <a:t>sources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err="1">
                <a:ea typeface="+mn-lt"/>
                <a:cs typeface="+mn-lt"/>
              </a:rPr>
              <a:t>normative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sources</a:t>
            </a:r>
            <a:r>
              <a:rPr lang="pl-PL" dirty="0">
                <a:ea typeface="+mn-lt"/>
                <a:cs typeface="+mn-lt"/>
              </a:rPr>
              <a:t> "</a:t>
            </a:r>
            <a:r>
              <a:rPr lang="pl-PL" dirty="0" err="1">
                <a:ea typeface="+mn-lt"/>
                <a:cs typeface="+mn-lt"/>
              </a:rPr>
              <a:t>inherited</a:t>
            </a:r>
            <a:r>
              <a:rPr lang="pl-PL" dirty="0">
                <a:ea typeface="+mn-lt"/>
                <a:cs typeface="+mn-lt"/>
              </a:rPr>
              <a:t> from the past"</a:t>
            </a:r>
          </a:p>
          <a:p>
            <a:r>
              <a:rPr lang="pl-PL" dirty="0">
                <a:ea typeface="+mn-lt"/>
                <a:cs typeface="+mn-lt"/>
              </a:rPr>
              <a:t>"</a:t>
            </a:r>
            <a:r>
              <a:rPr lang="pl-PL" dirty="0" err="1">
                <a:ea typeface="+mn-lt"/>
                <a:cs typeface="+mn-lt"/>
              </a:rPr>
              <a:t>new</a:t>
            </a:r>
            <a:r>
              <a:rPr lang="pl-PL" dirty="0">
                <a:ea typeface="+mn-lt"/>
                <a:cs typeface="+mn-lt"/>
              </a:rPr>
              <a:t>" </a:t>
            </a:r>
            <a:r>
              <a:rPr lang="pl-PL" dirty="0" err="1">
                <a:ea typeface="+mn-lt"/>
                <a:cs typeface="+mn-lt"/>
              </a:rPr>
              <a:t>normative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sources</a:t>
            </a:r>
          </a:p>
          <a:p>
            <a:endParaRPr lang="pl-PL" dirty="0">
              <a:cs typeface="Calibri"/>
            </a:endParaRPr>
          </a:p>
          <a:p>
            <a:r>
              <a:rPr lang="pl-PL" dirty="0">
                <a:cs typeface="Calibri"/>
              </a:rPr>
              <a:t>Universal </a:t>
            </a:r>
            <a:r>
              <a:rPr lang="pl-PL" dirty="0" err="1">
                <a:cs typeface="Calibri"/>
              </a:rPr>
              <a:t>normative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sources</a:t>
            </a:r>
          </a:p>
          <a:p>
            <a:r>
              <a:rPr lang="pl-PL" dirty="0" err="1">
                <a:cs typeface="Calibri"/>
              </a:rPr>
              <a:t>Particular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normative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sources</a:t>
            </a:r>
            <a:endParaRPr lang="pl-PL" dirty="0">
              <a:cs typeface="Calibri"/>
            </a:endParaRPr>
          </a:p>
          <a:p>
            <a:pPr marL="0" indent="0">
              <a:buNone/>
            </a:pPr>
            <a:endParaRPr lang="pl-PL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A42720-B545-E455-ABE2-72EC8099AA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dirty="0">
                <a:solidFill>
                  <a:srgbClr val="C00000"/>
                </a:solidFill>
                <a:cs typeface="Calibri"/>
              </a:rPr>
              <a:t>From the </a:t>
            </a:r>
            <a:r>
              <a:rPr lang="it-IT" dirty="0" err="1">
                <a:solidFill>
                  <a:srgbClr val="C00000"/>
                </a:solidFill>
                <a:cs typeface="Calibri"/>
              </a:rPr>
              <a:t>past</a:t>
            </a:r>
            <a:r>
              <a:rPr lang="it-IT" dirty="0">
                <a:solidFill>
                  <a:srgbClr val="C00000"/>
                </a:solidFill>
                <a:cs typeface="Calibri"/>
              </a:rPr>
              <a:t> </a:t>
            </a:r>
            <a:r>
              <a:rPr lang="it-IT" dirty="0">
                <a:cs typeface="Calibri"/>
              </a:rPr>
              <a:t>- </a:t>
            </a:r>
            <a:r>
              <a:rPr lang="it-IT" dirty="0" err="1">
                <a:cs typeface="Calibri"/>
              </a:rPr>
              <a:t>Justinian</a:t>
            </a:r>
            <a:r>
              <a:rPr lang="it-IT" dirty="0">
                <a:ea typeface="+mn-lt"/>
                <a:cs typeface="+mn-lt"/>
              </a:rPr>
              <a:t> </a:t>
            </a:r>
            <a:r>
              <a:rPr lang="it-IT" dirty="0" err="1">
                <a:ea typeface="+mn-lt"/>
                <a:cs typeface="+mn-lt"/>
              </a:rPr>
              <a:t>Law</a:t>
            </a:r>
            <a:endParaRPr lang="it-IT" dirty="0">
              <a:ea typeface="+mn-lt"/>
              <a:cs typeface="+mn-lt"/>
            </a:endParaRPr>
          </a:p>
          <a:p>
            <a:r>
              <a:rPr lang="it-IT" dirty="0">
                <a:solidFill>
                  <a:srgbClr val="C00000"/>
                </a:solidFill>
                <a:ea typeface="+mn-lt"/>
                <a:cs typeface="+mn-lt"/>
              </a:rPr>
              <a:t>New </a:t>
            </a:r>
            <a:r>
              <a:rPr lang="it-IT" dirty="0">
                <a:ea typeface="+mn-lt"/>
                <a:cs typeface="+mn-lt"/>
              </a:rPr>
              <a:t>- </a:t>
            </a:r>
            <a:r>
              <a:rPr lang="it-IT" dirty="0" err="1">
                <a:ea typeface="+mn-lt"/>
                <a:cs typeface="+mn-lt"/>
              </a:rPr>
              <a:t>Decretals</a:t>
            </a:r>
            <a:r>
              <a:rPr lang="it-IT" dirty="0">
                <a:ea typeface="+mn-lt"/>
                <a:cs typeface="+mn-lt"/>
              </a:rPr>
              <a:t> and </a:t>
            </a:r>
            <a:r>
              <a:rPr lang="it-IT" dirty="0" err="1">
                <a:ea typeface="+mn-lt"/>
                <a:cs typeface="+mn-lt"/>
              </a:rPr>
              <a:t>canons</a:t>
            </a:r>
            <a:r>
              <a:rPr lang="it-IT" dirty="0">
                <a:ea typeface="+mn-lt"/>
                <a:cs typeface="+mn-lt"/>
              </a:rPr>
              <a:t>; </a:t>
            </a:r>
            <a:r>
              <a:rPr lang="it-IT" dirty="0" err="1">
                <a:ea typeface="+mn-lt"/>
                <a:cs typeface="+mn-lt"/>
              </a:rPr>
              <a:t>Law</a:t>
            </a:r>
            <a:r>
              <a:rPr lang="it-IT" dirty="0">
                <a:ea typeface="+mn-lt"/>
                <a:cs typeface="+mn-lt"/>
              </a:rPr>
              <a:t> of the </a:t>
            </a:r>
            <a:r>
              <a:rPr lang="it-IT" dirty="0" err="1">
                <a:ea typeface="+mn-lt"/>
                <a:cs typeface="+mn-lt"/>
              </a:rPr>
              <a:t>kingdoms</a:t>
            </a:r>
            <a:r>
              <a:rPr lang="it-IT" dirty="0">
                <a:ea typeface="+mn-lt"/>
                <a:cs typeface="+mn-lt"/>
              </a:rPr>
              <a:t>; </a:t>
            </a:r>
            <a:r>
              <a:rPr lang="it-IT" dirty="0" err="1">
                <a:ea typeface="+mn-lt"/>
                <a:cs typeface="+mn-lt"/>
              </a:rPr>
              <a:t>Statutes</a:t>
            </a:r>
            <a:r>
              <a:rPr lang="it-IT" dirty="0">
                <a:ea typeface="+mn-lt"/>
                <a:cs typeface="+mn-lt"/>
              </a:rPr>
              <a:t> etc.</a:t>
            </a:r>
          </a:p>
          <a:p>
            <a:r>
              <a:rPr lang="it-IT" dirty="0" err="1">
                <a:solidFill>
                  <a:srgbClr val="C00000"/>
                </a:solidFill>
                <a:ea typeface="+mn-lt"/>
                <a:cs typeface="+mn-lt"/>
              </a:rPr>
              <a:t>Universality</a:t>
            </a:r>
            <a:r>
              <a:rPr lang="it-IT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it-IT" dirty="0">
                <a:ea typeface="+mn-lt"/>
                <a:cs typeface="+mn-lt"/>
              </a:rPr>
              <a:t>- </a:t>
            </a:r>
            <a:r>
              <a:rPr lang="it-IT" dirty="0" err="1">
                <a:ea typeface="+mn-lt"/>
                <a:cs typeface="+mn-lt"/>
              </a:rPr>
              <a:t>Justinian</a:t>
            </a:r>
            <a:r>
              <a:rPr lang="it-IT" dirty="0">
                <a:ea typeface="+mn-lt"/>
                <a:cs typeface="+mn-lt"/>
              </a:rPr>
              <a:t> Corpus Juris; </a:t>
            </a:r>
            <a:r>
              <a:rPr lang="it-IT" dirty="0" err="1">
                <a:ea typeface="+mn-lt"/>
                <a:cs typeface="+mn-lt"/>
              </a:rPr>
              <a:t>Decretals</a:t>
            </a:r>
            <a:r>
              <a:rPr lang="it-IT" dirty="0">
                <a:ea typeface="+mn-lt"/>
                <a:cs typeface="+mn-lt"/>
              </a:rPr>
              <a:t> and </a:t>
            </a:r>
            <a:r>
              <a:rPr lang="it-IT" dirty="0" err="1">
                <a:ea typeface="+mn-lt"/>
                <a:cs typeface="+mn-lt"/>
              </a:rPr>
              <a:t>canons</a:t>
            </a:r>
            <a:endParaRPr lang="it-IT" dirty="0">
              <a:cs typeface="Calibri"/>
            </a:endParaRPr>
          </a:p>
          <a:p>
            <a:r>
              <a:rPr lang="it-IT" dirty="0" err="1">
                <a:solidFill>
                  <a:srgbClr val="C00000"/>
                </a:solidFill>
                <a:ea typeface="+mn-lt"/>
                <a:cs typeface="+mn-lt"/>
              </a:rPr>
              <a:t>Particularism</a:t>
            </a:r>
            <a:r>
              <a:rPr lang="it-IT" dirty="0">
                <a:solidFill>
                  <a:srgbClr val="C00000"/>
                </a:solidFill>
                <a:ea typeface="+mn-lt"/>
                <a:cs typeface="+mn-lt"/>
              </a:rPr>
              <a:t> </a:t>
            </a:r>
            <a:r>
              <a:rPr lang="it-IT" dirty="0">
                <a:ea typeface="+mn-lt"/>
                <a:cs typeface="+mn-lt"/>
              </a:rPr>
              <a:t>-  </a:t>
            </a:r>
            <a:r>
              <a:rPr lang="it-IT" dirty="0" err="1">
                <a:ea typeface="+mn-lt"/>
                <a:cs typeface="+mn-lt"/>
              </a:rPr>
              <a:t>Law</a:t>
            </a:r>
            <a:r>
              <a:rPr lang="it-IT" dirty="0">
                <a:ea typeface="+mn-lt"/>
                <a:cs typeface="+mn-lt"/>
              </a:rPr>
              <a:t> of the </a:t>
            </a:r>
            <a:r>
              <a:rPr lang="it-IT" dirty="0" err="1">
                <a:ea typeface="+mn-lt"/>
                <a:cs typeface="+mn-lt"/>
              </a:rPr>
              <a:t>kingdoms</a:t>
            </a:r>
            <a:r>
              <a:rPr lang="it-IT" dirty="0">
                <a:ea typeface="+mn-lt"/>
                <a:cs typeface="+mn-lt"/>
              </a:rPr>
              <a:t>; </a:t>
            </a:r>
            <a:r>
              <a:rPr lang="it-IT" dirty="0" err="1">
                <a:ea typeface="+mn-lt"/>
                <a:cs typeface="+mn-lt"/>
              </a:rPr>
              <a:t>Statutes</a:t>
            </a:r>
            <a:r>
              <a:rPr lang="it-IT" dirty="0">
                <a:ea typeface="+mn-lt"/>
                <a:cs typeface="+mn-lt"/>
              </a:rPr>
              <a:t> etc.</a:t>
            </a:r>
            <a:endParaRPr lang="it-IT" dirty="0">
              <a:cs typeface="Calibri" panose="020F0502020204030204"/>
            </a:endParaRPr>
          </a:p>
          <a:p>
            <a:endParaRPr lang="it-IT" dirty="0">
              <a:cs typeface="Calibri" panose="020F0502020204030204"/>
            </a:endParaRPr>
          </a:p>
          <a:p>
            <a:endParaRPr lang="it-IT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4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cs typeface="Calibri Light"/>
              </a:rPr>
              <a:t>         </a:t>
            </a:r>
            <a:r>
              <a:rPr lang="pl-PL" dirty="0" err="1">
                <a:ea typeface="+mj-lt"/>
                <a:cs typeface="+mj-lt"/>
              </a:rPr>
              <a:t>Justinian's</a:t>
            </a:r>
            <a:r>
              <a:rPr lang="pl-PL" dirty="0">
                <a:ea typeface="+mj-lt"/>
                <a:cs typeface="+mj-lt"/>
              </a:rPr>
              <a:t> </a:t>
            </a:r>
            <a:r>
              <a:rPr lang="pl-PL" dirty="0">
                <a:cs typeface="Calibri Light"/>
              </a:rPr>
              <a:t>Corpus Iuris 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23025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pl-PL" dirty="0" err="1">
                <a:cs typeface="Calibri"/>
              </a:rPr>
              <a:t>Codex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repetitae</a:t>
            </a:r>
            <a:r>
              <a:rPr lang="pl-PL" dirty="0">
                <a:cs typeface="Calibri"/>
              </a:rPr>
              <a:t> </a:t>
            </a:r>
            <a:r>
              <a:rPr lang="pl-PL" dirty="0" err="1">
                <a:cs typeface="Calibri"/>
              </a:rPr>
              <a:t>praelectionis</a:t>
            </a:r>
            <a:r>
              <a:rPr lang="pl-PL" dirty="0">
                <a:cs typeface="Calibri"/>
              </a:rPr>
              <a:t> </a:t>
            </a:r>
            <a:endParaRPr lang="it-IT" dirty="0"/>
          </a:p>
          <a:p>
            <a:pPr marL="0" indent="0">
              <a:buNone/>
            </a:pPr>
            <a:r>
              <a:rPr lang="pl-PL" dirty="0">
                <a:cs typeface="Calibri"/>
              </a:rPr>
              <a:t> (534)</a:t>
            </a:r>
            <a:endParaRPr lang="pl-PL">
              <a:cs typeface="Calibri" panose="020F0502020204030204"/>
            </a:endParaRPr>
          </a:p>
          <a:p>
            <a:endParaRPr lang="pl-PL" dirty="0">
              <a:cs typeface="Calibri"/>
            </a:endParaRPr>
          </a:p>
          <a:p>
            <a:r>
              <a:rPr lang="pl-PL" dirty="0" err="1">
                <a:cs typeface="Calibri" panose="020F0502020204030204"/>
              </a:rPr>
              <a:t>Digestum</a:t>
            </a:r>
            <a:r>
              <a:rPr lang="pl-PL" dirty="0">
                <a:cs typeface="Calibri"/>
              </a:rPr>
              <a:t> (533)</a:t>
            </a:r>
            <a:endParaRPr lang="pl-PL"/>
          </a:p>
          <a:p>
            <a:endParaRPr lang="pl-PL" dirty="0">
              <a:cs typeface="Calibri"/>
            </a:endParaRPr>
          </a:p>
          <a:p>
            <a:r>
              <a:rPr lang="pl-PL" dirty="0" err="1">
                <a:cs typeface="Calibri"/>
              </a:rPr>
              <a:t>Institutiones</a:t>
            </a:r>
            <a:r>
              <a:rPr lang="pl-PL" dirty="0">
                <a:cs typeface="Calibri"/>
              </a:rPr>
              <a:t> (533)</a:t>
            </a:r>
            <a:endParaRPr lang="pl-PL" dirty="0"/>
          </a:p>
          <a:p>
            <a:endParaRPr lang="pl-PL" dirty="0">
              <a:cs typeface="Calibri"/>
            </a:endParaRPr>
          </a:p>
          <a:p>
            <a:r>
              <a:rPr lang="pl-PL" dirty="0" err="1">
                <a:cs typeface="Calibri"/>
              </a:rPr>
              <a:t>Novellae</a:t>
            </a:r>
            <a:endParaRPr lang="pl-PL">
              <a:cs typeface="Calibri"/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8955BB-E38F-B519-1A05-62F1A718C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8893" y="1825625"/>
            <a:ext cx="4894907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it-IT" dirty="0" err="1">
                <a:cs typeface="Calibri"/>
              </a:rPr>
              <a:t>Constitutiones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edicta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rescripta</a:t>
            </a:r>
            <a:r>
              <a:rPr lang="it-IT" dirty="0">
                <a:cs typeface="Calibri"/>
              </a:rPr>
              <a:t>; 12 books </a:t>
            </a: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Iura; 50 books</a:t>
            </a:r>
            <a:endParaRPr lang="it-IT" dirty="0"/>
          </a:p>
          <a:p>
            <a:endParaRPr lang="it-IT" dirty="0">
              <a:cs typeface="Calibri"/>
            </a:endParaRPr>
          </a:p>
          <a:p>
            <a:endParaRPr lang="it-IT" dirty="0">
              <a:cs typeface="Calibri"/>
            </a:endParaRPr>
          </a:p>
          <a:p>
            <a:r>
              <a:rPr lang="it-IT" dirty="0">
                <a:cs typeface="Calibri"/>
              </a:rPr>
              <a:t>4 books</a:t>
            </a:r>
          </a:p>
          <a:p>
            <a:endParaRPr lang="it-IT">
              <a:cs typeface="Calibri"/>
            </a:endParaRPr>
          </a:p>
          <a:p>
            <a:r>
              <a:rPr lang="it-IT" dirty="0" err="1">
                <a:cs typeface="Calibri"/>
              </a:rPr>
              <a:t>Authenticum</a:t>
            </a:r>
            <a:endParaRPr lang="it-IT">
              <a:cs typeface="Calibri"/>
            </a:endParaRPr>
          </a:p>
          <a:p>
            <a:r>
              <a:rPr lang="it-IT" dirty="0">
                <a:cs typeface="Calibri"/>
              </a:rPr>
              <a:t>Epitome Iuliani</a:t>
            </a:r>
          </a:p>
        </p:txBody>
      </p:sp>
    </p:spTree>
    <p:extLst>
      <p:ext uri="{BB962C8B-B14F-4D97-AF65-F5344CB8AC3E}">
        <p14:creationId xmlns:p14="http://schemas.microsoft.com/office/powerpoint/2010/main" val="162267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1325563"/>
          </a:xfrm>
        </p:spPr>
        <p:txBody>
          <a:bodyPr/>
          <a:lstStyle/>
          <a:p>
            <a:r>
              <a:rPr lang="pl-PL" dirty="0" err="1">
                <a:cs typeface="Calibri Light"/>
              </a:rPr>
              <a:t>Quotation</a:t>
            </a:r>
            <a:endParaRPr lang="pl-PL" dirty="0" err="1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99B0B3-01E6-9E7A-C6CE-C2B70CDFE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104" y="1825625"/>
            <a:ext cx="96286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</a:rPr>
              <a:t>D. (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</a:t>
            </a:r>
            <a:r>
              <a:rPr lang="pl-PL" dirty="0" err="1">
                <a:ea typeface="+mn-lt"/>
                <a:cs typeface="+mn-lt"/>
              </a:rPr>
              <a:t>Dig</a:t>
            </a:r>
            <a:r>
              <a:rPr lang="pl-PL" dirty="0">
                <a:ea typeface="+mn-lt"/>
                <a:cs typeface="+mn-lt"/>
              </a:rPr>
              <a:t>.),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 and fragment</a:t>
            </a:r>
            <a:endParaRPr lang="pl-PL" dirty="0">
              <a:cs typeface="Calibri" panose="020F0502020204030204"/>
            </a:endParaRPr>
          </a:p>
          <a:p>
            <a:r>
              <a:rPr lang="pl-PL" dirty="0">
                <a:ea typeface="+mn-lt"/>
                <a:cs typeface="+mn-lt"/>
              </a:rPr>
              <a:t>C. (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Cod.),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, law 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pr. (principium)</a:t>
            </a:r>
            <a:endParaRPr lang="pl-PL" dirty="0"/>
          </a:p>
          <a:p>
            <a:r>
              <a:rPr lang="pl-PL" dirty="0">
                <a:ea typeface="+mn-lt"/>
                <a:cs typeface="+mn-lt"/>
              </a:rPr>
              <a:t>I.  (</a:t>
            </a:r>
            <a:r>
              <a:rPr lang="pl-PL" dirty="0" err="1">
                <a:ea typeface="+mn-lt"/>
                <a:cs typeface="+mn-lt"/>
              </a:rPr>
              <a:t>or</a:t>
            </a:r>
            <a:r>
              <a:rPr lang="pl-PL" dirty="0">
                <a:ea typeface="+mn-lt"/>
                <a:cs typeface="+mn-lt"/>
              </a:rPr>
              <a:t> Inst.), </a:t>
            </a:r>
            <a:r>
              <a:rPr lang="pl-PL" dirty="0" err="1">
                <a:ea typeface="+mn-lt"/>
                <a:cs typeface="+mn-lt"/>
              </a:rPr>
              <a:t>book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title</a:t>
            </a:r>
            <a:r>
              <a:rPr lang="pl-PL" dirty="0">
                <a:ea typeface="+mn-lt"/>
                <a:cs typeface="+mn-lt"/>
              </a:rPr>
              <a:t>, </a:t>
            </a:r>
            <a:r>
              <a:rPr lang="pl-PL" dirty="0" err="1">
                <a:ea typeface="+mn-lt"/>
                <a:cs typeface="+mn-lt"/>
              </a:rPr>
              <a:t>paragraphs</a:t>
            </a:r>
            <a:r>
              <a:rPr lang="pl-PL" dirty="0">
                <a:ea typeface="+mn-lt"/>
                <a:cs typeface="+mn-lt"/>
              </a:rPr>
              <a:t>.</a:t>
            </a:r>
            <a:endParaRPr lang="pl-PL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46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145774"/>
            <a:ext cx="9628695" cy="535264"/>
          </a:xfrm>
        </p:spPr>
        <p:txBody>
          <a:bodyPr>
            <a:normAutofit fontScale="90000"/>
          </a:bodyPr>
          <a:lstStyle/>
          <a:p>
            <a:r>
              <a:rPr lang="pl-PL" dirty="0"/>
              <a:t>CODEX: C. </a:t>
            </a:r>
            <a:r>
              <a:rPr lang="pl-PL"/>
              <a:t>1.1.1 </a:t>
            </a:r>
            <a:endParaRPr lang="pl-PL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B112F72-2514-32C4-87A6-68E992960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35" y="881361"/>
            <a:ext cx="6389950" cy="456987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8D9EA9-2FAF-41A8-2886-3B08E98942DE}"/>
              </a:ext>
            </a:extLst>
          </p:cNvPr>
          <p:cNvSpPr txBox="1"/>
          <p:nvPr/>
        </p:nvSpPr>
        <p:spPr>
          <a:xfrm>
            <a:off x="4943061" y="344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9998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5"/>
            <a:ext cx="9628695" cy="525829"/>
          </a:xfrm>
        </p:spPr>
        <p:txBody>
          <a:bodyPr>
            <a:noAutofit/>
          </a:bodyPr>
          <a:lstStyle/>
          <a:p>
            <a:r>
              <a:rPr lang="it-IT" sz="3200" dirty="0">
                <a:hlinkClick r:id="rId3"/>
              </a:rPr>
              <a:t>https://droitromain.univ-grenoble-alpes.fr/corpjurciv.htm</a:t>
            </a:r>
            <a:r>
              <a:rPr lang="it-IT" sz="3200" dirty="0"/>
              <a:t> </a:t>
            </a:r>
            <a:endParaRPr lang="pl-PL" sz="3200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3FDD8948-AA41-9475-ECD1-EA6F801F5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99" y="890953"/>
            <a:ext cx="5228823" cy="4645839"/>
          </a:xfrm>
        </p:spPr>
      </p:pic>
    </p:spTree>
    <p:extLst>
      <p:ext uri="{BB962C8B-B14F-4D97-AF65-F5344CB8AC3E}">
        <p14:creationId xmlns:p14="http://schemas.microsoft.com/office/powerpoint/2010/main" val="364995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A59D0B-5D0A-6A20-E810-AA3BB45D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104" y="365126"/>
            <a:ext cx="9628695" cy="12724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239BC6F3-2561-627D-33F5-2882C9056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569" y="0"/>
            <a:ext cx="5756889" cy="5685937"/>
          </a:xfrm>
        </p:spPr>
      </p:pic>
    </p:spTree>
    <p:extLst>
      <p:ext uri="{BB962C8B-B14F-4D97-AF65-F5344CB8AC3E}">
        <p14:creationId xmlns:p14="http://schemas.microsoft.com/office/powerpoint/2010/main" val="9212164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NTES [1][8]  -  Sola lettura" id="{DD7B5460-E7ED-1440-8182-C5E8D615D799}" vid="{10595185-E316-B24A-B0B1-0FEAE0C52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</TotalTime>
  <Words>515</Words>
  <Application>Microsoft Office PowerPoint</Application>
  <PresentationFormat>Panoramiczny</PresentationFormat>
  <Paragraphs>69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Prezentacja programu PowerPoint</vt:lpstr>
      <vt:lpstr> Beatrice Pasciuta  Guido Rossi  (Università di Palermo) </vt:lpstr>
      <vt:lpstr>Juridical Sources</vt:lpstr>
      <vt:lpstr>The top-dawn regulation sources</vt:lpstr>
      <vt:lpstr>         Justinian's Corpus Iuris </vt:lpstr>
      <vt:lpstr>Quotation</vt:lpstr>
      <vt:lpstr>CODEX: C. 1.1.1 </vt:lpstr>
      <vt:lpstr>https://droitromain.univ-grenoble-alpes.fr/corpjurciv.htm </vt:lpstr>
      <vt:lpstr>Prezentacja programu PowerPoint</vt:lpstr>
      <vt:lpstr> Libri Legales</vt:lpstr>
      <vt:lpstr>http://manuscripts.rg.mpg.de/search/ </vt:lpstr>
      <vt:lpstr>Digestum Vetus (Vat. Lat. 1406) https://digi.vatlib.it/view/MSS_Vat.lat.1406</vt:lpstr>
      <vt:lpstr>Pal. Lat 734, ff. 3v-4r </vt:lpstr>
      <vt:lpstr>Digestum Vetus, s.l., 1513 ff.XIV r-v (D. 1.5.9) https://www.google.it/books/edition/Corpus_iuris_civilis/GfRgAAAAcAAJ?hl=it&amp;gbpv=1&amp;dq=digestum+vetus&amp;printsec=frontcover</vt:lpstr>
      <vt:lpstr>Medieval sistem of quotations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Mikuła</dc:creator>
  <cp:lastModifiedBy>Kacper Górski</cp:lastModifiedBy>
  <cp:revision>248</cp:revision>
  <dcterms:created xsi:type="dcterms:W3CDTF">2023-01-23T08:26:38Z</dcterms:created>
  <dcterms:modified xsi:type="dcterms:W3CDTF">2023-06-13T20:50:51Z</dcterms:modified>
</cp:coreProperties>
</file>