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  <p:sldId id="261" r:id="rId3"/>
    <p:sldId id="332" r:id="rId4"/>
    <p:sldId id="334" r:id="rId5"/>
    <p:sldId id="335" r:id="rId6"/>
    <p:sldId id="345" r:id="rId7"/>
    <p:sldId id="343" r:id="rId8"/>
    <p:sldId id="337" r:id="rId9"/>
    <p:sldId id="340" r:id="rId10"/>
    <p:sldId id="346" r:id="rId11"/>
    <p:sldId id="342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77"/>
    <p:restoredTop sz="95820"/>
  </p:normalViewPr>
  <p:slideViewPr>
    <p:cSldViewPr snapToGrid="0">
      <p:cViewPr varScale="1">
        <p:scale>
          <a:sx n="86" d="100"/>
          <a:sy n="86" d="100"/>
        </p:scale>
        <p:origin x="240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2531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091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0713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5595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3515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855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328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9885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826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8828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7663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957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705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E80391-A689-23C1-B0D5-8AF63246D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7969" y="653440"/>
            <a:ext cx="7373815" cy="2387600"/>
          </a:xfrm>
        </p:spPr>
        <p:txBody>
          <a:bodyPr>
            <a:normAutofit/>
          </a:bodyPr>
          <a:lstStyle/>
          <a:p>
            <a:br>
              <a:rPr lang="pl-PL" dirty="0">
                <a:latin typeface="Garamond" panose="02020404030301010803" pitchFamily="18" charset="0"/>
              </a:rPr>
            </a:br>
            <a:r>
              <a:rPr lang="pl-PL" dirty="0">
                <a:latin typeface="Garamond" panose="02020404030301010803" pitchFamily="18" charset="0"/>
              </a:rPr>
              <a:t>	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4CDBC733-0449-23DD-18C8-3831A0E6E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7134" y="1485721"/>
            <a:ext cx="8032946" cy="1655762"/>
          </a:xfrm>
        </p:spPr>
        <p:txBody>
          <a:bodyPr>
            <a:normAutofit/>
          </a:bodyPr>
          <a:lstStyle/>
          <a:p>
            <a:pPr algn="l"/>
            <a:r>
              <a:rPr lang="it-IT" sz="4000" dirty="0">
                <a:latin typeface="Garamond" panose="02020404030301010803" pitchFamily="18" charset="0"/>
              </a:rPr>
              <a:t>         </a:t>
            </a:r>
            <a:r>
              <a:rPr lang="it-IT" sz="4400" dirty="0">
                <a:latin typeface="Garamond" panose="02020404030301010803" pitchFamily="18" charset="0"/>
              </a:rPr>
              <a:t>Il genere del </a:t>
            </a:r>
            <a:r>
              <a:rPr lang="it-IT" sz="4400" i="1" dirty="0" err="1">
                <a:latin typeface="Garamond" panose="02020404030301010803" pitchFamily="18" charset="0"/>
              </a:rPr>
              <a:t>Tractatus</a:t>
            </a:r>
            <a:r>
              <a:rPr lang="it-IT" sz="4400" i="1" dirty="0">
                <a:latin typeface="Garamond" panose="02020404030301010803" pitchFamily="18" charset="0"/>
              </a:rPr>
              <a:t> </a:t>
            </a:r>
          </a:p>
          <a:p>
            <a:pPr algn="l"/>
            <a:r>
              <a:rPr lang="it-IT" sz="4400" dirty="0">
                <a:latin typeface="Garamond" panose="02020404030301010803" pitchFamily="18" charset="0"/>
              </a:rPr>
              <a:t>nel diritto canonico medievale</a:t>
            </a:r>
            <a:endParaRPr lang="it-IT" sz="2000" dirty="0">
              <a:latin typeface="Garamond" panose="02020404030301010803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E845ABB-FD5E-450B-DF1F-9AF3CDA7E10A}"/>
              </a:ext>
            </a:extLst>
          </p:cNvPr>
          <p:cNvSpPr txBox="1"/>
          <p:nvPr/>
        </p:nvSpPr>
        <p:spPr>
          <a:xfrm>
            <a:off x="5790114" y="3577590"/>
            <a:ext cx="393498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>
                <a:latin typeface="Garamond" panose="02020404030301010803" pitchFamily="18" charset="0"/>
              </a:rPr>
              <a:t>Ignazio Alessi - University of Geneva</a:t>
            </a:r>
          </a:p>
          <a:p>
            <a:pPr algn="ctr"/>
            <a:endParaRPr lang="it-IT" sz="2000" dirty="0">
              <a:latin typeface="Garamond" panose="02020404030301010803" pitchFamily="18" charset="0"/>
            </a:endParaRPr>
          </a:p>
          <a:p>
            <a:pPr algn="ctr"/>
            <a:r>
              <a:rPr lang="it-IT" sz="2000" dirty="0">
                <a:latin typeface="Garamond" panose="02020404030301010803" pitchFamily="18" charset="0"/>
              </a:rPr>
              <a:t>University of Palermo, 8.02.2024 </a:t>
            </a:r>
          </a:p>
          <a:p>
            <a:endParaRPr lang="it-IT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06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77E0D0-F4C9-B7F3-8DE2-E27ED58F4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64580BD1-6C7E-4B5A-786F-FEFE75742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018" y="171791"/>
            <a:ext cx="6042660" cy="1747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0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it-IT" sz="2000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it-IT" sz="2000" b="1" dirty="0">
                <a:latin typeface="Garamond" panose="02020404030301010803" pitchFamily="18" charset="0"/>
              </a:rPr>
              <a:t>CANON LAW LEGAL SCIENCE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50CB063-5EF4-4D93-7CFA-90A8FB68FCF9}"/>
              </a:ext>
            </a:extLst>
          </p:cNvPr>
          <p:cNvSpPr txBox="1"/>
          <p:nvPr/>
        </p:nvSpPr>
        <p:spPr>
          <a:xfrm>
            <a:off x="6006735" y="2514438"/>
            <a:ext cx="3534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err="1">
                <a:latin typeface="Garamond" panose="02020404030301010803" pitchFamily="18" charset="0"/>
              </a:rPr>
              <a:t>Historically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relevant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contribution</a:t>
            </a:r>
            <a:r>
              <a:rPr lang="it-IT" sz="20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B5F19BF-6E54-AE80-BA37-F9179ED14D6F}"/>
              </a:ext>
            </a:extLst>
          </p:cNvPr>
          <p:cNvSpPr txBox="1"/>
          <p:nvPr/>
        </p:nvSpPr>
        <p:spPr>
          <a:xfrm>
            <a:off x="6096000" y="1972779"/>
            <a:ext cx="2269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Garamond" panose="02020404030301010803" pitchFamily="18" charset="0"/>
              </a:rPr>
              <a:t>Historical </a:t>
            </a:r>
            <a:r>
              <a:rPr lang="it-IT" sz="2000" dirty="0" err="1">
                <a:latin typeface="Garamond" panose="02020404030301010803" pitchFamily="18" charset="0"/>
              </a:rPr>
              <a:t>context</a:t>
            </a:r>
            <a:endParaRPr lang="it-IT" sz="2000" dirty="0">
              <a:latin typeface="Garamond" panose="02020404030301010803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4DACA7A-2637-2E7B-EC57-50B6B8C8ECE3}"/>
              </a:ext>
            </a:extLst>
          </p:cNvPr>
          <p:cNvSpPr txBox="1"/>
          <p:nvPr/>
        </p:nvSpPr>
        <p:spPr>
          <a:xfrm>
            <a:off x="1664066" y="2183130"/>
            <a:ext cx="3050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err="1">
                <a:latin typeface="Garamond" panose="02020404030301010803" pitchFamily="18" charset="0"/>
              </a:rPr>
              <a:t>Authors</a:t>
            </a:r>
            <a:r>
              <a:rPr lang="it-IT" sz="2000" dirty="0">
                <a:latin typeface="Garamond" panose="02020404030301010803" pitchFamily="18" charset="0"/>
              </a:rPr>
              <a:t> and </a:t>
            </a:r>
            <a:r>
              <a:rPr lang="it-IT" sz="2000" dirty="0" err="1">
                <a:latin typeface="Garamond" panose="02020404030301010803" pitchFamily="18" charset="0"/>
              </a:rPr>
              <a:t>Literary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Genres</a:t>
            </a:r>
            <a:endParaRPr lang="it-IT" sz="2000" dirty="0">
              <a:latin typeface="Garamond" panose="02020404030301010803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AAD099B-6F24-49FA-EEE5-2EF32A80BFA3}"/>
              </a:ext>
            </a:extLst>
          </p:cNvPr>
          <p:cNvSpPr txBox="1"/>
          <p:nvPr/>
        </p:nvSpPr>
        <p:spPr>
          <a:xfrm>
            <a:off x="3373289" y="3518571"/>
            <a:ext cx="1151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i="1" dirty="0" err="1">
                <a:latin typeface="Garamond" panose="02020404030301010803" pitchFamily="18" charset="0"/>
              </a:rPr>
              <a:t>Tractatus</a:t>
            </a:r>
            <a:endParaRPr lang="it-IT" sz="2000" b="1" dirty="0">
              <a:latin typeface="Garamond" panose="02020404030301010803" pitchFamily="18" charset="0"/>
            </a:endParaRP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3F97030E-D878-2D7B-EF36-0D7B6DA52F5F}"/>
              </a:ext>
            </a:extLst>
          </p:cNvPr>
          <p:cNvCxnSpPr/>
          <p:nvPr/>
        </p:nvCxnSpPr>
        <p:spPr>
          <a:xfrm>
            <a:off x="4039565" y="1435261"/>
            <a:ext cx="0" cy="747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302E9C16-EBFF-7253-68D8-C2A5621BE53F}"/>
              </a:ext>
            </a:extLst>
          </p:cNvPr>
          <p:cNvCxnSpPr/>
          <p:nvPr/>
        </p:nvCxnSpPr>
        <p:spPr>
          <a:xfrm>
            <a:off x="3948896" y="2770702"/>
            <a:ext cx="0" cy="747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8290775C-1777-A2F1-1FD4-9CCFF49F586A}"/>
              </a:ext>
            </a:extLst>
          </p:cNvPr>
          <p:cNvCxnSpPr>
            <a:cxnSpLocks/>
          </p:cNvCxnSpPr>
          <p:nvPr/>
        </p:nvCxnSpPr>
        <p:spPr>
          <a:xfrm>
            <a:off x="6794339" y="1450380"/>
            <a:ext cx="0" cy="469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62C708F-93B0-88F9-1A03-9EB70E01E6AA}"/>
              </a:ext>
            </a:extLst>
          </p:cNvPr>
          <p:cNvSpPr txBox="1"/>
          <p:nvPr/>
        </p:nvSpPr>
        <p:spPr>
          <a:xfrm>
            <a:off x="10017742" y="2517357"/>
            <a:ext cx="1632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Garamond" panose="02020404030301010803" pitchFamily="18" charset="0"/>
              </a:rPr>
              <a:t>Jurists</a:t>
            </a:r>
            <a:r>
              <a:rPr lang="it-IT" dirty="0">
                <a:latin typeface="Garamond" panose="02020404030301010803" pitchFamily="18" charset="0"/>
              </a:rPr>
              <a:t> in society</a:t>
            </a: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F388A838-9DD7-E583-3FCF-44FF61815834}"/>
              </a:ext>
            </a:extLst>
          </p:cNvPr>
          <p:cNvCxnSpPr/>
          <p:nvPr/>
        </p:nvCxnSpPr>
        <p:spPr>
          <a:xfrm>
            <a:off x="4917890" y="2383185"/>
            <a:ext cx="93755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3773273C-302B-4036-23EA-35553ECE2B25}"/>
              </a:ext>
            </a:extLst>
          </p:cNvPr>
          <p:cNvCxnSpPr>
            <a:cxnSpLocks/>
          </p:cNvCxnSpPr>
          <p:nvPr/>
        </p:nvCxnSpPr>
        <p:spPr>
          <a:xfrm>
            <a:off x="9538348" y="2722390"/>
            <a:ext cx="4263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369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648CE1-4782-CECB-6CCA-9303D93F4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CD26E55-CE12-B748-0E47-070CFB231229}"/>
              </a:ext>
            </a:extLst>
          </p:cNvPr>
          <p:cNvSpPr txBox="1"/>
          <p:nvPr/>
        </p:nvSpPr>
        <p:spPr>
          <a:xfrm>
            <a:off x="1539240" y="308610"/>
            <a:ext cx="106527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Glossa: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an individual gloss. In the late Middle Ages the term was used as a misnomer for an apparatus (e.g. glossa </a:t>
            </a:r>
            <a:r>
              <a:rPr lang="en-GB" sz="14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ordinaria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).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Apparatus: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a chain of glosses to an authoritative text to facilitate its use.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Additiones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 addenda to an apparatus. Such addenda could provide updates. […]</a:t>
            </a:r>
          </a:p>
          <a:p>
            <a:pPr algn="just"/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Summa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 a survey of a field of knowledge, usually arranged according to the order of one of the source textbooks which were used in academic juridical instruction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Lectura</a:t>
            </a:r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reworked lecture notes on an authoritative text, in printed editions often misnamed as </a:t>
            </a:r>
            <a:r>
              <a:rPr lang="en-GB" sz="14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commentarius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Commentarius</a:t>
            </a:r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explanation of a textbook or other authoritative text, but worded in a mode not geared for dictation to students in lectures.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Singularia</a:t>
            </a:r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a collection of juridical tenets which can only be deduced from one particular source text, which is thus singular in this regard.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Repetitio:</a:t>
            </a:r>
            <a:r>
              <a:rPr lang="en-GB" sz="1400" kern="100" dirty="0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an extended lecture on one specific section in a source textbook, recollecting its tenets, and casting light on their juridical context in general which often comes down in effect to a </a:t>
            </a:r>
            <a:r>
              <a:rPr lang="en-GB" sz="1400" i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tractatus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 err="1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Tractatus</a:t>
            </a:r>
            <a:r>
              <a:rPr lang="en-GB" sz="1400" b="1" kern="100" dirty="0"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400" kern="100" dirty="0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 comprehensive treatment of a subject matter which in the </a:t>
            </a:r>
            <a:r>
              <a:rPr lang="en-GB" sz="1400" i="1" kern="100" dirty="0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Corpus </a:t>
            </a:r>
            <a:r>
              <a:rPr lang="en-GB" sz="1400" i="1" kern="100" dirty="0" err="1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iuris</a:t>
            </a:r>
            <a:r>
              <a:rPr lang="en-GB" sz="1400" i="1" kern="100" dirty="0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400" i="1" kern="100" dirty="0" err="1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civilis</a:t>
            </a:r>
            <a:r>
              <a:rPr lang="en-GB" sz="1400" i="1" kern="100" dirty="0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400" kern="100" dirty="0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or </a:t>
            </a:r>
            <a:r>
              <a:rPr lang="en-GB" sz="1400" i="1" kern="100" dirty="0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Corpus </a:t>
            </a:r>
            <a:r>
              <a:rPr lang="en-GB" sz="1400" i="1" kern="100" dirty="0" err="1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iuris</a:t>
            </a:r>
            <a:r>
              <a:rPr lang="en-GB" sz="1400" i="1" kern="100" dirty="0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400" i="1" kern="100" dirty="0" err="1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canonici</a:t>
            </a:r>
            <a:r>
              <a:rPr lang="en-GB" sz="1400" i="1" kern="100" dirty="0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400" kern="100" dirty="0">
                <a:effectLst/>
                <a:highlight>
                  <a:srgbClr val="00FF00"/>
                </a:highlight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is scattered over many places.</a:t>
            </a:r>
            <a:endParaRPr lang="it-IT" sz="1400" kern="100" dirty="0">
              <a:effectLst/>
              <a:highlight>
                <a:srgbClr val="00FF00"/>
              </a:highlight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Distinctiones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 they divide and subdivide legal terms or doctrines into their various meanings or notions.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Brocarda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 a collection of pairs of proverbial sayings which contradict each other.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Quaestio </a:t>
            </a:r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legitima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(or </a:t>
            </a:r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Qua re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): explanation of reasons for a juridical rule.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Quaestio de facto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 juridical analysis of a fictitious law case, for practice.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Consilium</a:t>
            </a:r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juridical analysis of a law case which has actually arisen.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Decisio</a:t>
            </a:r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a law court’s reasoned announcement of a judgment which the court plans to pronounce if the parties will not come to an amicable agreement beforehand: a genre prominently used by judges of the papal Sacra Rota Romana. […]</a:t>
            </a:r>
          </a:p>
          <a:p>
            <a:pPr algn="just"/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Repertorium</a:t>
            </a:r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iuris</a:t>
            </a:r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a finding aid either alphabetical, and then often entitled dictionarium or </a:t>
            </a:r>
            <a:r>
              <a:rPr lang="en-GB" sz="14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vocabularius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or arranged according to a logical system, and then often given a specific name, such as Encyclopaedia, “</a:t>
            </a:r>
            <a:r>
              <a:rPr lang="en-GB" sz="14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Theatrum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4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iustitiae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et </a:t>
            </a:r>
            <a:r>
              <a:rPr lang="en-GB" sz="14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veritatis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,” “Syntagma </a:t>
            </a:r>
            <a:r>
              <a:rPr lang="en-GB" sz="14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iuris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4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universi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,” etc.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Dissensiones</a:t>
            </a:r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(in the later Middle Ages called </a:t>
            </a:r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contrarietates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): a collection of controversial points of law in which important law teachers were at odds.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Opiniones</a:t>
            </a:r>
            <a:r>
              <a:rPr lang="en-GB" sz="14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communes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: a specific finding aid for tenets commonly held by jurists of high ranking authority.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 </a:t>
            </a:r>
            <a:r>
              <a:rPr lang="it-IT" sz="1400" kern="100" dirty="0"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						</a:t>
            </a:r>
          </a:p>
          <a:p>
            <a:pPr algn="just"/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					. </a:t>
            </a:r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endParaRPr lang="it-IT" sz="14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pPr algn="just"/>
            <a:endParaRPr lang="it-IT" sz="14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38C6779-71AD-BD59-E898-C11633B5D8C1}"/>
              </a:ext>
            </a:extLst>
          </p:cNvPr>
          <p:cNvSpPr txBox="1"/>
          <p:nvPr/>
        </p:nvSpPr>
        <p:spPr>
          <a:xfrm>
            <a:off x="6549390" y="5371921"/>
            <a:ext cx="54635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G.R.  </a:t>
            </a:r>
            <a:r>
              <a:rPr lang="en-GB" sz="14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Dolezalek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«</a:t>
            </a:r>
            <a:r>
              <a:rPr lang="it-IT" sz="1400" dirty="0">
                <a:solidFill>
                  <a:srgbClr val="231F20"/>
                </a:solidFill>
                <a:effectLst/>
                <a:latin typeface="Garamond" panose="02020404030301010803" pitchFamily="18" charset="0"/>
              </a:rPr>
              <a:t>Roman </a:t>
            </a:r>
            <a:r>
              <a:rPr lang="it-IT" sz="1400" dirty="0" err="1">
                <a:solidFill>
                  <a:srgbClr val="231F20"/>
                </a:solidFill>
                <a:effectLst/>
                <a:latin typeface="Garamond" panose="02020404030301010803" pitchFamily="18" charset="0"/>
              </a:rPr>
              <a:t>Law</a:t>
            </a:r>
            <a:r>
              <a:rPr lang="it-IT" sz="1400" dirty="0">
                <a:solidFill>
                  <a:srgbClr val="231F20"/>
                </a:solidFill>
                <a:effectLst/>
                <a:latin typeface="Garamond" panose="02020404030301010803" pitchFamily="18" charset="0"/>
              </a:rPr>
              <a:t>: </a:t>
            </a:r>
            <a:r>
              <a:rPr lang="it-IT" sz="1400" dirty="0" err="1">
                <a:solidFill>
                  <a:srgbClr val="231F20"/>
                </a:solidFill>
                <a:effectLst/>
                <a:latin typeface="Garamond" panose="02020404030301010803" pitchFamily="18" charset="0"/>
              </a:rPr>
              <a:t>Symbiotic</a:t>
            </a:r>
            <a:r>
              <a:rPr lang="it-IT" sz="1400" dirty="0">
                <a:solidFill>
                  <a:srgbClr val="231F20"/>
                </a:solidFill>
                <a:effectLst/>
                <a:latin typeface="Garamond" panose="02020404030301010803" pitchFamily="18" charset="0"/>
              </a:rPr>
              <a:t> Companion and </a:t>
            </a:r>
            <a:r>
              <a:rPr lang="it-IT" sz="1400" dirty="0" err="1">
                <a:solidFill>
                  <a:srgbClr val="231F20"/>
                </a:solidFill>
                <a:effectLst/>
                <a:latin typeface="Garamond" panose="02020404030301010803" pitchFamily="18" charset="0"/>
              </a:rPr>
              <a:t>Servant</a:t>
            </a:r>
            <a:r>
              <a:rPr lang="it-IT" sz="1400" dirty="0">
                <a:solidFill>
                  <a:srgbClr val="231F20"/>
                </a:solidFill>
                <a:effectLst/>
                <a:latin typeface="Garamond" panose="02020404030301010803" pitchFamily="18" charset="0"/>
              </a:rPr>
              <a:t> of Canon </a:t>
            </a:r>
            <a:r>
              <a:rPr lang="it-IT" sz="1400" dirty="0" err="1">
                <a:solidFill>
                  <a:srgbClr val="231F20"/>
                </a:solidFill>
                <a:effectLst/>
                <a:latin typeface="Garamond" panose="02020404030301010803" pitchFamily="18" charset="0"/>
              </a:rPr>
              <a:t>Law</a:t>
            </a:r>
            <a:r>
              <a:rPr lang="it-IT" sz="1400" dirty="0">
                <a:solidFill>
                  <a:srgbClr val="231F20"/>
                </a:solidFill>
                <a:latin typeface="Garamond" panose="02020404030301010803" pitchFamily="18" charset="0"/>
              </a:rPr>
              <a:t>»</a:t>
            </a:r>
            <a:r>
              <a:rPr lang="it-IT" sz="1400" i="1" dirty="0">
                <a:solidFill>
                  <a:srgbClr val="231F20"/>
                </a:solidFill>
                <a:latin typeface="Garamond" panose="02020404030301010803" pitchFamily="18" charset="0"/>
              </a:rPr>
              <a:t>, </a:t>
            </a:r>
            <a:r>
              <a:rPr lang="en-GB" sz="1400" i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The Cambridge History of medieval canon law</a:t>
            </a:r>
            <a:r>
              <a:rPr lang="en-GB" sz="14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2022, Cambridge [pp. 230-261], pp. 257-259. </a:t>
            </a:r>
            <a:endParaRPr lang="it-IT" sz="1400" dirty="0">
              <a:latin typeface="Garamond" panose="02020404030301010803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7B30BD8-ED68-5C76-402E-420B0B8DDF9B}"/>
              </a:ext>
            </a:extLst>
          </p:cNvPr>
          <p:cNvSpPr txBox="1"/>
          <p:nvPr/>
        </p:nvSpPr>
        <p:spPr>
          <a:xfrm>
            <a:off x="5532699" y="-11575"/>
            <a:ext cx="1733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latin typeface="Garamond" panose="02020404030301010803" pitchFamily="18" charset="0"/>
              </a:rPr>
              <a:t>Didactic</a:t>
            </a:r>
            <a:r>
              <a:rPr lang="it-IT" b="1" dirty="0">
                <a:latin typeface="Garamond" panose="02020404030301010803" pitchFamily="18" charset="0"/>
              </a:rPr>
              <a:t> </a:t>
            </a:r>
            <a:r>
              <a:rPr lang="it-IT" b="1" dirty="0" err="1">
                <a:latin typeface="Garamond" panose="02020404030301010803" pitchFamily="18" charset="0"/>
              </a:rPr>
              <a:t>genres</a:t>
            </a:r>
            <a:endParaRPr lang="it-IT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194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B9D0A0-A28B-D464-1FC8-F3F548A7F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10325234-800B-13BD-D585-4F6C3FBBC2FE}"/>
              </a:ext>
            </a:extLst>
          </p:cNvPr>
          <p:cNvSpPr txBox="1"/>
          <p:nvPr/>
        </p:nvSpPr>
        <p:spPr>
          <a:xfrm>
            <a:off x="1737101" y="326530"/>
            <a:ext cx="10309699" cy="2357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dirty="0">
                <a:latin typeface="Garamond" panose="02020404030301010803" pitchFamily="18" charset="0"/>
              </a:rPr>
              <a:t>- </a:t>
            </a:r>
            <a:r>
              <a:rPr lang="it-IT" sz="2000" dirty="0" err="1">
                <a:latin typeface="Garamond" panose="02020404030301010803" pitchFamily="18" charset="0"/>
              </a:rPr>
              <a:t>Bernardus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Papiensis</a:t>
            </a:r>
            <a:r>
              <a:rPr lang="it-IT" sz="2000" dirty="0">
                <a:latin typeface="Garamond" panose="02020404030301010803" pitchFamily="18" charset="0"/>
              </a:rPr>
              <a:t>, </a:t>
            </a:r>
            <a:r>
              <a:rPr lang="it-IT" sz="2000" i="1" dirty="0">
                <a:latin typeface="Garamond" panose="02020404030301010803" pitchFamily="18" charset="0"/>
              </a:rPr>
              <a:t>Summa de Matrimonio </a:t>
            </a:r>
            <a:r>
              <a:rPr lang="it-IT" sz="2000" dirty="0">
                <a:latin typeface="Garamond" panose="02020404030301010803" pitchFamily="18" charset="0"/>
              </a:rPr>
              <a:t>(1173-1179) and </a:t>
            </a:r>
            <a:r>
              <a:rPr lang="it-IT" sz="2000" i="1" dirty="0">
                <a:latin typeface="Garamond" panose="02020404030301010803" pitchFamily="18" charset="0"/>
              </a:rPr>
              <a:t>Summa de </a:t>
            </a:r>
            <a:r>
              <a:rPr lang="it-IT" sz="2000" i="1" dirty="0" err="1">
                <a:latin typeface="Garamond" panose="02020404030301010803" pitchFamily="18" charset="0"/>
              </a:rPr>
              <a:t>Electione</a:t>
            </a:r>
            <a:r>
              <a:rPr lang="it-IT" sz="2000" i="1" dirty="0">
                <a:latin typeface="Garamond" panose="02020404030301010803" pitchFamily="18" charset="0"/>
              </a:rPr>
              <a:t> </a:t>
            </a:r>
            <a:r>
              <a:rPr lang="it-IT" sz="2000" dirty="0">
                <a:latin typeface="Garamond" panose="02020404030301010803" pitchFamily="18" charset="0"/>
              </a:rPr>
              <a:t>(1177-1179). </a:t>
            </a:r>
          </a:p>
          <a:p>
            <a:pPr>
              <a:lnSpc>
                <a:spcPct val="150000"/>
              </a:lnSpc>
            </a:pPr>
            <a:r>
              <a:rPr lang="it-IT" sz="2000" dirty="0">
                <a:latin typeface="Garamond" panose="02020404030301010803" pitchFamily="18" charset="0"/>
              </a:rPr>
              <a:t>- </a:t>
            </a:r>
            <a:r>
              <a:rPr lang="it-IT" sz="2000" dirty="0" err="1">
                <a:latin typeface="Garamond" panose="02020404030301010803" pitchFamily="18" charset="0"/>
              </a:rPr>
              <a:t>Tancredus</a:t>
            </a:r>
            <a:r>
              <a:rPr lang="it-IT" sz="2000" dirty="0">
                <a:latin typeface="Garamond" panose="02020404030301010803" pitchFamily="18" charset="0"/>
              </a:rPr>
              <a:t>, </a:t>
            </a:r>
            <a:r>
              <a:rPr lang="it-IT" sz="2000" i="1" dirty="0">
                <a:latin typeface="Garamond" panose="02020404030301010803" pitchFamily="18" charset="0"/>
              </a:rPr>
              <a:t>Summa de Matrimonio (</a:t>
            </a:r>
            <a:r>
              <a:rPr lang="it-IT" sz="2000" dirty="0">
                <a:latin typeface="Garamond" panose="02020404030301010803" pitchFamily="18" charset="0"/>
              </a:rPr>
              <a:t>1210-1214)</a:t>
            </a:r>
          </a:p>
          <a:p>
            <a:pPr>
              <a:lnSpc>
                <a:spcPct val="150000"/>
              </a:lnSpc>
            </a:pPr>
            <a:r>
              <a:rPr lang="it-IT" sz="2000" dirty="0">
                <a:latin typeface="Garamond" panose="02020404030301010803" pitchFamily="18" charset="0"/>
              </a:rPr>
              <a:t>- </a:t>
            </a:r>
            <a:r>
              <a:rPr lang="it-IT" sz="2000" i="1" dirty="0" err="1">
                <a:latin typeface="Garamond" panose="02020404030301010803" pitchFamily="18" charset="0"/>
              </a:rPr>
              <a:t>Summae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i="1" dirty="0" err="1">
                <a:latin typeface="Garamond" panose="02020404030301010803" pitchFamily="18" charset="0"/>
              </a:rPr>
              <a:t>Confessorum</a:t>
            </a:r>
            <a:r>
              <a:rPr lang="it-IT" sz="2000" dirty="0">
                <a:latin typeface="Garamond" panose="02020404030301010803" pitchFamily="18" charset="0"/>
              </a:rPr>
              <a:t> (c. 1180 </a:t>
            </a:r>
            <a:r>
              <a:rPr lang="it-IT" sz="2000" dirty="0" err="1">
                <a:latin typeface="Garamond" panose="02020404030301010803" pitchFamily="18" charset="0"/>
              </a:rPr>
              <a:t>onwards</a:t>
            </a:r>
            <a:r>
              <a:rPr lang="it-IT" sz="2000" dirty="0">
                <a:latin typeface="Garamond" panose="02020404030301010803" pitchFamily="18" charset="0"/>
              </a:rPr>
              <a:t>): Robert of </a:t>
            </a:r>
            <a:r>
              <a:rPr lang="it-IT" sz="2000" dirty="0" err="1">
                <a:latin typeface="Garamond" panose="02020404030301010803" pitchFamily="18" charset="0"/>
              </a:rPr>
              <a:t>Flamesbury</a:t>
            </a:r>
            <a:r>
              <a:rPr lang="it-IT" sz="2000" dirty="0">
                <a:latin typeface="Garamond" panose="02020404030301010803" pitchFamily="18" charset="0"/>
              </a:rPr>
              <a:t>, Thomas de </a:t>
            </a:r>
            <a:r>
              <a:rPr lang="it-IT" sz="2000" dirty="0" err="1">
                <a:latin typeface="Garamond" panose="02020404030301010803" pitchFamily="18" charset="0"/>
              </a:rPr>
              <a:t>Chabham</a:t>
            </a:r>
            <a:r>
              <a:rPr lang="it-IT" sz="2000" dirty="0">
                <a:latin typeface="Garamond" panose="02020404030301010803" pitchFamily="18" charset="0"/>
              </a:rPr>
              <a:t>, </a:t>
            </a:r>
            <a:r>
              <a:rPr lang="it-IT" sz="2000" dirty="0" err="1">
                <a:latin typeface="Garamond" panose="02020404030301010803" pitchFamily="18" charset="0"/>
              </a:rPr>
              <a:t>Paulus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Ungarus</a:t>
            </a:r>
            <a:r>
              <a:rPr lang="it-IT" sz="2000" dirty="0">
                <a:latin typeface="Garamond" panose="02020404030301010803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it-IT" sz="2000" dirty="0">
                <a:latin typeface="Garamond" panose="02020404030301010803" pitchFamily="18" charset="0"/>
              </a:rPr>
              <a:t>- </a:t>
            </a:r>
            <a:r>
              <a:rPr lang="it-IT" sz="2000" i="1" dirty="0" err="1">
                <a:latin typeface="Garamond" panose="02020404030301010803" pitchFamily="18" charset="0"/>
              </a:rPr>
              <a:t>Ordines</a:t>
            </a:r>
            <a:r>
              <a:rPr lang="it-IT" sz="2000" i="1" dirty="0">
                <a:latin typeface="Garamond" panose="02020404030301010803" pitchFamily="18" charset="0"/>
              </a:rPr>
              <a:t> </a:t>
            </a:r>
            <a:r>
              <a:rPr lang="it-IT" sz="2000" i="1" dirty="0" err="1">
                <a:latin typeface="Garamond" panose="02020404030301010803" pitchFamily="18" charset="0"/>
              </a:rPr>
              <a:t>iudiciarii</a:t>
            </a:r>
            <a:r>
              <a:rPr lang="it-IT" sz="2000" i="1" dirty="0">
                <a:latin typeface="Garamond" panose="02020404030301010803" pitchFamily="18" charset="0"/>
              </a:rPr>
              <a:t> </a:t>
            </a:r>
            <a:r>
              <a:rPr lang="it-IT" sz="2000" dirty="0">
                <a:latin typeface="Garamond" panose="02020404030301010803" pitchFamily="18" charset="0"/>
              </a:rPr>
              <a:t>: </a:t>
            </a:r>
            <a:r>
              <a:rPr lang="it-IT" sz="2000" i="1" dirty="0">
                <a:latin typeface="Garamond" panose="02020404030301010803" pitchFamily="18" charset="0"/>
              </a:rPr>
              <a:t>de </a:t>
            </a:r>
            <a:r>
              <a:rPr lang="it-IT" sz="2000" i="1" dirty="0" err="1">
                <a:latin typeface="Garamond" panose="02020404030301010803" pitchFamily="18" charset="0"/>
              </a:rPr>
              <a:t>actionibus</a:t>
            </a:r>
            <a:r>
              <a:rPr lang="it-IT" sz="2000" i="1" dirty="0">
                <a:latin typeface="Garamond" panose="02020404030301010803" pitchFamily="18" charset="0"/>
              </a:rPr>
              <a:t>, de </a:t>
            </a:r>
            <a:r>
              <a:rPr lang="it-IT" sz="2000" i="1" dirty="0" err="1">
                <a:latin typeface="Garamond" panose="02020404030301010803" pitchFamily="18" charset="0"/>
              </a:rPr>
              <a:t>libellis</a:t>
            </a:r>
            <a:r>
              <a:rPr lang="it-IT" sz="2000" i="1" dirty="0">
                <a:latin typeface="Garamond" panose="02020404030301010803" pitchFamily="18" charset="0"/>
              </a:rPr>
              <a:t>, de </a:t>
            </a:r>
            <a:r>
              <a:rPr lang="it-IT" sz="2000" i="1" dirty="0" err="1">
                <a:latin typeface="Garamond" panose="02020404030301010803" pitchFamily="18" charset="0"/>
              </a:rPr>
              <a:t>exceptionibus</a:t>
            </a:r>
            <a:r>
              <a:rPr lang="it-IT" sz="2000" i="1" dirty="0">
                <a:latin typeface="Garamond" panose="02020404030301010803" pitchFamily="18" charset="0"/>
              </a:rPr>
              <a:t>, de </a:t>
            </a:r>
            <a:r>
              <a:rPr lang="it-IT" sz="2000" i="1" dirty="0" err="1">
                <a:latin typeface="Garamond" panose="02020404030301010803" pitchFamily="18" charset="0"/>
              </a:rPr>
              <a:t>introductione</a:t>
            </a:r>
            <a:r>
              <a:rPr lang="it-IT" sz="2000" i="1" dirty="0">
                <a:latin typeface="Garamond" panose="02020404030301010803" pitchFamily="18" charset="0"/>
              </a:rPr>
              <a:t> </a:t>
            </a:r>
            <a:r>
              <a:rPr lang="it-IT" sz="2000" i="1" dirty="0" err="1">
                <a:latin typeface="Garamond" panose="02020404030301010803" pitchFamily="18" charset="0"/>
              </a:rPr>
              <a:t>advocatorum</a:t>
            </a:r>
            <a:r>
              <a:rPr lang="it-IT" sz="2000" i="1" dirty="0">
                <a:latin typeface="Garamond" panose="02020404030301010803" pitchFamily="18" charset="0"/>
              </a:rPr>
              <a:t> </a:t>
            </a:r>
            <a:endParaRPr lang="it-IT" sz="20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r>
              <a:rPr lang="it-IT" sz="2000" dirty="0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A995643-D573-E28D-21D8-0C2A86F78C14}"/>
              </a:ext>
            </a:extLst>
          </p:cNvPr>
          <p:cNvSpPr txBox="1"/>
          <p:nvPr/>
        </p:nvSpPr>
        <p:spPr>
          <a:xfrm>
            <a:off x="1776507" y="2569963"/>
            <a:ext cx="9420894" cy="2818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dirty="0">
                <a:latin typeface="Garamond" panose="02020404030301010803" pitchFamily="18" charset="0"/>
              </a:rPr>
              <a:t>- </a:t>
            </a:r>
            <a:r>
              <a:rPr lang="it-IT" sz="2000" dirty="0" err="1">
                <a:latin typeface="Garamond" panose="02020404030301010803" pitchFamily="18" charset="0"/>
              </a:rPr>
              <a:t>Guillelmus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Durantis</a:t>
            </a:r>
            <a:r>
              <a:rPr lang="it-IT" sz="2000" dirty="0">
                <a:latin typeface="Garamond" panose="02020404030301010803" pitchFamily="18" charset="0"/>
              </a:rPr>
              <a:t> (1230-1296): </a:t>
            </a:r>
            <a:r>
              <a:rPr lang="it-IT" sz="2000" i="1" dirty="0">
                <a:latin typeface="Garamond" panose="02020404030301010803" pitchFamily="18" charset="0"/>
              </a:rPr>
              <a:t>Speculum </a:t>
            </a:r>
            <a:r>
              <a:rPr lang="it-IT" sz="2000" i="1" dirty="0" err="1">
                <a:latin typeface="Garamond" panose="02020404030301010803" pitchFamily="18" charset="0"/>
              </a:rPr>
              <a:t>Legatorum</a:t>
            </a:r>
            <a:endParaRPr lang="it-IT" sz="20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r>
              <a:rPr lang="it-IT" sz="2000" dirty="0">
                <a:latin typeface="Garamond" panose="02020404030301010803" pitchFamily="18" charset="0"/>
              </a:rPr>
              <a:t>- Johannes </a:t>
            </a:r>
            <a:r>
              <a:rPr lang="it-IT" sz="2000" dirty="0" err="1">
                <a:latin typeface="Garamond" panose="02020404030301010803" pitchFamily="18" charset="0"/>
              </a:rPr>
              <a:t>Andreæ</a:t>
            </a:r>
            <a:r>
              <a:rPr lang="it-IT" sz="2000" dirty="0">
                <a:latin typeface="Garamond" panose="02020404030301010803" pitchFamily="18" charset="0"/>
              </a:rPr>
              <a:t> (1270-1348), 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Summa de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sponsalibus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et matrimonio; Summa de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consanguinitate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; De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renuntiatione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beneficiorum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; De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interdicto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;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Summula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in materia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testium</a:t>
            </a:r>
            <a:r>
              <a:rPr lang="it-IT" sz="2000" i="1" dirty="0">
                <a:solidFill>
                  <a:srgbClr val="000000"/>
                </a:solidFill>
                <a:latin typeface="Garamond" panose="02020404030301010803" pitchFamily="18" charset="0"/>
              </a:rPr>
              <a:t>;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De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emtione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et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venditione</a:t>
            </a:r>
            <a:r>
              <a:rPr lang="it-IT" sz="2000" i="1" dirty="0">
                <a:solidFill>
                  <a:srgbClr val="000000"/>
                </a:solidFill>
                <a:latin typeface="Garamond" panose="02020404030301010803" pitchFamily="18" charset="0"/>
              </a:rPr>
              <a:t>; 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De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celebratione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missarum</a:t>
            </a:r>
            <a:r>
              <a:rPr lang="it-IT" sz="2000" i="1" dirty="0">
                <a:solidFill>
                  <a:srgbClr val="000000"/>
                </a:solidFill>
                <a:latin typeface="Garamond" panose="02020404030301010803" pitchFamily="18" charset="0"/>
              </a:rPr>
              <a:t>; 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De </a:t>
            </a:r>
            <a:r>
              <a:rPr lang="it-IT" sz="2000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electione</a:t>
            </a:r>
            <a:r>
              <a:rPr lang="it-IT" sz="2000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. </a:t>
            </a:r>
            <a:endParaRPr lang="it-IT" sz="2000" dirty="0"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r>
              <a:rPr lang="it-IT" sz="2000" u="sng" dirty="0">
                <a:latin typeface="Garamond" panose="02020404030301010803" pitchFamily="18" charset="0"/>
              </a:rPr>
              <a:t>The 15° and 16th </a:t>
            </a:r>
            <a:r>
              <a:rPr lang="it-IT" sz="2000" u="sng" dirty="0" err="1">
                <a:latin typeface="Garamond" panose="02020404030301010803" pitchFamily="18" charset="0"/>
              </a:rPr>
              <a:t>centuries</a:t>
            </a:r>
            <a:r>
              <a:rPr lang="it-IT" sz="2000" u="sng" dirty="0">
                <a:latin typeface="Garamond" panose="02020404030301010803" pitchFamily="18" charset="0"/>
              </a:rPr>
              <a:t> </a:t>
            </a:r>
            <a:r>
              <a:rPr lang="it-IT" sz="2000" u="sng" dirty="0" err="1">
                <a:latin typeface="Garamond" panose="02020404030301010803" pitchFamily="18" charset="0"/>
              </a:rPr>
              <a:t>saw</a:t>
            </a:r>
            <a:r>
              <a:rPr lang="it-IT" sz="2000" u="sng" dirty="0">
                <a:latin typeface="Garamond" panose="02020404030301010803" pitchFamily="18" charset="0"/>
              </a:rPr>
              <a:t> the </a:t>
            </a:r>
            <a:r>
              <a:rPr lang="it-IT" sz="2000" u="sng" dirty="0" err="1">
                <a:latin typeface="Garamond" panose="02020404030301010803" pitchFamily="18" charset="0"/>
              </a:rPr>
              <a:t>greatest</a:t>
            </a:r>
            <a:r>
              <a:rPr lang="it-IT" sz="2000" u="sng" dirty="0">
                <a:latin typeface="Garamond" panose="02020404030301010803" pitchFamily="18" charset="0"/>
              </a:rPr>
              <a:t> </a:t>
            </a:r>
            <a:r>
              <a:rPr lang="it-IT" sz="2000" u="sng" dirty="0" err="1">
                <a:latin typeface="Garamond" panose="02020404030301010803" pitchFamily="18" charset="0"/>
              </a:rPr>
              <a:t>flowering</a:t>
            </a:r>
            <a:r>
              <a:rPr lang="it-IT" sz="2000" u="sng" dirty="0">
                <a:latin typeface="Garamond" panose="02020404030301010803" pitchFamily="18" charset="0"/>
              </a:rPr>
              <a:t> of </a:t>
            </a:r>
            <a:r>
              <a:rPr lang="it-IT" sz="2000" u="sng" dirty="0" err="1">
                <a:latin typeface="Garamond" panose="02020404030301010803" pitchFamily="18" charset="0"/>
              </a:rPr>
              <a:t>treatises</a:t>
            </a:r>
            <a:r>
              <a:rPr lang="it-IT" sz="2000" u="sng" dirty="0">
                <a:latin typeface="Garamond" panose="02020404030301010803" pitchFamily="18" charset="0"/>
              </a:rPr>
              <a:t> on </a:t>
            </a:r>
            <a:r>
              <a:rPr lang="it-IT" sz="2000" u="sng" dirty="0" err="1">
                <a:latin typeface="Garamond" panose="02020404030301010803" pitchFamily="18" charset="0"/>
              </a:rPr>
              <a:t>canon</a:t>
            </a:r>
            <a:r>
              <a:rPr lang="it-IT" sz="2000" u="sng" dirty="0">
                <a:latin typeface="Garamond" panose="02020404030301010803" pitchFamily="18" charset="0"/>
              </a:rPr>
              <a:t> </a:t>
            </a:r>
            <a:r>
              <a:rPr lang="it-IT" sz="2000" u="sng" dirty="0" err="1">
                <a:latin typeface="Garamond" panose="02020404030301010803" pitchFamily="18" charset="0"/>
              </a:rPr>
              <a:t>law</a:t>
            </a:r>
            <a:endParaRPr lang="it-IT" sz="2000" u="sng" dirty="0"/>
          </a:p>
          <a:p>
            <a:pPr>
              <a:lnSpc>
                <a:spcPct val="150000"/>
              </a:lnSpc>
            </a:pPr>
            <a:endParaRPr lang="it-IT" sz="2000" dirty="0">
              <a:highlight>
                <a:srgbClr val="FFFF00"/>
              </a:highlight>
              <a:latin typeface="Garamond" panose="02020404030301010803" pitchFamily="18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4FE03E7-283D-F59F-A6D6-36E21CD02C03}"/>
              </a:ext>
            </a:extLst>
          </p:cNvPr>
          <p:cNvSpPr txBox="1"/>
          <p:nvPr/>
        </p:nvSpPr>
        <p:spPr>
          <a:xfrm>
            <a:off x="1827543" y="5880"/>
            <a:ext cx="13742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>
                <a:latin typeface="Garamond" panose="02020404030301010803" pitchFamily="18" charset="0"/>
              </a:rPr>
              <a:t>Prodromes</a:t>
            </a:r>
            <a:endParaRPr lang="it-IT" sz="2000" b="1" dirty="0">
              <a:latin typeface="Garamond" panose="02020404030301010803" pitchFamily="18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4BDDF6D-1E12-EEC7-4B56-AD9470B005B7}"/>
              </a:ext>
            </a:extLst>
          </p:cNvPr>
          <p:cNvSpPr txBox="1"/>
          <p:nvPr/>
        </p:nvSpPr>
        <p:spPr>
          <a:xfrm>
            <a:off x="1827543" y="2283604"/>
            <a:ext cx="4004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>
                <a:latin typeface="Garamond" panose="02020404030301010803" pitchFamily="18" charset="0"/>
              </a:rPr>
              <a:t>Treatises</a:t>
            </a:r>
            <a:endParaRPr lang="it-IT" sz="2000" b="1" dirty="0">
              <a:latin typeface="Garamond" panose="02020404030301010803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1997FFD-35FC-5E51-2F82-00A3CCB7AD6F}"/>
              </a:ext>
            </a:extLst>
          </p:cNvPr>
          <p:cNvSpPr txBox="1"/>
          <p:nvPr/>
        </p:nvSpPr>
        <p:spPr>
          <a:xfrm>
            <a:off x="6278596" y="4561328"/>
            <a:ext cx="64123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800" kern="1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r>
              <a:rPr lang="en-GB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- Laurentius de </a:t>
            </a:r>
            <a:r>
              <a:rPr lang="en-GB" sz="18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Rodulphis</a:t>
            </a:r>
            <a:r>
              <a:rPr lang="en-GB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(1362-1443), </a:t>
            </a:r>
            <a:r>
              <a:rPr lang="en-GB" sz="1800" i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Tractatus</a:t>
            </a:r>
            <a:r>
              <a:rPr lang="en-GB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de </a:t>
            </a:r>
            <a:r>
              <a:rPr lang="en-GB" sz="1800" i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usuris</a:t>
            </a:r>
            <a:r>
              <a:rPr lang="en-GB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endParaRPr lang="en-GB" sz="1800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r>
              <a:rPr lang="en-GB" dirty="0"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- </a:t>
            </a:r>
            <a:r>
              <a:rPr lang="en-GB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Johannes de </a:t>
            </a:r>
            <a:r>
              <a:rPr lang="en-GB" sz="18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Imola</a:t>
            </a:r>
            <a:r>
              <a:rPr lang="en-GB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 (c. 1370 – 1436), </a:t>
            </a:r>
            <a:r>
              <a:rPr lang="en-GB" sz="1800" i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Tractatus</a:t>
            </a:r>
            <a:r>
              <a:rPr lang="en-GB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de </a:t>
            </a:r>
            <a:r>
              <a:rPr lang="en-GB" sz="1800" i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appellationibus</a:t>
            </a:r>
            <a:r>
              <a:rPr lang="en-GB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endParaRPr lang="en-GB" i="1" dirty="0">
              <a:latin typeface="Garamond" panose="02020404030301010803" pitchFamily="18" charset="0"/>
            </a:endParaRPr>
          </a:p>
          <a:p>
            <a:r>
              <a:rPr lang="en-GB" i="1" dirty="0">
                <a:latin typeface="Garamond" panose="02020404030301010803" pitchFamily="18" charset="0"/>
              </a:rPr>
              <a:t>-</a:t>
            </a:r>
            <a:r>
              <a:rPr lang="en-GB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Lanfranci de </a:t>
            </a:r>
            <a:r>
              <a:rPr lang="en-GB" sz="18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Oriani</a:t>
            </a:r>
            <a:r>
              <a:rPr lang="en-GB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(1398-1488), </a:t>
            </a:r>
            <a:r>
              <a:rPr lang="en-GB" sz="1800" i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Tractatus</a:t>
            </a:r>
            <a:r>
              <a:rPr lang="en-GB" sz="1800" i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de </a:t>
            </a:r>
            <a:r>
              <a:rPr lang="en-GB" sz="1800" i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arbitris</a:t>
            </a:r>
            <a:r>
              <a:rPr lang="en-GB" sz="1800" i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et </a:t>
            </a:r>
            <a:r>
              <a:rPr lang="en-GB" sz="1800" i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compromisis</a:t>
            </a:r>
            <a:endParaRPr lang="en-GB" i="1" dirty="0">
              <a:latin typeface="Garamond" panose="02020404030301010803" pitchFamily="18" charset="0"/>
            </a:endParaRPr>
          </a:p>
          <a:p>
            <a:r>
              <a:rPr lang="en-GB" sz="18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- Philippus Decius (1454-1535), </a:t>
            </a:r>
            <a:r>
              <a:rPr lang="en-GB" sz="1800" i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De </a:t>
            </a:r>
            <a:r>
              <a:rPr lang="en-GB" sz="1800" i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Judiciis</a:t>
            </a:r>
            <a:endParaRPr lang="en-GB" i="1" kern="100" dirty="0"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  <a:p>
            <a:endParaRPr lang="en-GB" i="1" kern="100" dirty="0">
              <a:latin typeface="Garamond" panose="02020404030301010803" pitchFamily="18" charset="0"/>
              <a:ea typeface="Aptos" panose="020B0004020202020204" pitchFamily="34" charset="0"/>
              <a:cs typeface="Times New Roman (Corpo CS)"/>
            </a:endParaRPr>
          </a:p>
        </p:txBody>
      </p:sp>
    </p:spTree>
    <p:extLst>
      <p:ext uri="{BB962C8B-B14F-4D97-AF65-F5344CB8AC3E}">
        <p14:creationId xmlns:p14="http://schemas.microsoft.com/office/powerpoint/2010/main" val="3396747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88BC43-4DF9-96C5-437B-625AC8746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D6A7E53B-B823-2E08-A0AA-20DDB08520FF}"/>
              </a:ext>
            </a:extLst>
          </p:cNvPr>
          <p:cNvSpPr txBox="1"/>
          <p:nvPr/>
        </p:nvSpPr>
        <p:spPr>
          <a:xfrm>
            <a:off x="1838077" y="202804"/>
            <a:ext cx="2940357" cy="4687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 err="1">
                <a:latin typeface="Garamond" panose="02020404030301010803" pitchFamily="18" charset="0"/>
              </a:rPr>
              <a:t>Advantages</a:t>
            </a:r>
            <a:r>
              <a:rPr lang="it-IT" b="1" dirty="0">
                <a:latin typeface="Garamond" panose="02020404030301010803" pitchFamily="18" charset="0"/>
              </a:rPr>
              <a:t> of the </a:t>
            </a:r>
            <a:r>
              <a:rPr lang="it-IT" b="1" i="1" dirty="0" err="1">
                <a:latin typeface="Garamond" panose="02020404030301010803" pitchFamily="18" charset="0"/>
              </a:rPr>
              <a:t>tractatus</a:t>
            </a:r>
            <a:r>
              <a:rPr lang="it-IT" b="1" dirty="0">
                <a:latin typeface="Garamond" panose="02020404030301010803" pitchFamily="18" charset="0"/>
              </a:rPr>
              <a:t>: 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FAF05DB-56D4-C94D-71BE-35C6AE711BC4}"/>
              </a:ext>
            </a:extLst>
          </p:cNvPr>
          <p:cNvSpPr txBox="1"/>
          <p:nvPr/>
        </p:nvSpPr>
        <p:spPr>
          <a:xfrm>
            <a:off x="1838077" y="1157659"/>
            <a:ext cx="9589770" cy="379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it-IT" dirty="0" err="1">
                <a:latin typeface="Garamond" panose="02020404030301010803" pitchFamily="18" charset="0"/>
              </a:rPr>
              <a:t>Detachment</a:t>
            </a:r>
            <a:r>
              <a:rPr lang="it-IT" dirty="0">
                <a:latin typeface="Garamond" panose="02020404030301010803" pitchFamily="18" charset="0"/>
              </a:rPr>
              <a:t> from the </a:t>
            </a:r>
            <a:r>
              <a:rPr lang="it-IT" dirty="0" err="1">
                <a:latin typeface="Garamond" panose="02020404030301010803" pitchFamily="18" charset="0"/>
              </a:rPr>
              <a:t>exegetical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interpretation</a:t>
            </a:r>
            <a:r>
              <a:rPr lang="it-IT" dirty="0">
                <a:latin typeface="Garamond" panose="02020404030301010803" pitchFamily="18" charset="0"/>
              </a:rPr>
              <a:t> of the text.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it-IT" dirty="0" err="1">
                <a:latin typeface="Garamond" panose="02020404030301010803" pitchFamily="18" charset="0"/>
              </a:rPr>
              <a:t>Consistent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exposition</a:t>
            </a:r>
            <a:r>
              <a:rPr lang="it-IT" dirty="0">
                <a:latin typeface="Garamond" panose="02020404030301010803" pitchFamily="18" charset="0"/>
              </a:rPr>
              <a:t> on a precise </a:t>
            </a:r>
            <a:r>
              <a:rPr lang="it-IT" dirty="0" err="1">
                <a:latin typeface="Garamond" panose="02020404030301010803" pitchFamily="18" charset="0"/>
              </a:rPr>
              <a:t>subject</a:t>
            </a:r>
            <a:r>
              <a:rPr lang="it-IT" dirty="0">
                <a:latin typeface="Garamond" panose="02020404030301010803" pitchFamily="18" charset="0"/>
              </a:rPr>
              <a:t> (</a:t>
            </a:r>
            <a:r>
              <a:rPr lang="it-IT" dirty="0" err="1">
                <a:latin typeface="Garamond" panose="02020404030301010803" pitchFamily="18" charset="0"/>
              </a:rPr>
              <a:t>legal</a:t>
            </a:r>
            <a:r>
              <a:rPr lang="it-IT" dirty="0">
                <a:latin typeface="Garamond" panose="02020404030301010803" pitchFamily="18" charset="0"/>
              </a:rPr>
              <a:t> figure, e.g. </a:t>
            </a:r>
            <a:r>
              <a:rPr lang="it-IT" dirty="0" err="1">
                <a:latin typeface="Garamond" panose="02020404030301010803" pitchFamily="18" charset="0"/>
              </a:rPr>
              <a:t>marriage</a:t>
            </a:r>
            <a:r>
              <a:rPr lang="it-IT" dirty="0">
                <a:latin typeface="Garamond" panose="02020404030301010803" pitchFamily="18" charset="0"/>
              </a:rPr>
              <a:t>, </a:t>
            </a:r>
            <a:r>
              <a:rPr lang="it-IT" dirty="0" err="1">
                <a:latin typeface="Garamond" panose="02020404030301010803" pitchFamily="18" charset="0"/>
              </a:rPr>
              <a:t>judicial</a:t>
            </a:r>
            <a:r>
              <a:rPr lang="it-IT" dirty="0">
                <a:latin typeface="Garamond" panose="02020404030301010803" pitchFamily="18" charset="0"/>
              </a:rPr>
              <a:t> appeal, etc.).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it-IT" dirty="0">
                <a:latin typeface="Garamond" panose="02020404030301010803" pitchFamily="18" charset="0"/>
              </a:rPr>
              <a:t>The </a:t>
            </a:r>
            <a:r>
              <a:rPr lang="it-IT" dirty="0" err="1">
                <a:latin typeface="Garamond" panose="02020404030301010803" pitchFamily="18" charset="0"/>
              </a:rPr>
              <a:t>treatise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emphasised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all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possible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systematic</a:t>
            </a:r>
            <a:r>
              <a:rPr lang="it-IT" dirty="0">
                <a:latin typeface="Garamond" panose="02020404030301010803" pitchFamily="18" charset="0"/>
              </a:rPr>
              <a:t> connections </a:t>
            </a:r>
            <a:r>
              <a:rPr lang="it-IT" dirty="0" err="1">
                <a:latin typeface="Garamond" panose="02020404030301010803" pitchFamily="18" charset="0"/>
              </a:rPr>
              <a:t>between</a:t>
            </a:r>
            <a:r>
              <a:rPr lang="it-IT" dirty="0">
                <a:latin typeface="Garamond" panose="02020404030301010803" pitchFamily="18" charset="0"/>
              </a:rPr>
              <a:t> the </a:t>
            </a:r>
            <a:r>
              <a:rPr lang="it-IT" dirty="0" err="1">
                <a:latin typeface="Garamond" panose="02020404030301010803" pitchFamily="18" charset="0"/>
              </a:rPr>
              <a:t>norms</a:t>
            </a:r>
            <a:r>
              <a:rPr lang="it-IT" dirty="0">
                <a:latin typeface="Garamond" panose="02020404030301010803" pitchFamily="18" charset="0"/>
              </a:rPr>
              <a:t> of a corpus, </a:t>
            </a:r>
            <a:r>
              <a:rPr lang="it-IT" dirty="0" err="1">
                <a:latin typeface="Garamond" panose="02020404030301010803" pitchFamily="18" charset="0"/>
              </a:rPr>
              <a:t>bringing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them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into</a:t>
            </a:r>
            <a:r>
              <a:rPr lang="it-IT" dirty="0">
                <a:latin typeface="Garamond" panose="02020404030301010803" pitchFamily="18" charset="0"/>
              </a:rPr>
              <a:t> a </a:t>
            </a:r>
            <a:r>
              <a:rPr lang="it-IT" dirty="0" err="1">
                <a:latin typeface="Garamond" panose="02020404030301010803" pitchFamily="18" charset="0"/>
              </a:rPr>
              <a:t>complex</a:t>
            </a:r>
            <a:r>
              <a:rPr lang="it-IT" dirty="0">
                <a:latin typeface="Garamond" panose="02020404030301010803" pitchFamily="18" charset="0"/>
              </a:rPr>
              <a:t> and </a:t>
            </a:r>
            <a:r>
              <a:rPr lang="it-IT" dirty="0" err="1">
                <a:latin typeface="Garamond" panose="02020404030301010803" pitchFamily="18" charset="0"/>
              </a:rPr>
              <a:t>systematic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scheme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that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qualified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them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legally</a:t>
            </a:r>
            <a:r>
              <a:rPr lang="it-IT" dirty="0">
                <a:latin typeface="Garamond" panose="02020404030301010803" pitchFamily="18" charset="0"/>
              </a:rPr>
              <a:t> and </a:t>
            </a:r>
            <a:r>
              <a:rPr lang="it-IT" dirty="0" err="1">
                <a:latin typeface="Garamond" panose="02020404030301010803" pitchFamily="18" charset="0"/>
              </a:rPr>
              <a:t>logically</a:t>
            </a:r>
            <a:r>
              <a:rPr lang="it-IT" dirty="0">
                <a:latin typeface="Garamond" panose="02020404030301010803" pitchFamily="18" charset="0"/>
              </a:rPr>
              <a:t> in a new way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it-IT" dirty="0" err="1">
                <a:latin typeface="Garamond" panose="02020404030301010803" pitchFamily="18" charset="0"/>
              </a:rPr>
              <a:t>Often</a:t>
            </a:r>
            <a:r>
              <a:rPr lang="it-IT" dirty="0">
                <a:latin typeface="Garamond" panose="02020404030301010803" pitchFamily="18" charset="0"/>
              </a:rPr>
              <a:t> (</a:t>
            </a:r>
            <a:r>
              <a:rPr lang="it-IT" dirty="0" err="1">
                <a:latin typeface="Garamond" panose="02020404030301010803" pitchFamily="18" charset="0"/>
              </a:rPr>
              <a:t>but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not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always</a:t>
            </a:r>
            <a:r>
              <a:rPr lang="it-IT" dirty="0">
                <a:latin typeface="Garamond" panose="02020404030301010803" pitchFamily="18" charset="0"/>
              </a:rPr>
              <a:t>) </a:t>
            </a:r>
            <a:r>
              <a:rPr lang="it-IT" dirty="0" err="1">
                <a:latin typeface="Garamond" panose="02020404030301010803" pitchFamily="18" charset="0"/>
              </a:rPr>
              <a:t>relatively</a:t>
            </a:r>
            <a:r>
              <a:rPr lang="it-IT" dirty="0">
                <a:latin typeface="Garamond" panose="02020404030301010803" pitchFamily="18" charset="0"/>
              </a:rPr>
              <a:t> short 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it-IT" dirty="0" err="1">
                <a:latin typeface="Garamond" panose="02020404030301010803" pitchFamily="18" charset="0"/>
              </a:rPr>
              <a:t>Useful</a:t>
            </a:r>
            <a:r>
              <a:rPr lang="it-IT" dirty="0">
                <a:latin typeface="Garamond" panose="02020404030301010803" pitchFamily="18" charset="0"/>
              </a:rPr>
              <a:t> to the </a:t>
            </a:r>
            <a:r>
              <a:rPr lang="it-IT" dirty="0" err="1">
                <a:latin typeface="Garamond" panose="02020404030301010803" pitchFamily="18" charset="0"/>
              </a:rPr>
              <a:t>jurist</a:t>
            </a:r>
            <a:r>
              <a:rPr lang="it-IT" dirty="0">
                <a:latin typeface="Garamond" panose="02020404030301010803" pitchFamily="18" charset="0"/>
              </a:rPr>
              <a:t>: </a:t>
            </a:r>
            <a:r>
              <a:rPr lang="it-IT" dirty="0" err="1">
                <a:latin typeface="Garamond" panose="02020404030301010803" pitchFamily="18" charset="0"/>
              </a:rPr>
              <a:t>avoid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searching</a:t>
            </a:r>
            <a:r>
              <a:rPr lang="it-IT" dirty="0">
                <a:latin typeface="Garamond" panose="02020404030301010803" pitchFamily="18" charset="0"/>
              </a:rPr>
              <a:t> for information on a </a:t>
            </a:r>
            <a:r>
              <a:rPr lang="it-IT" dirty="0" err="1">
                <a:latin typeface="Garamond" panose="02020404030301010803" pitchFamily="18" charset="0"/>
              </a:rPr>
              <a:t>certain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legal</a:t>
            </a:r>
            <a:r>
              <a:rPr lang="it-IT" dirty="0">
                <a:latin typeface="Garamond" panose="02020404030301010803" pitchFamily="18" charset="0"/>
              </a:rPr>
              <a:t> figure </a:t>
            </a:r>
            <a:r>
              <a:rPr lang="it-IT" dirty="0" err="1">
                <a:latin typeface="Garamond" panose="02020404030301010803" pitchFamily="18" charset="0"/>
              </a:rPr>
              <a:t>scattered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among</a:t>
            </a:r>
            <a:r>
              <a:rPr lang="it-IT" dirty="0">
                <a:latin typeface="Garamond" panose="02020404030301010803" pitchFamily="18" charset="0"/>
              </a:rPr>
              <a:t> texts of </a:t>
            </a:r>
            <a:r>
              <a:rPr lang="it-IT" dirty="0" err="1">
                <a:latin typeface="Garamond" panose="02020404030301010803" pitchFamily="18" charset="0"/>
              </a:rPr>
              <a:t>law</a:t>
            </a:r>
            <a:r>
              <a:rPr lang="it-IT" dirty="0">
                <a:latin typeface="Garamond" panose="02020404030301010803" pitchFamily="18" charset="0"/>
              </a:rPr>
              <a:t>, </a:t>
            </a:r>
            <a:r>
              <a:rPr lang="it-IT" dirty="0" err="1">
                <a:latin typeface="Garamond" panose="02020404030301010803" pitchFamily="18" charset="0"/>
              </a:rPr>
              <a:t>doctrine</a:t>
            </a:r>
            <a:r>
              <a:rPr lang="it-IT" dirty="0">
                <a:latin typeface="Garamond" panose="02020404030301010803" pitchFamily="18" charset="0"/>
              </a:rPr>
              <a:t> and court rulings 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it-IT" dirty="0" err="1">
                <a:latin typeface="Garamond" panose="02020404030301010803" pitchFamily="18" charset="0"/>
              </a:rPr>
              <a:t>Clarity</a:t>
            </a:r>
            <a:r>
              <a:rPr lang="it-IT" dirty="0">
                <a:latin typeface="Garamond" panose="02020404030301010803" pitchFamily="18" charset="0"/>
              </a:rPr>
              <a:t> on the </a:t>
            </a:r>
            <a:r>
              <a:rPr lang="it-IT" dirty="0" err="1">
                <a:latin typeface="Garamond" panose="02020404030301010803" pitchFamily="18" charset="0"/>
              </a:rPr>
              <a:t>chosen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topic</a:t>
            </a:r>
            <a:endParaRPr lang="it-IT" dirty="0">
              <a:latin typeface="Garamond" panose="02020404030301010803" pitchFamily="18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it-IT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526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84EEF2-3843-FED8-59E1-49711BE4D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85725C5-BEB0-0E16-E5C2-572DE0AF9F94}"/>
              </a:ext>
            </a:extLst>
          </p:cNvPr>
          <p:cNvSpPr txBox="1"/>
          <p:nvPr/>
        </p:nvSpPr>
        <p:spPr>
          <a:xfrm>
            <a:off x="2404948" y="114049"/>
            <a:ext cx="812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Garamond" panose="02020404030301010803" pitchFamily="18" charset="0"/>
              </a:rPr>
              <a:t>THE EXALTATION OF THE LITERARY GENRE OF THE TREATISE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79C870F-5D56-487E-2E96-3CEDE56F8C2C}"/>
              </a:ext>
            </a:extLst>
          </p:cNvPr>
          <p:cNvSpPr txBox="1"/>
          <p:nvPr/>
        </p:nvSpPr>
        <p:spPr>
          <a:xfrm>
            <a:off x="1608880" y="697014"/>
            <a:ext cx="10313043" cy="1345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>
                <a:latin typeface="Garamond" panose="02020404030301010803" pitchFamily="18" charset="0"/>
              </a:rPr>
              <a:t>« […] </a:t>
            </a:r>
            <a:r>
              <a:rPr lang="it-IT" dirty="0" err="1">
                <a:latin typeface="Garamond" panose="02020404030301010803" pitchFamily="18" charset="0"/>
              </a:rPr>
              <a:t>Après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des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sz="2000" dirty="0">
                <a:latin typeface="Garamond" panose="02020404030301010803" pitchFamily="18" charset="0"/>
              </a:rPr>
              <a:t>siècle</a:t>
            </a:r>
            <a:r>
              <a:rPr lang="it-IT" dirty="0">
                <a:latin typeface="Garamond" panose="02020404030301010803" pitchFamily="18" charset="0"/>
              </a:rPr>
              <a:t> d’</a:t>
            </a:r>
            <a:r>
              <a:rPr lang="it-IT" dirty="0" err="1">
                <a:latin typeface="Garamond" panose="02020404030301010803" pitchFamily="18" charset="0"/>
              </a:rPr>
              <a:t>analyse</a:t>
            </a:r>
            <a:r>
              <a:rPr lang="it-IT" dirty="0">
                <a:latin typeface="Garamond" panose="02020404030301010803" pitchFamily="18" charset="0"/>
              </a:rPr>
              <a:t>, </a:t>
            </a:r>
            <a:r>
              <a:rPr lang="it-IT" dirty="0" err="1">
                <a:latin typeface="Garamond" panose="02020404030301010803" pitchFamily="18" charset="0"/>
              </a:rPr>
              <a:t>les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canonistes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commencent</a:t>
            </a:r>
            <a:r>
              <a:rPr lang="it-IT" dirty="0">
                <a:latin typeface="Garamond" panose="02020404030301010803" pitchFamily="18" charset="0"/>
              </a:rPr>
              <a:t> à </a:t>
            </a:r>
            <a:r>
              <a:rPr lang="it-IT" dirty="0" err="1">
                <a:latin typeface="Garamond" panose="02020404030301010803" pitchFamily="18" charset="0"/>
              </a:rPr>
              <a:t>désirer</a:t>
            </a:r>
            <a:r>
              <a:rPr lang="it-IT" dirty="0">
                <a:latin typeface="Garamond" panose="02020404030301010803" pitchFamily="18" charset="0"/>
              </a:rPr>
              <a:t> une </a:t>
            </a:r>
            <a:r>
              <a:rPr lang="it-IT" dirty="0" err="1">
                <a:latin typeface="Garamond" panose="02020404030301010803" pitchFamily="18" charset="0"/>
              </a:rPr>
              <a:t>synthèse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véritable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des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idées</a:t>
            </a:r>
            <a:r>
              <a:rPr lang="it-IT" dirty="0">
                <a:latin typeface="Garamond" panose="02020404030301010803" pitchFamily="18" charset="0"/>
              </a:rPr>
              <a:t> et </a:t>
            </a:r>
            <a:r>
              <a:rPr lang="it-IT" dirty="0" err="1">
                <a:latin typeface="Garamond" panose="02020404030301010803" pitchFamily="18" charset="0"/>
              </a:rPr>
              <a:t>des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faits</a:t>
            </a:r>
            <a:r>
              <a:rPr lang="it-IT" dirty="0">
                <a:latin typeface="Garamond" panose="02020404030301010803" pitchFamily="18" charset="0"/>
              </a:rPr>
              <a:t>;  </a:t>
            </a:r>
            <a:r>
              <a:rPr lang="it-IT" dirty="0" err="1">
                <a:latin typeface="Garamond" panose="02020404030301010803" pitchFamily="18" charset="0"/>
              </a:rPr>
              <a:t>ils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aspirent</a:t>
            </a:r>
            <a:r>
              <a:rPr lang="it-IT" dirty="0">
                <a:latin typeface="Garamond" panose="02020404030301010803" pitchFamily="18" charset="0"/>
              </a:rPr>
              <a:t> à la </a:t>
            </a:r>
            <a:r>
              <a:rPr lang="it-IT" dirty="0" err="1">
                <a:latin typeface="Garamond" panose="02020404030301010803" pitchFamily="18" charset="0"/>
              </a:rPr>
              <a:t>clarté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trop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souvent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éteinte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dans</a:t>
            </a:r>
            <a:r>
              <a:rPr lang="it-IT" dirty="0">
                <a:latin typeface="Garamond" panose="02020404030301010803" pitchFamily="18" charset="0"/>
              </a:rPr>
              <a:t> l’</a:t>
            </a:r>
            <a:r>
              <a:rPr lang="it-IT" dirty="0" err="1">
                <a:latin typeface="Garamond" panose="02020404030301010803" pitchFamily="18" charset="0"/>
              </a:rPr>
              <a:t>amas</a:t>
            </a:r>
            <a:r>
              <a:rPr lang="it-IT" dirty="0">
                <a:latin typeface="Garamond" panose="02020404030301010803" pitchFamily="18" charset="0"/>
              </a:rPr>
              <a:t> informe </a:t>
            </a:r>
            <a:r>
              <a:rPr lang="it-IT" dirty="0" err="1">
                <a:latin typeface="Garamond" panose="02020404030301010803" pitchFamily="18" charset="0"/>
              </a:rPr>
              <a:t>des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commentaires</a:t>
            </a:r>
            <a:r>
              <a:rPr lang="it-IT" dirty="0">
                <a:latin typeface="Garamond" panose="02020404030301010803" pitchFamily="18" charset="0"/>
              </a:rPr>
              <a:t> et </a:t>
            </a:r>
            <a:r>
              <a:rPr lang="it-IT" dirty="0" err="1">
                <a:latin typeface="Garamond" panose="02020404030301010803" pitchFamily="18" charset="0"/>
              </a:rPr>
              <a:t>des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gloses</a:t>
            </a:r>
            <a:r>
              <a:rPr lang="it-IT" dirty="0">
                <a:latin typeface="Garamond" panose="02020404030301010803" pitchFamily="18" charset="0"/>
              </a:rPr>
              <a:t>. […] c’est </a:t>
            </a:r>
            <a:r>
              <a:rPr lang="it-IT" dirty="0" err="1">
                <a:latin typeface="Garamond" panose="02020404030301010803" pitchFamily="18" charset="0"/>
              </a:rPr>
              <a:t>dans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les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traités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qu’il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faut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bien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souvent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rechercher</a:t>
            </a:r>
            <a:r>
              <a:rPr lang="it-IT" dirty="0">
                <a:latin typeface="Garamond" panose="02020404030301010803" pitchFamily="18" charset="0"/>
              </a:rPr>
              <a:t> le </a:t>
            </a:r>
            <a:r>
              <a:rPr lang="it-IT" dirty="0" err="1">
                <a:latin typeface="Garamond" panose="02020404030301010803" pitchFamily="18" charset="0"/>
              </a:rPr>
              <a:t>meilleur</a:t>
            </a:r>
            <a:r>
              <a:rPr lang="it-IT" dirty="0">
                <a:latin typeface="Garamond" panose="02020404030301010803" pitchFamily="18" charset="0"/>
              </a:rPr>
              <a:t> de </a:t>
            </a:r>
            <a:r>
              <a:rPr lang="it-IT" dirty="0" err="1">
                <a:latin typeface="Garamond" panose="02020404030301010803" pitchFamily="18" charset="0"/>
              </a:rPr>
              <a:t>leur</a:t>
            </a:r>
            <a:r>
              <a:rPr lang="it-IT" dirty="0">
                <a:latin typeface="Garamond" panose="02020404030301010803" pitchFamily="18" charset="0"/>
              </a:rPr>
              <a:t> oeuvre».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C516540-98EC-003E-5B1F-57019D9611E3}"/>
              </a:ext>
            </a:extLst>
          </p:cNvPr>
          <p:cNvSpPr txBox="1"/>
          <p:nvPr/>
        </p:nvSpPr>
        <p:spPr>
          <a:xfrm>
            <a:off x="2828082" y="2130971"/>
            <a:ext cx="9363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>
                <a:latin typeface="Garamond" panose="02020404030301010803" pitchFamily="18" charset="0"/>
              </a:rPr>
              <a:t>P. </a:t>
            </a:r>
            <a:r>
              <a:rPr lang="it-IT" dirty="0" err="1">
                <a:latin typeface="Garamond" panose="02020404030301010803" pitchFamily="18" charset="0"/>
              </a:rPr>
              <a:t>Ourliac</a:t>
            </a:r>
            <a:r>
              <a:rPr lang="it-IT" dirty="0">
                <a:latin typeface="Garamond" panose="02020404030301010803" pitchFamily="18" charset="0"/>
              </a:rPr>
              <a:t> –H. Gilles, </a:t>
            </a:r>
            <a:r>
              <a:rPr lang="it-IT" i="1" dirty="0">
                <a:latin typeface="Garamond" panose="02020404030301010803" pitchFamily="18" charset="0"/>
              </a:rPr>
              <a:t>La </a:t>
            </a:r>
            <a:r>
              <a:rPr lang="it-IT" i="1" dirty="0" err="1">
                <a:latin typeface="Garamond" panose="02020404030301010803" pitchFamily="18" charset="0"/>
              </a:rPr>
              <a:t>Période</a:t>
            </a:r>
            <a:r>
              <a:rPr lang="it-IT" i="1" dirty="0">
                <a:latin typeface="Garamond" panose="02020404030301010803" pitchFamily="18" charset="0"/>
              </a:rPr>
              <a:t> post-</a:t>
            </a:r>
            <a:r>
              <a:rPr lang="it-IT" i="1" dirty="0" err="1">
                <a:latin typeface="Garamond" panose="02020404030301010803" pitchFamily="18" charset="0"/>
              </a:rPr>
              <a:t>classique</a:t>
            </a:r>
            <a:r>
              <a:rPr lang="it-IT" i="1" dirty="0">
                <a:latin typeface="Garamond" panose="02020404030301010803" pitchFamily="18" charset="0"/>
              </a:rPr>
              <a:t> (1378-1500), </a:t>
            </a:r>
            <a:r>
              <a:rPr lang="it-IT" dirty="0">
                <a:latin typeface="Garamond" panose="02020404030301010803" pitchFamily="18" charset="0"/>
              </a:rPr>
              <a:t>vol. I.: </a:t>
            </a:r>
            <a:r>
              <a:rPr lang="it-IT" i="1" dirty="0">
                <a:latin typeface="Garamond" panose="02020404030301010803" pitchFamily="18" charset="0"/>
              </a:rPr>
              <a:t>La </a:t>
            </a:r>
            <a:r>
              <a:rPr lang="it-IT" i="1" dirty="0" err="1">
                <a:latin typeface="Garamond" panose="02020404030301010803" pitchFamily="18" charset="0"/>
              </a:rPr>
              <a:t>problématique</a:t>
            </a:r>
            <a:r>
              <a:rPr lang="it-IT" i="1" dirty="0">
                <a:latin typeface="Garamond" panose="02020404030301010803" pitchFamily="18" charset="0"/>
              </a:rPr>
              <a:t> de l’époque. </a:t>
            </a:r>
            <a:r>
              <a:rPr lang="it-IT" i="1" dirty="0" err="1">
                <a:latin typeface="Garamond" panose="02020404030301010803" pitchFamily="18" charset="0"/>
              </a:rPr>
              <a:t>Les</a:t>
            </a:r>
            <a:r>
              <a:rPr lang="it-IT" i="1" dirty="0">
                <a:latin typeface="Garamond" panose="02020404030301010803" pitchFamily="18" charset="0"/>
              </a:rPr>
              <a:t> Sources</a:t>
            </a:r>
            <a:r>
              <a:rPr lang="it-IT" dirty="0">
                <a:latin typeface="Garamond" panose="02020404030301010803" pitchFamily="18" charset="0"/>
              </a:rPr>
              <a:t>, in G. Le Bras (dir.), </a:t>
            </a:r>
            <a:r>
              <a:rPr lang="it-IT" i="1" dirty="0">
                <a:latin typeface="Garamond" panose="02020404030301010803" pitchFamily="18" charset="0"/>
              </a:rPr>
              <a:t>Histoire </a:t>
            </a:r>
            <a:r>
              <a:rPr lang="it-IT" i="1" dirty="0" err="1">
                <a:latin typeface="Garamond" panose="02020404030301010803" pitchFamily="18" charset="0"/>
              </a:rPr>
              <a:t>du</a:t>
            </a:r>
            <a:r>
              <a:rPr lang="it-IT" i="1" dirty="0">
                <a:latin typeface="Garamond" panose="02020404030301010803" pitchFamily="18" charset="0"/>
              </a:rPr>
              <a:t> </a:t>
            </a:r>
            <a:r>
              <a:rPr lang="it-IT" i="1" dirty="0" err="1">
                <a:latin typeface="Garamond" panose="02020404030301010803" pitchFamily="18" charset="0"/>
              </a:rPr>
              <a:t>droit</a:t>
            </a:r>
            <a:r>
              <a:rPr lang="it-IT" i="1" dirty="0">
                <a:latin typeface="Garamond" panose="02020404030301010803" pitchFamily="18" charset="0"/>
              </a:rPr>
              <a:t> et </a:t>
            </a:r>
            <a:r>
              <a:rPr lang="it-IT" i="1" dirty="0" err="1">
                <a:latin typeface="Garamond" panose="02020404030301010803" pitchFamily="18" charset="0"/>
              </a:rPr>
              <a:t>des</a:t>
            </a:r>
            <a:r>
              <a:rPr lang="it-IT" i="1" dirty="0">
                <a:latin typeface="Garamond" panose="02020404030301010803" pitchFamily="18" charset="0"/>
              </a:rPr>
              <a:t> institutions de l’</a:t>
            </a:r>
            <a:r>
              <a:rPr lang="it-IT" i="1" dirty="0" err="1">
                <a:latin typeface="Garamond" panose="02020404030301010803" pitchFamily="18" charset="0"/>
              </a:rPr>
              <a:t>Église</a:t>
            </a:r>
            <a:r>
              <a:rPr lang="it-IT" i="1" dirty="0">
                <a:latin typeface="Garamond" panose="02020404030301010803" pitchFamily="18" charset="0"/>
              </a:rPr>
              <a:t> en </a:t>
            </a:r>
            <a:r>
              <a:rPr lang="it-IT" i="1" dirty="0" err="1">
                <a:latin typeface="Garamond" panose="02020404030301010803" pitchFamily="18" charset="0"/>
              </a:rPr>
              <a:t>Occident</a:t>
            </a:r>
            <a:r>
              <a:rPr lang="it-IT" dirty="0">
                <a:latin typeface="Garamond" panose="02020404030301010803" pitchFamily="18" charset="0"/>
              </a:rPr>
              <a:t>, tome XIII, Paris, 1971, p. 112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142BC45-077E-705C-2DA7-34260549FE85}"/>
              </a:ext>
            </a:extLst>
          </p:cNvPr>
          <p:cNvSpPr txBox="1"/>
          <p:nvPr/>
        </p:nvSpPr>
        <p:spPr>
          <a:xfrm>
            <a:off x="1608880" y="3683642"/>
            <a:ext cx="10394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Garamond" panose="02020404030301010803" pitchFamily="18" charset="0"/>
              </a:rPr>
              <a:t>« I trattati dei canonisti di quest’epoca avevano un’importanza speciale, perché gli autori, in questo genere, avevano occasione di esprimere i loro pensieri in modo sistematico e originale ed anche più brevemente che nei commentari »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A11D915-43B0-73D7-A0FA-D869A9F36117}"/>
              </a:ext>
            </a:extLst>
          </p:cNvPr>
          <p:cNvSpPr txBox="1"/>
          <p:nvPr/>
        </p:nvSpPr>
        <p:spPr>
          <a:xfrm>
            <a:off x="6765401" y="4513105"/>
            <a:ext cx="5719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aramond" panose="02020404030301010803" pitchFamily="18" charset="0"/>
              </a:rPr>
              <a:t>P. </a:t>
            </a:r>
            <a:r>
              <a:rPr lang="it-IT" dirty="0" err="1">
                <a:latin typeface="Garamond" panose="02020404030301010803" pitchFamily="18" charset="0"/>
              </a:rPr>
              <a:t>Erdő</a:t>
            </a:r>
            <a:r>
              <a:rPr lang="it-IT" dirty="0">
                <a:latin typeface="Garamond" panose="02020404030301010803" pitchFamily="18" charset="0"/>
              </a:rPr>
              <a:t>, </a:t>
            </a:r>
            <a:r>
              <a:rPr lang="it-IT" i="1" dirty="0">
                <a:latin typeface="Garamond" panose="02020404030301010803" pitchFamily="18" charset="0"/>
              </a:rPr>
              <a:t>Storia della scienza del diritto canonico. Una introduzione,</a:t>
            </a:r>
          </a:p>
          <a:p>
            <a:r>
              <a:rPr lang="it-IT" dirty="0">
                <a:latin typeface="Garamond" panose="02020404030301010803" pitchFamily="18" charset="0"/>
              </a:rPr>
              <a:t>Pontificia Università Gregoriana, 1999,  p. 118</a:t>
            </a:r>
          </a:p>
        </p:txBody>
      </p:sp>
    </p:spTree>
    <p:extLst>
      <p:ext uri="{BB962C8B-B14F-4D97-AF65-F5344CB8AC3E}">
        <p14:creationId xmlns:p14="http://schemas.microsoft.com/office/powerpoint/2010/main" val="1539356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51AB15-C1E7-F495-65E2-2F3DD2E04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9FF9DCBC-1875-904D-B738-62352D51410D}"/>
              </a:ext>
            </a:extLst>
          </p:cNvPr>
          <p:cNvSpPr txBox="1"/>
          <p:nvPr/>
        </p:nvSpPr>
        <p:spPr>
          <a:xfrm>
            <a:off x="1569254" y="679550"/>
            <a:ext cx="106227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« […] il </a:t>
            </a:r>
            <a:r>
              <a:rPr lang="en-GB" sz="1600" i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tractatus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– un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genere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che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compare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attorno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alla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metà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del XIII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secolo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–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è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paragonato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a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una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trattazione</a:t>
            </a:r>
            <a:r>
              <a:rPr lang="en-GB" sz="16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monografica</a:t>
            </a:r>
            <a:r>
              <a:rPr lang="en-GB" sz="16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di un </a:t>
            </a:r>
            <a:r>
              <a:rPr lang="en-GB" sz="16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tema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non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troppo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lontano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da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quello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che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oggi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chiamiamo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effettivamente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trattato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. </a:t>
            </a:r>
            <a:r>
              <a:rPr lang="it-IT" sz="1600" kern="100" dirty="0"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i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Summae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e </a:t>
            </a:r>
            <a:r>
              <a:rPr lang="en-GB" sz="1600" i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tractatus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rispondendo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maggiormente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ai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requisiti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di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quello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che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chiamiamo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un ‘testo’, </a:t>
            </a:r>
            <a:r>
              <a:rPr lang="en-GB" sz="16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composto</a:t>
            </a:r>
            <a:r>
              <a:rPr lang="en-GB" sz="16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cioè</a:t>
            </a:r>
            <a:r>
              <a:rPr lang="en-GB" sz="16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da un </a:t>
            </a:r>
            <a:r>
              <a:rPr lang="en-GB" sz="16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singolo</a:t>
            </a:r>
            <a:r>
              <a:rPr lang="en-GB" sz="1600" b="1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autore</a:t>
            </a:r>
            <a:r>
              <a:rPr lang="en-GB" sz="1600" b="1" kern="100" dirty="0"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[…]</a:t>
            </a:r>
            <a:r>
              <a:rPr lang="en-GB" sz="1600" b="1" kern="100" dirty="0"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e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presentando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apparentemente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un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inizio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uno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svolgimento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e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una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fine […]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Tuttavia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anche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se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questi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generi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giuridico-letterari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presentano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differenze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radicali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rispetto alle </a:t>
            </a:r>
            <a:r>
              <a:rPr lang="en-GB" sz="16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glossae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condividono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con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esse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una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fondamentale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impostazione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di base: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l’idea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cioè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che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testi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giuridici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medievali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dovevano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qualificarsi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come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prodotto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di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una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intera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generazione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di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studiosi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più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che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come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un’opera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individuale</a:t>
            </a:r>
            <a:r>
              <a:rPr lang="en-GB" sz="1600" u="sng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.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Ciò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non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significa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fossero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opere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collettive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o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d’équipe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impossibili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da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attribuire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a un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autore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;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significa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piuttosto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anche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di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fronte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a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testi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apparentemente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rispondono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maggiormente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a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criteri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autoriali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non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dobbiamo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dimenticare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che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il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reale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scopo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dell’autore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medievale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era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quello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di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ricostruire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un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dibattito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comune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su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temi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specifici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assai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più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che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fornire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soluzioni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autoriali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ai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problemi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che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stava</a:t>
            </a:r>
            <a:r>
              <a:rPr lang="en-GB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 </a:t>
            </a:r>
            <a:r>
              <a:rPr lang="en-GB" sz="1600" b="1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ponendo</a:t>
            </a:r>
            <a:r>
              <a:rPr lang="en-GB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.</a:t>
            </a:r>
            <a:r>
              <a:rPr lang="en-GB" sz="1600" dirty="0"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»</a:t>
            </a:r>
            <a:endParaRPr lang="it-IT" sz="16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CDF2A41-ED23-706A-D116-3B6B9FBB4E87}"/>
              </a:ext>
            </a:extLst>
          </p:cNvPr>
          <p:cNvSpPr txBox="1"/>
          <p:nvPr/>
        </p:nvSpPr>
        <p:spPr>
          <a:xfrm>
            <a:off x="6521907" y="5321029"/>
            <a:ext cx="5993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S. </a:t>
            </a:r>
            <a:r>
              <a:rPr lang="en-GB" sz="1600" kern="1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Menzinger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</a:t>
            </a:r>
            <a:r>
              <a:rPr lang="it-IT" sz="1600" i="1" dirty="0">
                <a:effectLst/>
                <a:latin typeface="Garamond" panose="02020404030301010803" pitchFamily="18" charset="0"/>
              </a:rPr>
              <a:t> «</a:t>
            </a:r>
            <a:r>
              <a:rPr lang="it-IT" sz="1600" dirty="0">
                <a:effectLst/>
                <a:latin typeface="Garamond" panose="02020404030301010803" pitchFamily="18" charset="0"/>
              </a:rPr>
              <a:t>Riflessioni sul rapporto tra autore e testo nella </a:t>
            </a:r>
          </a:p>
          <a:p>
            <a:r>
              <a:rPr lang="it-IT" sz="1600" dirty="0">
                <a:effectLst/>
                <a:latin typeface="Garamond" panose="02020404030301010803" pitchFamily="18" charset="0"/>
              </a:rPr>
              <a:t>produzione giuridica medievale</a:t>
            </a:r>
            <a:r>
              <a:rPr lang="it-IT" sz="1600" i="1" dirty="0">
                <a:effectLst/>
                <a:latin typeface="Garamond" panose="02020404030301010803" pitchFamily="18" charset="0"/>
              </a:rPr>
              <a:t>», </a:t>
            </a:r>
            <a:r>
              <a:rPr lang="it-IT" sz="1600" dirty="0">
                <a:effectLst/>
                <a:latin typeface="Garamond" panose="02020404030301010803" pitchFamily="18" charset="0"/>
              </a:rPr>
              <a:t>Histori</a:t>
            </a:r>
            <a:r>
              <a:rPr lang="it-IT" sz="1600" dirty="0">
                <a:latin typeface="Garamond" panose="02020404030301010803" pitchFamily="18" charset="0"/>
              </a:rPr>
              <a:t>a et Ius, </a:t>
            </a:r>
            <a:r>
              <a:rPr lang="it-IT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2017</a:t>
            </a:r>
            <a:r>
              <a:rPr lang="en-GB" sz="1600" kern="1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 (Corpo CS)"/>
              </a:rPr>
              <a:t>, [pp. 1-18], p. 13</a:t>
            </a:r>
            <a:endParaRPr lang="it-IT" sz="1600" dirty="0">
              <a:latin typeface="Garamond" panose="02020404030301010803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8064D28-D0AA-26C4-083E-3B2B3DC06CA0}"/>
              </a:ext>
            </a:extLst>
          </p:cNvPr>
          <p:cNvSpPr txBox="1"/>
          <p:nvPr/>
        </p:nvSpPr>
        <p:spPr>
          <a:xfrm>
            <a:off x="1563039" y="3106147"/>
            <a:ext cx="106227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«[…] The </a:t>
            </a:r>
            <a:r>
              <a:rPr lang="it-IT" sz="1600" b="0" i="1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tractatus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– a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genre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that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emerged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around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the mid-13th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century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–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is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likened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to a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monographic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treatment of a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theme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not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too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far from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what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we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would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today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actually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call a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treatise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it-IT" sz="1600" b="0" i="1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Summae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and </a:t>
            </a:r>
            <a:r>
              <a:rPr lang="it-IT" sz="1600" b="0" i="1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tractatus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, more in line with the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requirements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of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what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we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term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a ‘text’,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composed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by a single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author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[...] and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ostensibly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presenting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a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beginning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, a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development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, and an end [...]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However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even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though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these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legal-literary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genres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exhibit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radical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differences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from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glossae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they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share with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them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a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fundamental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underlying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approach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: 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the idea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that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medieval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legal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texts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should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be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characterised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as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the product of an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entire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generation of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scholars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rather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than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an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individual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work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This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does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not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imply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that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they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were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collective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or team works,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impossible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to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attribute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to a single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author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;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rather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it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means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that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even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when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dealing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with to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rectexts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seemingly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adhering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more to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authorial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criteria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we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must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not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forget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0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that</a:t>
            </a:r>
            <a:r>
              <a:rPr lang="it-IT" sz="1600" b="0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the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medieval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author's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real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purpose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was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onstruct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a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shared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debate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on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specific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themes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rather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than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provide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individual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solutions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to the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problems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being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sz="1600" b="1" i="0" u="none" strike="noStrike" dirty="0" err="1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addressed</a:t>
            </a:r>
            <a:r>
              <a:rPr lang="it-IT" sz="1600" b="1" i="0" u="none" strike="noStrike" dirty="0">
                <a:solidFill>
                  <a:srgbClr val="374151"/>
                </a:solidFill>
                <a:effectLst/>
                <a:latin typeface="Garamond" panose="02020404030301010803" pitchFamily="18" charset="0"/>
              </a:rPr>
              <a:t>.</a:t>
            </a:r>
            <a:r>
              <a:rPr lang="it-IT" sz="1600" b="1" dirty="0">
                <a:solidFill>
                  <a:srgbClr val="374151"/>
                </a:solidFill>
                <a:latin typeface="Garamond" panose="02020404030301010803" pitchFamily="18" charset="0"/>
              </a:rPr>
              <a:t> </a:t>
            </a:r>
            <a:r>
              <a:rPr lang="it-IT" sz="1600" dirty="0">
                <a:solidFill>
                  <a:srgbClr val="374151"/>
                </a:solidFill>
                <a:latin typeface="Garamond" panose="02020404030301010803" pitchFamily="18" charset="0"/>
              </a:rPr>
              <a:t>»</a:t>
            </a:r>
            <a:endParaRPr lang="it-IT" sz="1600" dirty="0">
              <a:latin typeface="Garamond" panose="02020404030301010803" pitchFamily="18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6833326-853D-5AF1-65F7-3EBDCF84411F}"/>
              </a:ext>
            </a:extLst>
          </p:cNvPr>
          <p:cNvSpPr txBox="1"/>
          <p:nvPr/>
        </p:nvSpPr>
        <p:spPr>
          <a:xfrm>
            <a:off x="5129481" y="66416"/>
            <a:ext cx="1059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latin typeface="Garamond" panose="02020404030301010803" pitchFamily="18" charset="0"/>
              </a:rPr>
              <a:t>Remarks</a:t>
            </a:r>
            <a:endParaRPr lang="it-IT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213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D1923D-ED4F-9BDE-7555-C622B470B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1EF06E45-ECEC-1970-06E7-2F252EEEE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762" y="9737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it-IT" sz="2400" dirty="0">
                <a:latin typeface="Garamond" panose="02020404030301010803" pitchFamily="18" charset="0"/>
              </a:rPr>
              <a:t>An </a:t>
            </a:r>
            <a:r>
              <a:rPr lang="it-IT" sz="2400" dirty="0" err="1">
                <a:latin typeface="Garamond" panose="02020404030301010803" pitchFamily="18" charset="0"/>
              </a:rPr>
              <a:t>example</a:t>
            </a:r>
            <a:r>
              <a:rPr lang="it-IT" sz="2400" dirty="0">
                <a:latin typeface="Garamond" panose="02020404030301010803" pitchFamily="18" charset="0"/>
              </a:rPr>
              <a:t>: </a:t>
            </a:r>
            <a:br>
              <a:rPr lang="it-IT" sz="2400" dirty="0">
                <a:latin typeface="Garamond" panose="02020404030301010803" pitchFamily="18" charset="0"/>
              </a:rPr>
            </a:br>
            <a:r>
              <a:rPr lang="it-IT" sz="2400" dirty="0">
                <a:latin typeface="Garamond" panose="02020404030301010803" pitchFamily="18" charset="0"/>
              </a:rPr>
              <a:t>from the  </a:t>
            </a:r>
            <a:r>
              <a:rPr lang="it-IT" sz="2400" i="1" dirty="0">
                <a:latin typeface="Garamond" panose="02020404030301010803" pitchFamily="18" charset="0"/>
              </a:rPr>
              <a:t>SPECULUM LEGATORUM </a:t>
            </a:r>
            <a:br>
              <a:rPr lang="it-IT" sz="2400" i="1" dirty="0">
                <a:latin typeface="Garamond" panose="02020404030301010803" pitchFamily="18" charset="0"/>
              </a:rPr>
            </a:br>
            <a:r>
              <a:rPr lang="it-IT" sz="2400" dirty="0">
                <a:latin typeface="Garamond" panose="02020404030301010803" pitchFamily="18" charset="0"/>
              </a:rPr>
              <a:t>to the </a:t>
            </a:r>
            <a:r>
              <a:rPr lang="it-IT" sz="2400" i="1" dirty="0">
                <a:latin typeface="Garamond" panose="02020404030301010803" pitchFamily="18" charset="0"/>
              </a:rPr>
              <a:t>SPECULUM IUDICIALE</a:t>
            </a:r>
            <a:endParaRPr lang="it-IT" sz="2400" dirty="0">
              <a:latin typeface="Garamond" panose="02020404030301010803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523CF6-A41B-E1AD-90B4-34F5CFB6D283}"/>
              </a:ext>
            </a:extLst>
          </p:cNvPr>
          <p:cNvSpPr txBox="1"/>
          <p:nvPr/>
        </p:nvSpPr>
        <p:spPr>
          <a:xfrm>
            <a:off x="1822762" y="2036118"/>
            <a:ext cx="29306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Garamond" panose="02020404030301010803" pitchFamily="18" charset="0"/>
              </a:rPr>
              <a:t>WILLIAM DURANTIS</a:t>
            </a:r>
          </a:p>
          <a:p>
            <a:r>
              <a:rPr lang="it-IT" i="1" dirty="0">
                <a:latin typeface="Garamond" panose="02020404030301010803" pitchFamily="18" charset="0"/>
              </a:rPr>
              <a:t>SPECULUM LEGATORUM </a:t>
            </a:r>
          </a:p>
          <a:p>
            <a:r>
              <a:rPr lang="it-IT" dirty="0">
                <a:latin typeface="Garamond" panose="02020404030301010803" pitchFamily="18" charset="0"/>
              </a:rPr>
              <a:t>(c. 1279)</a:t>
            </a: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93A613E5-823D-FBFE-5158-4C7345443886}"/>
              </a:ext>
            </a:extLst>
          </p:cNvPr>
          <p:cNvCxnSpPr>
            <a:cxnSpLocks/>
          </p:cNvCxnSpPr>
          <p:nvPr/>
        </p:nvCxnSpPr>
        <p:spPr>
          <a:xfrm>
            <a:off x="2920880" y="2726598"/>
            <a:ext cx="0" cy="979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056615E-4449-7034-295F-D6A55398AF7C}"/>
              </a:ext>
            </a:extLst>
          </p:cNvPr>
          <p:cNvSpPr txBox="1"/>
          <p:nvPr/>
        </p:nvSpPr>
        <p:spPr>
          <a:xfrm>
            <a:off x="1653498" y="3733874"/>
            <a:ext cx="494943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Garamond" panose="02020404030301010803" pitchFamily="18" charset="0"/>
              </a:rPr>
              <a:t>- REFERENCES TO THE LEGATION OF </a:t>
            </a:r>
          </a:p>
          <a:p>
            <a:r>
              <a:rPr lang="it-IT" dirty="0">
                <a:latin typeface="Garamond" panose="02020404030301010803" pitchFamily="18" charset="0"/>
              </a:rPr>
              <a:t>  CARDINAL LATINO MALABRANCA</a:t>
            </a:r>
          </a:p>
          <a:p>
            <a:endParaRPr lang="it-IT" dirty="0">
              <a:latin typeface="Garamond" panose="02020404030301010803" pitchFamily="18" charset="0"/>
            </a:endParaRPr>
          </a:p>
          <a:p>
            <a:r>
              <a:rPr lang="it-IT" dirty="0">
                <a:latin typeface="Garamond" panose="02020404030301010803" pitchFamily="18" charset="0"/>
              </a:rPr>
              <a:t>- PRACTICAL EXAMPLES</a:t>
            </a:r>
          </a:p>
          <a:p>
            <a:endParaRPr lang="it-IT" dirty="0">
              <a:latin typeface="Garamond" panose="02020404030301010803" pitchFamily="18" charset="0"/>
            </a:endParaRPr>
          </a:p>
          <a:p>
            <a:r>
              <a:rPr lang="it-IT" dirty="0">
                <a:latin typeface="Garamond" panose="02020404030301010803" pitchFamily="18" charset="0"/>
              </a:rPr>
              <a:t>- DIALOGUES BETWEEN </a:t>
            </a:r>
            <a:r>
              <a:rPr lang="it-IT" dirty="0" err="1">
                <a:latin typeface="Garamond" panose="02020404030301010803" pitchFamily="18" charset="0"/>
              </a:rPr>
              <a:t>W</a:t>
            </a:r>
            <a:r>
              <a:rPr lang="it-IT" dirty="0">
                <a:latin typeface="Garamond" panose="02020404030301010803" pitchFamily="18" charset="0"/>
              </a:rPr>
              <a:t>. DURANTIS AND </a:t>
            </a:r>
          </a:p>
          <a:p>
            <a:r>
              <a:rPr lang="it-IT" dirty="0">
                <a:latin typeface="Garamond" panose="02020404030301010803" pitchFamily="18" charset="0"/>
              </a:rPr>
              <a:t>  THE LEGATE L. MALABRANCA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A81404F8-D1E8-ADC4-1A28-CCD9C6D6F630}"/>
              </a:ext>
            </a:extLst>
          </p:cNvPr>
          <p:cNvCxnSpPr>
            <a:cxnSpLocks/>
          </p:cNvCxnSpPr>
          <p:nvPr/>
        </p:nvCxnSpPr>
        <p:spPr>
          <a:xfrm>
            <a:off x="4294330" y="2562315"/>
            <a:ext cx="5281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8DE14D9-1C78-2813-1182-4AA05C12F9AF}"/>
              </a:ext>
            </a:extLst>
          </p:cNvPr>
          <p:cNvSpPr txBox="1"/>
          <p:nvPr/>
        </p:nvSpPr>
        <p:spPr>
          <a:xfrm>
            <a:off x="4868884" y="2211940"/>
            <a:ext cx="3068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>
                <a:latin typeface="Garamond" panose="02020404030301010803" pitchFamily="18" charset="0"/>
              </a:rPr>
              <a:t> De Legato </a:t>
            </a:r>
            <a:r>
              <a:rPr lang="it-IT" dirty="0">
                <a:latin typeface="Garamond" panose="02020404030301010803" pitchFamily="18" charset="0"/>
              </a:rPr>
              <a:t>(8 </a:t>
            </a:r>
            <a:r>
              <a:rPr lang="it-IT" dirty="0" err="1">
                <a:latin typeface="Garamond" panose="02020404030301010803" pitchFamily="18" charset="0"/>
              </a:rPr>
              <a:t>chapters</a:t>
            </a:r>
            <a:r>
              <a:rPr lang="it-IT" dirty="0">
                <a:latin typeface="Garamond" panose="02020404030301010803" pitchFamily="18" charset="0"/>
              </a:rPr>
              <a:t>)</a:t>
            </a:r>
          </a:p>
          <a:p>
            <a:r>
              <a:rPr lang="it-IT" i="1" dirty="0">
                <a:latin typeface="Garamond" panose="02020404030301010803" pitchFamily="18" charset="0"/>
              </a:rPr>
              <a:t> De </a:t>
            </a:r>
            <a:r>
              <a:rPr lang="it-IT" i="1" dirty="0" err="1">
                <a:latin typeface="Garamond" panose="02020404030301010803" pitchFamily="18" charset="0"/>
              </a:rPr>
              <a:t>Dispensationibus</a:t>
            </a:r>
            <a:r>
              <a:rPr lang="it-IT" i="1" dirty="0">
                <a:latin typeface="Garamond" panose="02020404030301010803" pitchFamily="18" charset="0"/>
              </a:rPr>
              <a:t> </a:t>
            </a:r>
            <a:r>
              <a:rPr lang="it-IT" dirty="0">
                <a:latin typeface="Garamond" panose="02020404030301010803" pitchFamily="18" charset="0"/>
              </a:rPr>
              <a:t>(11 </a:t>
            </a:r>
            <a:r>
              <a:rPr lang="it-IT" dirty="0" err="1">
                <a:latin typeface="Garamond" panose="02020404030301010803" pitchFamily="18" charset="0"/>
              </a:rPr>
              <a:t>chapters</a:t>
            </a:r>
            <a:r>
              <a:rPr lang="it-IT" dirty="0">
                <a:latin typeface="Garamond" panose="02020404030301010803" pitchFamily="18" charset="0"/>
              </a:rPr>
              <a:t>)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692ED93E-9E48-C796-93BB-59DC869E227E}"/>
              </a:ext>
            </a:extLst>
          </p:cNvPr>
          <p:cNvCxnSpPr>
            <a:cxnSpLocks/>
          </p:cNvCxnSpPr>
          <p:nvPr/>
        </p:nvCxnSpPr>
        <p:spPr>
          <a:xfrm>
            <a:off x="8187605" y="2561947"/>
            <a:ext cx="6046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AF13F1A-7041-3A76-BA56-E7AF99D517BC}"/>
              </a:ext>
            </a:extLst>
          </p:cNvPr>
          <p:cNvSpPr txBox="1"/>
          <p:nvPr/>
        </p:nvSpPr>
        <p:spPr>
          <a:xfrm>
            <a:off x="8489936" y="1620257"/>
            <a:ext cx="2631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latin typeface="Garamond" panose="02020404030301010803" pitchFamily="18" charset="0"/>
              </a:rPr>
              <a:t>SPECULUM IUDICIALE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B116C031-F94D-91BA-E028-558DD917C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5484" y="2018738"/>
            <a:ext cx="1652401" cy="2233282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859E2B2-45E0-2097-FC7F-EC9238563AB7}"/>
              </a:ext>
            </a:extLst>
          </p:cNvPr>
          <p:cNvSpPr txBox="1"/>
          <p:nvPr/>
        </p:nvSpPr>
        <p:spPr>
          <a:xfrm>
            <a:off x="7450446" y="4460272"/>
            <a:ext cx="4587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aramond" panose="02020404030301010803" pitchFamily="18" charset="0"/>
              </a:rPr>
              <a:t>NEITHER PRACTICAL EXAMPLES NOR DIALOGUES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7E93044-7A8A-E3BE-C0A2-E8139127005D}"/>
              </a:ext>
            </a:extLst>
          </p:cNvPr>
          <p:cNvSpPr txBox="1"/>
          <p:nvPr/>
        </p:nvSpPr>
        <p:spPr>
          <a:xfrm>
            <a:off x="7450446" y="5262131"/>
            <a:ext cx="4175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Garamond" panose="02020404030301010803" pitchFamily="18" charset="0"/>
              </a:rPr>
              <a:t>ABSTRACT AND PRESCRIPTIVE TEXT</a:t>
            </a:r>
          </a:p>
        </p:txBody>
      </p:sp>
    </p:spTree>
    <p:extLst>
      <p:ext uri="{BB962C8B-B14F-4D97-AF65-F5344CB8AC3E}">
        <p14:creationId xmlns:p14="http://schemas.microsoft.com/office/powerpoint/2010/main" val="1498497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DBDB6D-972C-C57C-CB0C-997C3F86B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FEE1CC-27D8-2FEE-B6B9-EFE78990D52C}"/>
              </a:ext>
            </a:extLst>
          </p:cNvPr>
          <p:cNvSpPr txBox="1"/>
          <p:nvPr/>
        </p:nvSpPr>
        <p:spPr>
          <a:xfrm>
            <a:off x="1781688" y="2179632"/>
            <a:ext cx="10039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 </a:t>
            </a:r>
            <a:r>
              <a:rPr lang="it-IT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Nos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tamen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hic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principaliter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illo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legatorum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genere </a:t>
            </a:r>
            <a:r>
              <a:rPr lang="it-IT" b="1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tractare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intendimus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quibus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sede apostolica certa provincia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gubernanda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mandatur</a:t>
            </a:r>
            <a:r>
              <a:rPr lang="it-IT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» 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(I.1.1) </a:t>
            </a:r>
            <a:endParaRPr lang="it-IT" dirty="0">
              <a:latin typeface="Garamond" panose="02020404030301010803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76714CB-DADB-EFBE-EB82-EA09E7D72405}"/>
              </a:ext>
            </a:extLst>
          </p:cNvPr>
          <p:cNvSpPr txBox="1"/>
          <p:nvPr/>
        </p:nvSpPr>
        <p:spPr>
          <a:xfrm>
            <a:off x="1781688" y="4050276"/>
            <a:ext cx="5703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Alii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autem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contradicunt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sed </a:t>
            </a:r>
            <a:r>
              <a:rPr lang="it-IT" b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dominus </a:t>
            </a:r>
            <a:r>
              <a:rPr lang="it-IT" b="1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meus</a:t>
            </a:r>
            <a:r>
              <a:rPr lang="it-IT" b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dicit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» (I 4.50)</a:t>
            </a:r>
            <a:r>
              <a:rPr lang="it-IT" dirty="0">
                <a:effectLst/>
                <a:latin typeface="Garamond" panose="02020404030301010803" pitchFamily="18" charset="0"/>
              </a:rPr>
              <a:t> </a:t>
            </a:r>
            <a:endParaRPr lang="it-IT" dirty="0">
              <a:latin typeface="Garamond" panose="02020404030301010803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3A753F9-E03C-949E-A03C-77C76C12BF8D}"/>
              </a:ext>
            </a:extLst>
          </p:cNvPr>
          <p:cNvSpPr txBox="1"/>
          <p:nvPr/>
        </p:nvSpPr>
        <p:spPr>
          <a:xfrm>
            <a:off x="1801792" y="3634666"/>
            <a:ext cx="6053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Alii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dicunt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indistincte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standum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fore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concilio generali</a:t>
            </a:r>
            <a:r>
              <a:rPr lang="it-IT" dirty="0">
                <a:effectLst/>
                <a:latin typeface="Garamond" panose="02020404030301010803" pitchFamily="18" charset="0"/>
              </a:rPr>
              <a:t> » (II.6.20) </a:t>
            </a:r>
            <a:endParaRPr lang="it-IT" dirty="0">
              <a:latin typeface="Garamond" panose="02020404030301010803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9EEF791-A0F5-B660-F7D8-A5DDAD0EE576}"/>
              </a:ext>
            </a:extLst>
          </p:cNvPr>
          <p:cNvSpPr txBox="1"/>
          <p:nvPr/>
        </p:nvSpPr>
        <p:spPr>
          <a:xfrm>
            <a:off x="1781688" y="4490231"/>
            <a:ext cx="9861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 </a:t>
            </a:r>
            <a:r>
              <a:rPr lang="it-IT" b="1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Dicunt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enim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[…]. </a:t>
            </a:r>
            <a:r>
              <a:rPr lang="it-IT" b="1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Alii</a:t>
            </a:r>
            <a:r>
              <a:rPr lang="it-IT" b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dicunt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quod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subdiaconus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t-IT" b="1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Tertii</a:t>
            </a:r>
            <a:r>
              <a:rPr lang="it-IT" b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dicunt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quod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non est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subdiaconus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sed episcopo in officio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subdiaconatus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ministrat</a:t>
            </a:r>
            <a:r>
              <a:rPr lang="it-IT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t-IT" b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 </a:t>
            </a:r>
            <a:r>
              <a:rPr lang="it-IT" b="1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dicis</a:t>
            </a:r>
            <a:r>
              <a:rPr lang="it-IT" b="1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[…] » (I.6.41)</a:t>
            </a:r>
            <a:endParaRPr lang="it-IT" dirty="0">
              <a:latin typeface="Garamond" panose="02020404030301010803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07C80C4-CDD7-838A-0230-BEDB891921FA}"/>
              </a:ext>
            </a:extLst>
          </p:cNvPr>
          <p:cNvSpPr txBox="1"/>
          <p:nvPr/>
        </p:nvSpPr>
        <p:spPr>
          <a:xfrm>
            <a:off x="1781688" y="2907149"/>
            <a:ext cx="10162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 Super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legatorum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sedis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apostolicae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potestate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diversitatem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corporum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diversitas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sequitur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animorum</a:t>
            </a:r>
            <a:r>
              <a:rPr lang="it-IT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periti et </a:t>
            </a:r>
            <a:r>
              <a:rPr lang="it-IT" b="1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etenim</a:t>
            </a:r>
            <a:r>
              <a:rPr lang="it-IT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iuris inter se ad </a:t>
            </a:r>
            <a:r>
              <a:rPr lang="it-IT" b="1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invicem</a:t>
            </a:r>
            <a:r>
              <a:rPr lang="it-IT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dissidentes</a:t>
            </a:r>
            <a:r>
              <a:rPr lang="it-IT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varia super hoc </a:t>
            </a:r>
            <a:r>
              <a:rPr lang="it-IT" b="1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sencitur</a:t>
            </a:r>
            <a:r>
              <a:rPr lang="it-IT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diversa</a:t>
            </a:r>
            <a:r>
              <a:rPr lang="it-IT" dirty="0">
                <a:effectLst/>
                <a:latin typeface="Garamond" panose="02020404030301010803" pitchFamily="18" charset="0"/>
              </a:rPr>
              <a:t> » (</a:t>
            </a:r>
            <a:r>
              <a:rPr lang="it-IT" i="1" dirty="0" err="1">
                <a:effectLst/>
                <a:latin typeface="Garamond" panose="02020404030301010803" pitchFamily="18" charset="0"/>
              </a:rPr>
              <a:t>Proe</a:t>
            </a:r>
            <a:r>
              <a:rPr lang="it-IT" i="1" dirty="0" err="1">
                <a:latin typeface="Garamond" panose="02020404030301010803" pitchFamily="18" charset="0"/>
              </a:rPr>
              <a:t>mium</a:t>
            </a:r>
            <a:r>
              <a:rPr lang="it-IT" dirty="0">
                <a:latin typeface="Garamond" panose="02020404030301010803" pitchFamily="18" charset="0"/>
              </a:rPr>
              <a:t>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54E6050-A9DC-E0CF-E599-15FC4E1CAD91}"/>
              </a:ext>
            </a:extLst>
          </p:cNvPr>
          <p:cNvSpPr txBox="1"/>
          <p:nvPr/>
        </p:nvSpPr>
        <p:spPr>
          <a:xfrm>
            <a:off x="1781688" y="5207185"/>
            <a:ext cx="7373942" cy="713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</a:pPr>
            <a:r>
              <a:rPr lang="it-IT" sz="18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Legato de latere </a:t>
            </a:r>
            <a:r>
              <a:rPr lang="it-IT" sz="1800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consultationes</a:t>
            </a:r>
            <a:r>
              <a:rPr lang="it-IT" sz="18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super </a:t>
            </a:r>
            <a:r>
              <a:rPr lang="it-IT" sz="1800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suis</a:t>
            </a:r>
            <a:r>
              <a:rPr lang="it-IT" sz="18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dubiis</a:t>
            </a:r>
            <a:r>
              <a:rPr lang="it-IT" sz="18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facienti</a:t>
            </a:r>
            <a:r>
              <a:rPr lang="it-IT" sz="18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respondetur</a:t>
            </a:r>
            <a:r>
              <a:rPr lang="it-IT" sz="18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» (I.4.32) </a:t>
            </a:r>
          </a:p>
          <a:p>
            <a:pPr algn="just">
              <a:lnSpc>
                <a:spcPct val="115000"/>
              </a:lnSpc>
            </a:pPr>
            <a:r>
              <a:rPr lang="it-IT" sz="1800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14A7EC6-3761-6D93-4122-043243E77F04}"/>
              </a:ext>
            </a:extLst>
          </p:cNvPr>
          <p:cNvSpPr txBox="1"/>
          <p:nvPr/>
        </p:nvSpPr>
        <p:spPr>
          <a:xfrm>
            <a:off x="1781688" y="786445"/>
            <a:ext cx="10390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Garamond" panose="02020404030301010803" pitchFamily="18" charset="0"/>
              </a:rPr>
              <a:t>« De hoc </a:t>
            </a:r>
            <a:r>
              <a:rPr lang="it-IT" dirty="0" err="1">
                <a:latin typeface="Garamond" panose="02020404030301010803" pitchFamily="18" charset="0"/>
              </a:rPr>
              <a:t>loquendi</a:t>
            </a:r>
            <a:r>
              <a:rPr lang="it-IT" dirty="0">
                <a:latin typeface="Garamond" panose="02020404030301010803" pitchFamily="18" charset="0"/>
              </a:rPr>
              <a:t> modo, quo in </a:t>
            </a:r>
            <a:r>
              <a:rPr lang="it-IT" dirty="0" err="1">
                <a:latin typeface="Garamond" panose="02020404030301010803" pitchFamily="18" charset="0"/>
              </a:rPr>
              <a:t>aliis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rubricis</a:t>
            </a:r>
            <a:r>
              <a:rPr lang="it-IT" dirty="0">
                <a:latin typeface="Garamond" panose="02020404030301010803" pitchFamily="18" charset="0"/>
              </a:rPr>
              <a:t> non </a:t>
            </a:r>
            <a:r>
              <a:rPr lang="it-IT" dirty="0" err="1">
                <a:latin typeface="Garamond" panose="02020404030301010803" pitchFamily="18" charset="0"/>
              </a:rPr>
              <a:t>utitur</a:t>
            </a:r>
            <a:r>
              <a:rPr lang="it-IT" dirty="0">
                <a:latin typeface="Garamond" panose="02020404030301010803" pitchFamily="18" charset="0"/>
              </a:rPr>
              <a:t>, non </a:t>
            </a:r>
            <a:r>
              <a:rPr lang="it-IT" dirty="0" err="1">
                <a:latin typeface="Garamond" panose="02020404030301010803" pitchFamily="18" charset="0"/>
              </a:rPr>
              <a:t>mireris</a:t>
            </a:r>
            <a:r>
              <a:rPr lang="it-IT" dirty="0">
                <a:latin typeface="Garamond" panose="02020404030301010803" pitchFamily="18" charset="0"/>
              </a:rPr>
              <a:t>: quia </a:t>
            </a:r>
            <a:r>
              <a:rPr lang="it-IT" dirty="0" err="1">
                <a:latin typeface="Garamond" panose="02020404030301010803" pitchFamily="18" charset="0"/>
              </a:rPr>
              <a:t>hunc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titulum</a:t>
            </a:r>
            <a:r>
              <a:rPr lang="it-IT" dirty="0">
                <a:latin typeface="Garamond" panose="02020404030301010803" pitchFamily="18" charset="0"/>
              </a:rPr>
              <a:t> a principio </a:t>
            </a:r>
            <a:r>
              <a:rPr lang="it-IT" dirty="0" err="1">
                <a:latin typeface="Garamond" panose="02020404030301010803" pitchFamily="18" charset="0"/>
              </a:rPr>
              <a:t>fecit</a:t>
            </a:r>
            <a:r>
              <a:rPr lang="it-IT" dirty="0">
                <a:latin typeface="Garamond" panose="02020404030301010803" pitchFamily="18" charset="0"/>
              </a:rPr>
              <a:t> </a:t>
            </a:r>
          </a:p>
          <a:p>
            <a:r>
              <a:rPr lang="it-IT" dirty="0">
                <a:latin typeface="Garamond" panose="02020404030301010803" pitchFamily="18" charset="0"/>
              </a:rPr>
              <a:t>et </a:t>
            </a:r>
            <a:r>
              <a:rPr lang="it-IT" dirty="0" err="1">
                <a:latin typeface="Garamond" panose="02020404030301010803" pitchFamily="18" charset="0"/>
              </a:rPr>
              <a:t>publicavit</a:t>
            </a:r>
            <a:r>
              <a:rPr lang="it-IT" dirty="0">
                <a:latin typeface="Garamond" panose="02020404030301010803" pitchFamily="18" charset="0"/>
              </a:rPr>
              <a:t> Speculator. Et quia sic </a:t>
            </a:r>
            <a:r>
              <a:rPr lang="it-IT" dirty="0" err="1">
                <a:latin typeface="Garamond" panose="02020404030301010803" pitchFamily="18" charset="0"/>
              </a:rPr>
              <a:t>publicatum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erat</a:t>
            </a:r>
            <a:r>
              <a:rPr lang="it-IT" dirty="0">
                <a:latin typeface="Garamond" panose="02020404030301010803" pitchFamily="18" charset="0"/>
              </a:rPr>
              <a:t> in prima </a:t>
            </a:r>
            <a:r>
              <a:rPr lang="it-IT" dirty="0" err="1">
                <a:latin typeface="Garamond" panose="02020404030301010803" pitchFamily="18" charset="0"/>
              </a:rPr>
              <a:t>publicatione</a:t>
            </a:r>
            <a:r>
              <a:rPr lang="it-IT" dirty="0">
                <a:latin typeface="Garamond" panose="02020404030301010803" pitchFamily="18" charset="0"/>
              </a:rPr>
              <a:t> Speculi </a:t>
            </a:r>
            <a:r>
              <a:rPr lang="it-IT" dirty="0" err="1">
                <a:latin typeface="Garamond" panose="02020404030301010803" pitchFamily="18" charset="0"/>
              </a:rPr>
              <a:t>huius</a:t>
            </a:r>
            <a:r>
              <a:rPr lang="it-IT" dirty="0">
                <a:latin typeface="Garamond" panose="02020404030301010803" pitchFamily="18" charset="0"/>
              </a:rPr>
              <a:t>, </a:t>
            </a:r>
            <a:r>
              <a:rPr lang="it-IT" dirty="0" err="1">
                <a:latin typeface="Garamond" panose="02020404030301010803" pitchFamily="18" charset="0"/>
              </a:rPr>
              <a:t>illud</a:t>
            </a:r>
            <a:r>
              <a:rPr lang="it-IT" dirty="0">
                <a:latin typeface="Garamond" panose="02020404030301010803" pitchFamily="18" charset="0"/>
              </a:rPr>
              <a:t> nos </a:t>
            </a:r>
            <a:r>
              <a:rPr lang="it-IT" dirty="0" err="1">
                <a:latin typeface="Garamond" panose="02020404030301010803" pitchFamily="18" charset="0"/>
              </a:rPr>
              <a:t>inservit</a:t>
            </a:r>
            <a:r>
              <a:rPr lang="it-IT" dirty="0">
                <a:latin typeface="Garamond" panose="02020404030301010803" pitchFamily="18" charset="0"/>
              </a:rPr>
              <a:t>: </a:t>
            </a:r>
          </a:p>
          <a:p>
            <a:r>
              <a:rPr lang="it-IT" b="1" dirty="0" err="1">
                <a:latin typeface="Garamond" panose="02020404030301010803" pitchFamily="18" charset="0"/>
              </a:rPr>
              <a:t>Postea</a:t>
            </a:r>
            <a:r>
              <a:rPr lang="it-IT" b="1" dirty="0">
                <a:latin typeface="Garamond" panose="02020404030301010803" pitchFamily="18" charset="0"/>
              </a:rPr>
              <a:t> mutato </a:t>
            </a:r>
            <a:r>
              <a:rPr lang="it-IT" b="1" dirty="0" err="1">
                <a:latin typeface="Garamond" panose="02020404030301010803" pitchFamily="18" charset="0"/>
              </a:rPr>
              <a:t>consilio</a:t>
            </a:r>
            <a:r>
              <a:rPr lang="it-IT" b="1" dirty="0">
                <a:latin typeface="Garamond" panose="02020404030301010803" pitchFamily="18" charset="0"/>
              </a:rPr>
              <a:t>, et bene, </a:t>
            </a:r>
            <a:r>
              <a:rPr lang="it-IT" b="1" dirty="0" err="1">
                <a:latin typeface="Garamond" panose="02020404030301010803" pitchFamily="18" charset="0"/>
              </a:rPr>
              <a:t>illum</a:t>
            </a:r>
            <a:r>
              <a:rPr lang="it-IT" b="1" dirty="0">
                <a:latin typeface="Garamond" panose="02020404030301010803" pitchFamily="18" charset="0"/>
              </a:rPr>
              <a:t> hic </a:t>
            </a:r>
            <a:r>
              <a:rPr lang="it-IT" b="1" dirty="0" err="1">
                <a:latin typeface="Garamond" panose="02020404030301010803" pitchFamily="18" charset="0"/>
              </a:rPr>
              <a:t>inservit</a:t>
            </a:r>
            <a:r>
              <a:rPr lang="it-IT" dirty="0">
                <a:latin typeface="Garamond" panose="02020404030301010803" pitchFamily="18" charset="0"/>
              </a:rPr>
              <a:t>, </a:t>
            </a:r>
            <a:r>
              <a:rPr lang="it-IT" dirty="0" err="1">
                <a:latin typeface="Garamond" panose="02020404030301010803" pitchFamily="18" charset="0"/>
              </a:rPr>
              <a:t>aliquibus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 err="1">
                <a:latin typeface="Garamond" panose="02020404030301010803" pitchFamily="18" charset="0"/>
              </a:rPr>
              <a:t>adiectis</a:t>
            </a:r>
            <a:r>
              <a:rPr lang="it-IT" dirty="0">
                <a:latin typeface="Garamond" panose="02020404030301010803" pitchFamily="18" charset="0"/>
              </a:rPr>
              <a:t>. » </a:t>
            </a:r>
            <a:r>
              <a:rPr lang="it-IT" dirty="0" err="1">
                <a:latin typeface="Garamond" panose="02020404030301010803" pitchFamily="18" charset="0"/>
              </a:rPr>
              <a:t>Joannes</a:t>
            </a:r>
            <a:r>
              <a:rPr lang="it-IT" dirty="0">
                <a:latin typeface="Garamond" panose="02020404030301010803" pitchFamily="18" charset="0"/>
              </a:rPr>
              <a:t> Andreae, </a:t>
            </a:r>
            <a:r>
              <a:rPr lang="it-IT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Additiones</a:t>
            </a:r>
            <a:r>
              <a:rPr lang="it-IT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ad Speculum </a:t>
            </a:r>
            <a:r>
              <a:rPr lang="it-IT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Guillelmi</a:t>
            </a:r>
            <a:r>
              <a:rPr lang="it-IT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it-IT" b="0" i="1" u="none" strike="noStrike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Durantis</a:t>
            </a:r>
            <a:r>
              <a:rPr lang="it-IT" b="0" i="1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,</a:t>
            </a:r>
            <a:r>
              <a:rPr lang="it-IT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Garamond" panose="02020404030301010803" pitchFamily="18" charset="0"/>
              </a:rPr>
              <a:t>Speculum </a:t>
            </a:r>
            <a:r>
              <a:rPr lang="it-IT" dirty="0" err="1">
                <a:solidFill>
                  <a:srgbClr val="000000"/>
                </a:solidFill>
                <a:latin typeface="Garamond" panose="02020404030301010803" pitchFamily="18" charset="0"/>
              </a:rPr>
              <a:t>Iudiciale</a:t>
            </a:r>
            <a:r>
              <a:rPr lang="it-IT" dirty="0">
                <a:solidFill>
                  <a:srgbClr val="000000"/>
                </a:solidFill>
                <a:latin typeface="Garamond" panose="02020404030301010803" pitchFamily="18" charset="0"/>
              </a:rPr>
              <a:t>, </a:t>
            </a:r>
            <a:r>
              <a:rPr lang="it-IT" dirty="0" err="1">
                <a:solidFill>
                  <a:srgbClr val="000000"/>
                </a:solidFill>
                <a:latin typeface="Garamond" panose="02020404030301010803" pitchFamily="18" charset="0"/>
              </a:rPr>
              <a:t>Basileae</a:t>
            </a:r>
            <a:r>
              <a:rPr lang="it-IT" i="1" dirty="0">
                <a:solidFill>
                  <a:srgbClr val="000000"/>
                </a:solidFill>
                <a:latin typeface="Garamond" panose="02020404030301010803" pitchFamily="18" charset="0"/>
              </a:rPr>
              <a:t>, </a:t>
            </a:r>
            <a:r>
              <a:rPr lang="it-IT" dirty="0">
                <a:solidFill>
                  <a:srgbClr val="000000"/>
                </a:solidFill>
                <a:latin typeface="Garamond" panose="02020404030301010803" pitchFamily="18" charset="0"/>
              </a:rPr>
              <a:t>1574, I.I. De Legato, 1, </a:t>
            </a:r>
            <a:r>
              <a:rPr lang="it-IT" b="0" u="none" strike="noStrike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p. 29</a:t>
            </a:r>
            <a:endParaRPr lang="it-IT" dirty="0">
              <a:latin typeface="Garamond" panose="02020404030301010803" pitchFamily="18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69E7244-5645-3641-441C-1E4FF2F1CA57}"/>
              </a:ext>
            </a:extLst>
          </p:cNvPr>
          <p:cNvSpPr txBox="1"/>
          <p:nvPr/>
        </p:nvSpPr>
        <p:spPr>
          <a:xfrm>
            <a:off x="1781688" y="235959"/>
            <a:ext cx="299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latin typeface="Garamond" panose="02020404030301010803" pitchFamily="18" charset="0"/>
              </a:rPr>
              <a:t>Speculum </a:t>
            </a:r>
            <a:r>
              <a:rPr lang="it-IT" b="1" i="1" dirty="0" err="1">
                <a:latin typeface="Garamond" panose="02020404030301010803" pitchFamily="18" charset="0"/>
              </a:rPr>
              <a:t>Legatorum</a:t>
            </a:r>
            <a:r>
              <a:rPr lang="it-IT" b="1" i="1" dirty="0">
                <a:latin typeface="Garamond" panose="02020404030301010803" pitchFamily="18" charset="0"/>
              </a:rPr>
              <a:t> </a:t>
            </a:r>
            <a:r>
              <a:rPr lang="it-IT" b="1" dirty="0">
                <a:latin typeface="Garamond" panose="02020404030301010803" pitchFamily="18" charset="0"/>
              </a:rPr>
              <a:t>(c. 1279)</a:t>
            </a:r>
          </a:p>
        </p:txBody>
      </p:sp>
    </p:spTree>
    <p:extLst>
      <p:ext uri="{BB962C8B-B14F-4D97-AF65-F5344CB8AC3E}">
        <p14:creationId xmlns:p14="http://schemas.microsoft.com/office/powerpoint/2010/main" val="385366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65E47E-0D5C-8A10-CE67-5B66785B5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7261EC68-C611-FC4C-9CEF-7CC879EC0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244" y="342900"/>
            <a:ext cx="2672715" cy="1325563"/>
          </a:xfrm>
        </p:spPr>
        <p:txBody>
          <a:bodyPr>
            <a:normAutofit/>
          </a:bodyPr>
          <a:lstStyle/>
          <a:p>
            <a:r>
              <a:rPr lang="it-IT" sz="2400" b="1" dirty="0">
                <a:latin typeface="Garamond" panose="02020404030301010803" pitchFamily="18" charset="0"/>
              </a:rPr>
              <a:t>APPROACH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C809E0B-E013-EC37-5ADB-3A3E08610545}"/>
              </a:ext>
            </a:extLst>
          </p:cNvPr>
          <p:cNvSpPr txBox="1"/>
          <p:nvPr/>
        </p:nvSpPr>
        <p:spPr>
          <a:xfrm>
            <a:off x="1216450" y="1858191"/>
            <a:ext cx="10871377" cy="2818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Garamond" panose="02020404030301010803" pitchFamily="18" charset="0"/>
              </a:rPr>
              <a:t>Understanding </a:t>
            </a:r>
            <a:r>
              <a:rPr lang="it-IT" sz="2000" dirty="0" err="1">
                <a:latin typeface="Garamond" panose="02020404030301010803" pitchFamily="18" charset="0"/>
              </a:rPr>
              <a:t>how</a:t>
            </a:r>
            <a:r>
              <a:rPr lang="it-IT" sz="2000" dirty="0">
                <a:latin typeface="Garamond" panose="02020404030301010803" pitchFamily="18" charset="0"/>
              </a:rPr>
              <a:t> and </a:t>
            </a:r>
            <a:r>
              <a:rPr lang="it-IT" sz="2000" dirty="0" err="1">
                <a:latin typeface="Garamond" panose="02020404030301010803" pitchFamily="18" charset="0"/>
              </a:rPr>
              <a:t>why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these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authors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became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aware</a:t>
            </a:r>
            <a:r>
              <a:rPr lang="it-IT" sz="2000" dirty="0">
                <a:latin typeface="Garamond" panose="02020404030301010803" pitchFamily="18" charset="0"/>
              </a:rPr>
              <a:t> of </a:t>
            </a:r>
            <a:r>
              <a:rPr lang="it-IT" sz="2000" dirty="0" err="1">
                <a:latin typeface="Garamond" panose="02020404030301010803" pitchFamily="18" charset="0"/>
              </a:rPr>
              <a:t>their</a:t>
            </a:r>
            <a:r>
              <a:rPr lang="it-IT" sz="2000" dirty="0">
                <a:latin typeface="Garamond" panose="02020404030301010803" pitchFamily="18" charset="0"/>
              </a:rPr>
              <a:t> know-how and </a:t>
            </a:r>
            <a:r>
              <a:rPr lang="it-IT" sz="2000" dirty="0" err="1">
                <a:latin typeface="Garamond" panose="02020404030301010803" pitchFamily="18" charset="0"/>
              </a:rPr>
              <a:t>wished</a:t>
            </a:r>
            <a:r>
              <a:rPr lang="it-IT" sz="2000" dirty="0">
                <a:latin typeface="Garamond" panose="02020404030301010803" pitchFamily="18" charset="0"/>
              </a:rPr>
              <a:t> to </a:t>
            </a:r>
            <a:r>
              <a:rPr lang="it-IT" sz="2000" dirty="0" err="1">
                <a:latin typeface="Garamond" panose="02020404030301010803" pitchFamily="18" charset="0"/>
              </a:rPr>
              <a:t>formalise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it</a:t>
            </a:r>
            <a:r>
              <a:rPr lang="it-IT" sz="2000" dirty="0">
                <a:latin typeface="Garamond" panose="02020404030301010803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Garamond" panose="02020404030301010803" pitchFamily="18" charset="0"/>
              </a:rPr>
              <a:t>If </a:t>
            </a:r>
            <a:r>
              <a:rPr lang="it-IT" sz="2000" dirty="0" err="1">
                <a:latin typeface="Garamond" panose="02020404030301010803" pitchFamily="18" charset="0"/>
              </a:rPr>
              <a:t>possible</a:t>
            </a:r>
            <a:r>
              <a:rPr lang="it-IT" sz="2000" dirty="0">
                <a:latin typeface="Garamond" panose="02020404030301010803" pitchFamily="18" charset="0"/>
              </a:rPr>
              <a:t>, </a:t>
            </a:r>
            <a:r>
              <a:rPr lang="it-IT" sz="2000" dirty="0" err="1">
                <a:latin typeface="Garamond" panose="02020404030301010803" pitchFamily="18" charset="0"/>
              </a:rPr>
              <a:t>looking</a:t>
            </a:r>
            <a:r>
              <a:rPr lang="it-IT" sz="2000" dirty="0">
                <a:latin typeface="Garamond" panose="02020404030301010803" pitchFamily="18" charset="0"/>
              </a:rPr>
              <a:t> for </a:t>
            </a:r>
            <a:r>
              <a:rPr lang="it-IT" sz="2000" dirty="0" err="1">
                <a:latin typeface="Garamond" panose="02020404030301010803" pitchFamily="18" charset="0"/>
              </a:rPr>
              <a:t>traces</a:t>
            </a:r>
            <a:r>
              <a:rPr lang="it-IT" sz="2000" dirty="0">
                <a:latin typeface="Garamond" panose="02020404030301010803" pitchFamily="18" charset="0"/>
              </a:rPr>
              <a:t> of the </a:t>
            </a:r>
            <a:r>
              <a:rPr lang="it-IT" sz="2000" dirty="0" err="1">
                <a:latin typeface="Garamond" panose="02020404030301010803" pitchFamily="18" charset="0"/>
              </a:rPr>
              <a:t>authors</a:t>
            </a:r>
            <a:r>
              <a:rPr lang="it-IT" sz="2000" dirty="0">
                <a:latin typeface="Garamond" panose="02020404030301010803" pitchFamily="18" charset="0"/>
              </a:rPr>
              <a:t>’ personal </a:t>
            </a:r>
            <a:r>
              <a:rPr lang="it-IT" sz="2000" dirty="0" err="1">
                <a:latin typeface="Garamond" panose="02020404030301010803" pitchFamily="18" charset="0"/>
              </a:rPr>
              <a:t>experience</a:t>
            </a:r>
            <a:r>
              <a:rPr lang="it-IT" sz="2000" dirty="0">
                <a:latin typeface="Garamond" panose="02020404030301010803" pitchFamily="18" charset="0"/>
              </a:rPr>
              <a:t> in the </a:t>
            </a:r>
            <a:r>
              <a:rPr lang="it-IT" sz="2000" dirty="0" err="1">
                <a:latin typeface="Garamond" panose="02020404030301010803" pitchFamily="18" charset="0"/>
              </a:rPr>
              <a:t>treatises</a:t>
            </a:r>
            <a:r>
              <a:rPr lang="it-IT" sz="2000" dirty="0">
                <a:latin typeface="Garamond" panose="02020404030301010803" pitchFamily="18" charset="0"/>
              </a:rPr>
              <a:t>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 err="1">
                <a:latin typeface="Garamond" panose="02020404030301010803" pitchFamily="18" charset="0"/>
              </a:rPr>
              <a:t>Which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theses</a:t>
            </a:r>
            <a:r>
              <a:rPr lang="it-IT" sz="2000" dirty="0">
                <a:latin typeface="Garamond" panose="02020404030301010803" pitchFamily="18" charset="0"/>
              </a:rPr>
              <a:t> of </a:t>
            </a:r>
            <a:r>
              <a:rPr lang="it-IT" sz="2000" dirty="0" err="1">
                <a:latin typeface="Garamond" panose="02020404030301010803" pitchFamily="18" charset="0"/>
              </a:rPr>
              <a:t>which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jurists</a:t>
            </a:r>
            <a:r>
              <a:rPr lang="it-IT" sz="2000" dirty="0">
                <a:latin typeface="Garamond" panose="02020404030301010803" pitchFamily="18" charset="0"/>
              </a:rPr>
              <a:t> are </a:t>
            </a:r>
            <a:r>
              <a:rPr lang="it-IT" sz="2000" dirty="0" err="1">
                <a:latin typeface="Garamond" panose="02020404030301010803" pitchFamily="18" charset="0"/>
              </a:rPr>
              <a:t>reported</a:t>
            </a:r>
            <a:r>
              <a:rPr lang="it-IT" sz="2000" dirty="0">
                <a:latin typeface="Garamond" panose="02020404030301010803" pitchFamily="18" charset="0"/>
              </a:rPr>
              <a:t> in the text?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Garamond" panose="02020404030301010803" pitchFamily="18" charset="0"/>
              </a:rPr>
              <a:t>On </a:t>
            </a:r>
            <a:r>
              <a:rPr lang="it-IT" sz="2000" dirty="0" err="1">
                <a:latin typeface="Garamond" panose="02020404030301010803" pitchFamily="18" charset="0"/>
              </a:rPr>
              <a:t>which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norms</a:t>
            </a:r>
            <a:r>
              <a:rPr lang="it-IT" sz="2000" dirty="0">
                <a:latin typeface="Garamond" panose="02020404030301010803" pitchFamily="18" charset="0"/>
              </a:rPr>
              <a:t> – of </a:t>
            </a:r>
            <a:r>
              <a:rPr lang="it-IT" sz="2000" dirty="0" err="1">
                <a:latin typeface="Garamond" panose="02020404030301010803" pitchFamily="18" charset="0"/>
              </a:rPr>
              <a:t>canon</a:t>
            </a:r>
            <a:r>
              <a:rPr lang="it-IT" sz="2000" dirty="0">
                <a:latin typeface="Garamond" panose="02020404030301010803" pitchFamily="18" charset="0"/>
              </a:rPr>
              <a:t> or </a:t>
            </a:r>
            <a:r>
              <a:rPr lang="it-IT" sz="2000" dirty="0" err="1">
                <a:latin typeface="Garamond" panose="02020404030301010803" pitchFamily="18" charset="0"/>
              </a:rPr>
              <a:t>civil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law</a:t>
            </a:r>
            <a:r>
              <a:rPr lang="it-IT" sz="2000" dirty="0">
                <a:latin typeface="Garamond" panose="02020404030301010803" pitchFamily="18" charset="0"/>
              </a:rPr>
              <a:t> – are the theories on a </a:t>
            </a:r>
            <a:r>
              <a:rPr lang="it-IT" sz="2000" dirty="0" err="1">
                <a:latin typeface="Garamond" panose="02020404030301010803" pitchFamily="18" charset="0"/>
              </a:rPr>
              <a:t>given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topic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constructed</a:t>
            </a:r>
            <a:r>
              <a:rPr lang="it-IT" sz="2000" dirty="0">
                <a:latin typeface="Garamond" panose="02020404030301010803" pitchFamily="18" charset="0"/>
              </a:rPr>
              <a:t>?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Garamond" panose="02020404030301010803" pitchFamily="18" charset="0"/>
              </a:rPr>
              <a:t>How </a:t>
            </a:r>
            <a:r>
              <a:rPr lang="it-IT" sz="2000" dirty="0" err="1">
                <a:latin typeface="Garamond" panose="02020404030301010803" pitchFamily="18" charset="0"/>
              </a:rPr>
              <a:t>does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legal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formalisation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develop</a:t>
            </a:r>
            <a:r>
              <a:rPr lang="it-IT" sz="2000" dirty="0">
                <a:latin typeface="Garamond" panose="02020404030301010803" pitchFamily="18" charset="0"/>
              </a:rPr>
              <a:t> in a </a:t>
            </a:r>
            <a:r>
              <a:rPr lang="it-IT" sz="2000" dirty="0" err="1">
                <a:latin typeface="Garamond" panose="02020404030301010803" pitchFamily="18" charset="0"/>
              </a:rPr>
              <a:t>given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historical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context</a:t>
            </a:r>
            <a:r>
              <a:rPr lang="it-IT" sz="2000" dirty="0">
                <a:latin typeface="Garamond" panose="02020404030301010803" pitchFamily="18" charset="0"/>
              </a:rPr>
              <a:t>?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 err="1">
                <a:latin typeface="Garamond" panose="02020404030301010803" pitchFamily="18" charset="0"/>
              </a:rPr>
              <a:t>What</a:t>
            </a:r>
            <a:r>
              <a:rPr lang="it-IT" sz="2000" dirty="0">
                <a:latin typeface="Garamond" panose="02020404030301010803" pitchFamily="18" charset="0"/>
              </a:rPr>
              <a:t> are the links </a:t>
            </a:r>
            <a:r>
              <a:rPr lang="it-IT" sz="2000" dirty="0" err="1">
                <a:latin typeface="Garamond" panose="02020404030301010803" pitchFamily="18" charset="0"/>
              </a:rPr>
              <a:t>between</a:t>
            </a:r>
            <a:r>
              <a:rPr lang="it-IT" sz="2000" dirty="0">
                <a:latin typeface="Garamond" panose="02020404030301010803" pitchFamily="18" charset="0"/>
              </a:rPr>
              <a:t> normative models and the reality of </a:t>
            </a:r>
            <a:r>
              <a:rPr lang="it-IT" sz="2000" dirty="0" err="1">
                <a:latin typeface="Garamond" panose="02020404030301010803" pitchFamily="18" charset="0"/>
              </a:rPr>
              <a:t>historical</a:t>
            </a:r>
            <a:r>
              <a:rPr lang="it-IT" sz="2000" dirty="0">
                <a:latin typeface="Garamond" panose="02020404030301010803" pitchFamily="18" charset="0"/>
              </a:rPr>
              <a:t> </a:t>
            </a:r>
            <a:r>
              <a:rPr lang="it-IT" sz="2000" dirty="0" err="1">
                <a:latin typeface="Garamond" panose="02020404030301010803" pitchFamily="18" charset="0"/>
              </a:rPr>
              <a:t>facts</a:t>
            </a:r>
            <a:r>
              <a:rPr lang="it-IT" sz="2000" dirty="0">
                <a:latin typeface="Garamond" panose="02020404030301010803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073824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 [1][8]  -  Sola lettura" id="{DD7B5460-E7ED-1440-8182-C5E8D615D799}" vid="{10595185-E316-B24A-B0B1-0FEAE0C52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1772</Words>
  <Application>Microsoft Macintosh PowerPoint</Application>
  <PresentationFormat>Panoramiczny</PresentationFormat>
  <Paragraphs>103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Garamond</vt:lpstr>
      <vt:lpstr>Motyw pakietu Office</vt:lpstr>
      <vt:lpstr>Prezentacja programu PowerPoint</vt:lpstr>
      <vt:lpstr>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An example:  from the  SPECULUM LEGATORUM  to the SPECULUM IUDICIALE</vt:lpstr>
      <vt:lpstr>Prezentacja programu PowerPoint</vt:lpstr>
      <vt:lpstr>APPROACH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IGNAZIO ALESSI</dc:creator>
  <cp:lastModifiedBy>Kacper Górski</cp:lastModifiedBy>
  <cp:revision>19</cp:revision>
  <dcterms:created xsi:type="dcterms:W3CDTF">2024-02-04T14:48:04Z</dcterms:created>
  <dcterms:modified xsi:type="dcterms:W3CDTF">2024-07-18T18:17:50Z</dcterms:modified>
</cp:coreProperties>
</file>