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4"/>
  </p:notesMasterIdLst>
  <p:sldIdLst>
    <p:sldId id="256" r:id="rId2"/>
    <p:sldId id="758" r:id="rId3"/>
    <p:sldId id="585" r:id="rId4"/>
    <p:sldId id="584" r:id="rId5"/>
    <p:sldId id="759" r:id="rId6"/>
    <p:sldId id="805" r:id="rId7"/>
    <p:sldId id="760" r:id="rId8"/>
    <p:sldId id="806" r:id="rId9"/>
    <p:sldId id="807" r:id="rId10"/>
    <p:sldId id="808" r:id="rId11"/>
    <p:sldId id="762" r:id="rId12"/>
    <p:sldId id="809" r:id="rId13"/>
    <p:sldId id="763" r:id="rId14"/>
    <p:sldId id="768" r:id="rId15"/>
    <p:sldId id="811" r:id="rId16"/>
    <p:sldId id="801" r:id="rId17"/>
    <p:sldId id="803" r:id="rId18"/>
    <p:sldId id="777" r:id="rId19"/>
    <p:sldId id="814" r:id="rId20"/>
    <p:sldId id="804" r:id="rId21"/>
    <p:sldId id="802" r:id="rId22"/>
    <p:sldId id="769" r:id="rId23"/>
    <p:sldId id="770" r:id="rId24"/>
    <p:sldId id="771" r:id="rId25"/>
    <p:sldId id="772" r:id="rId26"/>
    <p:sldId id="773" r:id="rId27"/>
    <p:sldId id="774" r:id="rId28"/>
    <p:sldId id="639" r:id="rId29"/>
    <p:sldId id="775" r:id="rId30"/>
    <p:sldId id="791" r:id="rId31"/>
    <p:sldId id="776" r:id="rId32"/>
    <p:sldId id="746" r:id="rId33"/>
    <p:sldId id="797" r:id="rId34"/>
    <p:sldId id="638" r:id="rId35"/>
    <p:sldId id="744" r:id="rId36"/>
    <p:sldId id="813" r:id="rId37"/>
    <p:sldId id="780" r:id="rId38"/>
    <p:sldId id="781" r:id="rId39"/>
    <p:sldId id="782" r:id="rId40"/>
    <p:sldId id="783" r:id="rId41"/>
    <p:sldId id="784" r:id="rId42"/>
    <p:sldId id="785" r:id="rId43"/>
    <p:sldId id="786" r:id="rId44"/>
    <p:sldId id="787" r:id="rId45"/>
    <p:sldId id="788" r:id="rId46"/>
    <p:sldId id="789" r:id="rId47"/>
    <p:sldId id="792" r:id="rId48"/>
    <p:sldId id="793" r:id="rId49"/>
    <p:sldId id="794" r:id="rId50"/>
    <p:sldId id="767" r:id="rId51"/>
    <p:sldId id="812" r:id="rId52"/>
    <p:sldId id="795" r:id="rId53"/>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861"/>
    <p:restoredTop sz="97565"/>
  </p:normalViewPr>
  <p:slideViewPr>
    <p:cSldViewPr snapToGrid="0">
      <p:cViewPr varScale="1">
        <p:scale>
          <a:sx n="100" d="100"/>
          <a:sy n="100" d="100"/>
        </p:scale>
        <p:origin x="176" y="8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7C42F0-4220-254C-B02A-127BAEBD4D75}" type="datetimeFigureOut">
              <a:rPr lang="pl-PL" smtClean="0"/>
              <a:t>18.07.2024</a:t>
            </a:fld>
            <a:endParaRPr lang="pl-PL"/>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55E3D0-6F42-3847-B7BC-EBCEA2564CA7}" type="slidenum">
              <a:rPr lang="pl-PL" smtClean="0"/>
              <a:t>‹#›</a:t>
            </a:fld>
            <a:endParaRPr lang="pl-PL"/>
          </a:p>
        </p:txBody>
      </p:sp>
    </p:spTree>
    <p:extLst>
      <p:ext uri="{BB962C8B-B14F-4D97-AF65-F5344CB8AC3E}">
        <p14:creationId xmlns:p14="http://schemas.microsoft.com/office/powerpoint/2010/main" val="23704831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egnaposto immagine diapositiva 1"/>
          <p:cNvSpPr>
            <a:spLocks noGrp="1" noRot="1" noChangeAspect="1"/>
          </p:cNvSpPr>
          <p:nvPr>
            <p:ph type="sldImg"/>
          </p:nvPr>
        </p:nvSpPr>
        <p:spPr bwMode="auto">
          <a:noFill/>
          <a:ln>
            <a:solidFill>
              <a:srgbClr val="000000"/>
            </a:solidFill>
            <a:miter lim="800000"/>
            <a:headEnd/>
            <a:tailEnd/>
          </a:ln>
        </p:spPr>
      </p:sp>
      <p:sp>
        <p:nvSpPr>
          <p:cNvPr id="15362"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p>
        </p:txBody>
      </p:sp>
      <p:sp>
        <p:nvSpPr>
          <p:cNvPr id="15363"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130090D-18CD-4BBF-B7AF-90725A06E43A}" type="slidenum">
              <a:rPr lang="it-IT">
                <a:cs typeface="Arial" charset="0"/>
              </a:rPr>
              <a:pPr fontAlgn="base">
                <a:spcBef>
                  <a:spcPct val="0"/>
                </a:spcBef>
                <a:spcAft>
                  <a:spcPct val="0"/>
                </a:spcAft>
                <a:defRPr/>
              </a:pPr>
              <a:t>1</a:t>
            </a:fld>
            <a:endParaRPr lang="it-IT">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711D2AE-104C-C700-6C10-E3EA18CF9370}"/>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id="{D31E1ACA-3ED0-BA00-C682-CA0B1D3F90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id="{9CC34384-4F65-B0CB-F1AD-C8BC2BF630FA}"/>
              </a:ext>
            </a:extLst>
          </p:cNvPr>
          <p:cNvSpPr>
            <a:spLocks noGrp="1"/>
          </p:cNvSpPr>
          <p:nvPr>
            <p:ph type="dt" sz="half" idx="10"/>
          </p:nvPr>
        </p:nvSpPr>
        <p:spPr/>
        <p:txBody>
          <a:bodyPr/>
          <a:lstStyle/>
          <a:p>
            <a:fld id="{0231767B-B70C-E440-9CC2-5545D9E603B1}" type="datetimeFigureOut">
              <a:rPr lang="pl-PL" smtClean="0"/>
              <a:t>18.07.2024</a:t>
            </a:fld>
            <a:endParaRPr lang="pl-PL"/>
          </a:p>
        </p:txBody>
      </p:sp>
      <p:sp>
        <p:nvSpPr>
          <p:cNvPr id="5" name="Symbol zastępczy stopki 4">
            <a:extLst>
              <a:ext uri="{FF2B5EF4-FFF2-40B4-BE49-F238E27FC236}">
                <a16:creationId xmlns:a16="http://schemas.microsoft.com/office/drawing/2014/main" id="{C0BFAB7D-ED4C-49C6-EC2D-54A85B9465CB}"/>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98542151-0295-B469-C06D-3B7163FC332A}"/>
              </a:ext>
            </a:extLst>
          </p:cNvPr>
          <p:cNvSpPr>
            <a:spLocks noGrp="1"/>
          </p:cNvSpPr>
          <p:nvPr>
            <p:ph type="sldNum" sz="quarter" idx="12"/>
          </p:nvPr>
        </p:nvSpPr>
        <p:spPr/>
        <p:txBody>
          <a:bodyPr/>
          <a:lstStyle/>
          <a:p>
            <a:fld id="{774D877D-8F51-5441-97E6-09F538CA94FF}" type="slidenum">
              <a:rPr lang="pl-PL" smtClean="0"/>
              <a:t>‹#›</a:t>
            </a:fld>
            <a:endParaRPr lang="pl-PL"/>
          </a:p>
        </p:txBody>
      </p:sp>
    </p:spTree>
    <p:extLst>
      <p:ext uri="{BB962C8B-B14F-4D97-AF65-F5344CB8AC3E}">
        <p14:creationId xmlns:p14="http://schemas.microsoft.com/office/powerpoint/2010/main" val="24640860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6D3B276-153A-61F9-83EF-C4EE1EFB707B}"/>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1935E5AA-DDEE-577D-0C00-623B2B1B9556}"/>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2FA4025C-6CED-B674-A63F-7CE273F63110}"/>
              </a:ext>
            </a:extLst>
          </p:cNvPr>
          <p:cNvSpPr>
            <a:spLocks noGrp="1"/>
          </p:cNvSpPr>
          <p:nvPr>
            <p:ph type="dt" sz="half" idx="10"/>
          </p:nvPr>
        </p:nvSpPr>
        <p:spPr/>
        <p:txBody>
          <a:bodyPr/>
          <a:lstStyle/>
          <a:p>
            <a:fld id="{0231767B-B70C-E440-9CC2-5545D9E603B1}" type="datetimeFigureOut">
              <a:rPr lang="pl-PL" smtClean="0"/>
              <a:t>18.07.2024</a:t>
            </a:fld>
            <a:endParaRPr lang="pl-PL"/>
          </a:p>
        </p:txBody>
      </p:sp>
      <p:sp>
        <p:nvSpPr>
          <p:cNvPr id="5" name="Symbol zastępczy stopki 4">
            <a:extLst>
              <a:ext uri="{FF2B5EF4-FFF2-40B4-BE49-F238E27FC236}">
                <a16:creationId xmlns:a16="http://schemas.microsoft.com/office/drawing/2014/main" id="{299E3EE8-99A0-E6EC-4969-48C00C7A2BAB}"/>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B0F89BA6-9E75-DED1-E939-DEF2CB219F98}"/>
              </a:ext>
            </a:extLst>
          </p:cNvPr>
          <p:cNvSpPr>
            <a:spLocks noGrp="1"/>
          </p:cNvSpPr>
          <p:nvPr>
            <p:ph type="sldNum" sz="quarter" idx="12"/>
          </p:nvPr>
        </p:nvSpPr>
        <p:spPr/>
        <p:txBody>
          <a:bodyPr/>
          <a:lstStyle/>
          <a:p>
            <a:fld id="{774D877D-8F51-5441-97E6-09F538CA94FF}" type="slidenum">
              <a:rPr lang="pl-PL" smtClean="0"/>
              <a:t>‹#›</a:t>
            </a:fld>
            <a:endParaRPr lang="pl-PL"/>
          </a:p>
        </p:txBody>
      </p:sp>
    </p:spTree>
    <p:extLst>
      <p:ext uri="{BB962C8B-B14F-4D97-AF65-F5344CB8AC3E}">
        <p14:creationId xmlns:p14="http://schemas.microsoft.com/office/powerpoint/2010/main" val="20529449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053B890-882A-4992-8A58-65C3118A124E}"/>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5A301FB6-B8BC-1D2C-AC73-F9BB41CCAB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Kliknij, aby edytować style wzorca tekstu</a:t>
            </a:r>
          </a:p>
        </p:txBody>
      </p:sp>
      <p:sp>
        <p:nvSpPr>
          <p:cNvPr id="4" name="Symbol zastępczy daty 3">
            <a:extLst>
              <a:ext uri="{FF2B5EF4-FFF2-40B4-BE49-F238E27FC236}">
                <a16:creationId xmlns:a16="http://schemas.microsoft.com/office/drawing/2014/main" id="{AAC1B779-295A-92C2-C156-53C2388F2AEC}"/>
              </a:ext>
            </a:extLst>
          </p:cNvPr>
          <p:cNvSpPr>
            <a:spLocks noGrp="1"/>
          </p:cNvSpPr>
          <p:nvPr>
            <p:ph type="dt" sz="half" idx="10"/>
          </p:nvPr>
        </p:nvSpPr>
        <p:spPr/>
        <p:txBody>
          <a:bodyPr/>
          <a:lstStyle/>
          <a:p>
            <a:fld id="{0231767B-B70C-E440-9CC2-5545D9E603B1}" type="datetimeFigureOut">
              <a:rPr lang="pl-PL" smtClean="0"/>
              <a:t>18.07.2024</a:t>
            </a:fld>
            <a:endParaRPr lang="pl-PL"/>
          </a:p>
        </p:txBody>
      </p:sp>
      <p:sp>
        <p:nvSpPr>
          <p:cNvPr id="5" name="Symbol zastępczy stopki 4">
            <a:extLst>
              <a:ext uri="{FF2B5EF4-FFF2-40B4-BE49-F238E27FC236}">
                <a16:creationId xmlns:a16="http://schemas.microsoft.com/office/drawing/2014/main" id="{B6BEEA35-79AA-1E33-6B8E-84D42AC4EBA1}"/>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84604007-8B18-8F60-543B-AEE0DF88586A}"/>
              </a:ext>
            </a:extLst>
          </p:cNvPr>
          <p:cNvSpPr>
            <a:spLocks noGrp="1"/>
          </p:cNvSpPr>
          <p:nvPr>
            <p:ph type="sldNum" sz="quarter" idx="12"/>
          </p:nvPr>
        </p:nvSpPr>
        <p:spPr/>
        <p:txBody>
          <a:bodyPr/>
          <a:lstStyle/>
          <a:p>
            <a:fld id="{774D877D-8F51-5441-97E6-09F538CA94FF}" type="slidenum">
              <a:rPr lang="pl-PL" smtClean="0"/>
              <a:t>‹#›</a:t>
            </a:fld>
            <a:endParaRPr lang="pl-PL"/>
          </a:p>
        </p:txBody>
      </p:sp>
    </p:spTree>
    <p:extLst>
      <p:ext uri="{BB962C8B-B14F-4D97-AF65-F5344CB8AC3E}">
        <p14:creationId xmlns:p14="http://schemas.microsoft.com/office/powerpoint/2010/main" val="1817978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C8C681F-CFC3-2373-72F0-04ACA0169A22}"/>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4172BCDF-9141-7364-173B-B286B3D97FDE}"/>
              </a:ext>
            </a:extLst>
          </p:cNvPr>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id="{22767908-98CE-B06A-662D-05DD43D72165}"/>
              </a:ext>
            </a:extLst>
          </p:cNvPr>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id="{F5515856-6DB0-DC9F-1452-6BC4B7A7C2FF}"/>
              </a:ext>
            </a:extLst>
          </p:cNvPr>
          <p:cNvSpPr>
            <a:spLocks noGrp="1"/>
          </p:cNvSpPr>
          <p:nvPr>
            <p:ph type="dt" sz="half" idx="10"/>
          </p:nvPr>
        </p:nvSpPr>
        <p:spPr/>
        <p:txBody>
          <a:bodyPr/>
          <a:lstStyle/>
          <a:p>
            <a:fld id="{0231767B-B70C-E440-9CC2-5545D9E603B1}" type="datetimeFigureOut">
              <a:rPr lang="pl-PL" smtClean="0"/>
              <a:t>18.07.2024</a:t>
            </a:fld>
            <a:endParaRPr lang="pl-PL"/>
          </a:p>
        </p:txBody>
      </p:sp>
      <p:sp>
        <p:nvSpPr>
          <p:cNvPr id="6" name="Symbol zastępczy stopki 5">
            <a:extLst>
              <a:ext uri="{FF2B5EF4-FFF2-40B4-BE49-F238E27FC236}">
                <a16:creationId xmlns:a16="http://schemas.microsoft.com/office/drawing/2014/main" id="{F9F48252-1C67-8F51-95BE-CB42FB445ADD}"/>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ECE27F2F-149D-9084-AFA6-6E7772B8A279}"/>
              </a:ext>
            </a:extLst>
          </p:cNvPr>
          <p:cNvSpPr>
            <a:spLocks noGrp="1"/>
          </p:cNvSpPr>
          <p:nvPr>
            <p:ph type="sldNum" sz="quarter" idx="12"/>
          </p:nvPr>
        </p:nvSpPr>
        <p:spPr/>
        <p:txBody>
          <a:bodyPr/>
          <a:lstStyle/>
          <a:p>
            <a:fld id="{774D877D-8F51-5441-97E6-09F538CA94FF}" type="slidenum">
              <a:rPr lang="pl-PL" smtClean="0"/>
              <a:t>‹#›</a:t>
            </a:fld>
            <a:endParaRPr lang="pl-PL"/>
          </a:p>
        </p:txBody>
      </p:sp>
    </p:spTree>
    <p:extLst>
      <p:ext uri="{BB962C8B-B14F-4D97-AF65-F5344CB8AC3E}">
        <p14:creationId xmlns:p14="http://schemas.microsoft.com/office/powerpoint/2010/main" val="2596946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1DE96A8-49C7-60DB-2A1E-744613240E86}"/>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id="{D409482C-152F-3FBB-562B-08FC061994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a:extLst>
              <a:ext uri="{FF2B5EF4-FFF2-40B4-BE49-F238E27FC236}">
                <a16:creationId xmlns:a16="http://schemas.microsoft.com/office/drawing/2014/main" id="{1EC984FE-C002-C434-D212-75BC728A0479}"/>
              </a:ext>
            </a:extLst>
          </p:cNvPr>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id="{4117D4A8-8C72-3C0E-0C00-9C2F42E9E3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a:extLst>
              <a:ext uri="{FF2B5EF4-FFF2-40B4-BE49-F238E27FC236}">
                <a16:creationId xmlns:a16="http://schemas.microsoft.com/office/drawing/2014/main" id="{394C7A15-12A1-4576-6732-EA6147B2049A}"/>
              </a:ext>
            </a:extLst>
          </p:cNvPr>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id="{F4D88E44-9E57-F0CA-CEBA-3C01CCDBAA7A}"/>
              </a:ext>
            </a:extLst>
          </p:cNvPr>
          <p:cNvSpPr>
            <a:spLocks noGrp="1"/>
          </p:cNvSpPr>
          <p:nvPr>
            <p:ph type="dt" sz="half" idx="10"/>
          </p:nvPr>
        </p:nvSpPr>
        <p:spPr/>
        <p:txBody>
          <a:bodyPr/>
          <a:lstStyle/>
          <a:p>
            <a:fld id="{0231767B-B70C-E440-9CC2-5545D9E603B1}" type="datetimeFigureOut">
              <a:rPr lang="pl-PL" smtClean="0"/>
              <a:t>18.07.2024</a:t>
            </a:fld>
            <a:endParaRPr lang="pl-PL"/>
          </a:p>
        </p:txBody>
      </p:sp>
      <p:sp>
        <p:nvSpPr>
          <p:cNvPr id="8" name="Symbol zastępczy stopki 7">
            <a:extLst>
              <a:ext uri="{FF2B5EF4-FFF2-40B4-BE49-F238E27FC236}">
                <a16:creationId xmlns:a16="http://schemas.microsoft.com/office/drawing/2014/main" id="{331AEEA3-DDAF-F257-2B59-D693545452DE}"/>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a16="http://schemas.microsoft.com/office/drawing/2014/main" id="{F887E4D5-99E6-2A3A-3465-07ECCFEC05E9}"/>
              </a:ext>
            </a:extLst>
          </p:cNvPr>
          <p:cNvSpPr>
            <a:spLocks noGrp="1"/>
          </p:cNvSpPr>
          <p:nvPr>
            <p:ph type="sldNum" sz="quarter" idx="12"/>
          </p:nvPr>
        </p:nvSpPr>
        <p:spPr/>
        <p:txBody>
          <a:bodyPr/>
          <a:lstStyle/>
          <a:p>
            <a:fld id="{774D877D-8F51-5441-97E6-09F538CA94FF}" type="slidenum">
              <a:rPr lang="pl-PL" smtClean="0"/>
              <a:t>‹#›</a:t>
            </a:fld>
            <a:endParaRPr lang="pl-PL"/>
          </a:p>
        </p:txBody>
      </p:sp>
    </p:spTree>
    <p:extLst>
      <p:ext uri="{BB962C8B-B14F-4D97-AF65-F5344CB8AC3E}">
        <p14:creationId xmlns:p14="http://schemas.microsoft.com/office/powerpoint/2010/main" val="1103876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6AE13EA-F36A-825D-5F3D-1FC0D54D84E2}"/>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id="{6F16E05E-792A-42D2-F218-D21F8501CE08}"/>
              </a:ext>
            </a:extLst>
          </p:cNvPr>
          <p:cNvSpPr>
            <a:spLocks noGrp="1"/>
          </p:cNvSpPr>
          <p:nvPr>
            <p:ph type="dt" sz="half" idx="10"/>
          </p:nvPr>
        </p:nvSpPr>
        <p:spPr/>
        <p:txBody>
          <a:bodyPr/>
          <a:lstStyle/>
          <a:p>
            <a:fld id="{0231767B-B70C-E440-9CC2-5545D9E603B1}" type="datetimeFigureOut">
              <a:rPr lang="pl-PL" smtClean="0"/>
              <a:t>18.07.2024</a:t>
            </a:fld>
            <a:endParaRPr lang="pl-PL"/>
          </a:p>
        </p:txBody>
      </p:sp>
      <p:sp>
        <p:nvSpPr>
          <p:cNvPr id="4" name="Symbol zastępczy stopki 3">
            <a:extLst>
              <a:ext uri="{FF2B5EF4-FFF2-40B4-BE49-F238E27FC236}">
                <a16:creationId xmlns:a16="http://schemas.microsoft.com/office/drawing/2014/main" id="{9F305CF3-FB7D-CC29-F5BD-C78CC35EC917}"/>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94FA1260-37B2-0898-ACA7-EF0756DB0541}"/>
              </a:ext>
            </a:extLst>
          </p:cNvPr>
          <p:cNvSpPr>
            <a:spLocks noGrp="1"/>
          </p:cNvSpPr>
          <p:nvPr>
            <p:ph type="sldNum" sz="quarter" idx="12"/>
          </p:nvPr>
        </p:nvSpPr>
        <p:spPr/>
        <p:txBody>
          <a:bodyPr/>
          <a:lstStyle/>
          <a:p>
            <a:fld id="{774D877D-8F51-5441-97E6-09F538CA94FF}" type="slidenum">
              <a:rPr lang="pl-PL" smtClean="0"/>
              <a:t>‹#›</a:t>
            </a:fld>
            <a:endParaRPr lang="pl-PL"/>
          </a:p>
        </p:txBody>
      </p:sp>
    </p:spTree>
    <p:extLst>
      <p:ext uri="{BB962C8B-B14F-4D97-AF65-F5344CB8AC3E}">
        <p14:creationId xmlns:p14="http://schemas.microsoft.com/office/powerpoint/2010/main" val="2859444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F114AB42-0480-AE62-39F3-BDBF9BD76C51}"/>
              </a:ext>
            </a:extLst>
          </p:cNvPr>
          <p:cNvSpPr>
            <a:spLocks noGrp="1"/>
          </p:cNvSpPr>
          <p:nvPr>
            <p:ph type="dt" sz="half" idx="10"/>
          </p:nvPr>
        </p:nvSpPr>
        <p:spPr/>
        <p:txBody>
          <a:bodyPr/>
          <a:lstStyle/>
          <a:p>
            <a:fld id="{0231767B-B70C-E440-9CC2-5545D9E603B1}" type="datetimeFigureOut">
              <a:rPr lang="pl-PL" smtClean="0"/>
              <a:t>18.07.2024</a:t>
            </a:fld>
            <a:endParaRPr lang="pl-PL"/>
          </a:p>
        </p:txBody>
      </p:sp>
      <p:sp>
        <p:nvSpPr>
          <p:cNvPr id="3" name="Symbol zastępczy stopki 2">
            <a:extLst>
              <a:ext uri="{FF2B5EF4-FFF2-40B4-BE49-F238E27FC236}">
                <a16:creationId xmlns:a16="http://schemas.microsoft.com/office/drawing/2014/main" id="{5E2C0DD7-2F32-B659-2DF7-FB3A3E36B9B0}"/>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a16="http://schemas.microsoft.com/office/drawing/2014/main" id="{39E1CC88-5146-A1BB-6067-05505A0F716C}"/>
              </a:ext>
            </a:extLst>
          </p:cNvPr>
          <p:cNvSpPr>
            <a:spLocks noGrp="1"/>
          </p:cNvSpPr>
          <p:nvPr>
            <p:ph type="sldNum" sz="quarter" idx="12"/>
          </p:nvPr>
        </p:nvSpPr>
        <p:spPr/>
        <p:txBody>
          <a:bodyPr/>
          <a:lstStyle/>
          <a:p>
            <a:fld id="{774D877D-8F51-5441-97E6-09F538CA94FF}" type="slidenum">
              <a:rPr lang="pl-PL" smtClean="0"/>
              <a:t>‹#›</a:t>
            </a:fld>
            <a:endParaRPr lang="pl-PL"/>
          </a:p>
        </p:txBody>
      </p:sp>
    </p:spTree>
    <p:extLst>
      <p:ext uri="{BB962C8B-B14F-4D97-AF65-F5344CB8AC3E}">
        <p14:creationId xmlns:p14="http://schemas.microsoft.com/office/powerpoint/2010/main" val="982999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932D450-B0C0-5F14-BBAF-9D655F828FE8}"/>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692C3EEA-505A-E3EA-5BC6-4389AA990CB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65106B20-D783-41D4-0763-419D3D6939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F6E07C41-2BF2-8881-0372-4AEF6B4D2DCF}"/>
              </a:ext>
            </a:extLst>
          </p:cNvPr>
          <p:cNvSpPr>
            <a:spLocks noGrp="1"/>
          </p:cNvSpPr>
          <p:nvPr>
            <p:ph type="dt" sz="half" idx="10"/>
          </p:nvPr>
        </p:nvSpPr>
        <p:spPr/>
        <p:txBody>
          <a:bodyPr/>
          <a:lstStyle/>
          <a:p>
            <a:fld id="{0231767B-B70C-E440-9CC2-5545D9E603B1}" type="datetimeFigureOut">
              <a:rPr lang="pl-PL" smtClean="0"/>
              <a:t>18.07.2024</a:t>
            </a:fld>
            <a:endParaRPr lang="pl-PL"/>
          </a:p>
        </p:txBody>
      </p:sp>
      <p:sp>
        <p:nvSpPr>
          <p:cNvPr id="6" name="Symbol zastępczy stopki 5">
            <a:extLst>
              <a:ext uri="{FF2B5EF4-FFF2-40B4-BE49-F238E27FC236}">
                <a16:creationId xmlns:a16="http://schemas.microsoft.com/office/drawing/2014/main" id="{2AB66055-2B5C-D00E-439B-7ACE5A9BC443}"/>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E66EAB59-70B1-18BF-4CFC-DDCFE0630A8B}"/>
              </a:ext>
            </a:extLst>
          </p:cNvPr>
          <p:cNvSpPr>
            <a:spLocks noGrp="1"/>
          </p:cNvSpPr>
          <p:nvPr>
            <p:ph type="sldNum" sz="quarter" idx="12"/>
          </p:nvPr>
        </p:nvSpPr>
        <p:spPr/>
        <p:txBody>
          <a:bodyPr/>
          <a:lstStyle/>
          <a:p>
            <a:fld id="{774D877D-8F51-5441-97E6-09F538CA94FF}" type="slidenum">
              <a:rPr lang="pl-PL" smtClean="0"/>
              <a:t>‹#›</a:t>
            </a:fld>
            <a:endParaRPr lang="pl-PL"/>
          </a:p>
        </p:txBody>
      </p:sp>
    </p:spTree>
    <p:extLst>
      <p:ext uri="{BB962C8B-B14F-4D97-AF65-F5344CB8AC3E}">
        <p14:creationId xmlns:p14="http://schemas.microsoft.com/office/powerpoint/2010/main" val="11994245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FBCE285-D815-D2BD-2B3E-5ACB9241AD78}"/>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id="{7B82CDE0-4101-F026-BA6C-8DCFAB27A1C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p>
        </p:txBody>
      </p:sp>
      <p:sp>
        <p:nvSpPr>
          <p:cNvPr id="4" name="Symbol zastępczy tekstu 3">
            <a:extLst>
              <a:ext uri="{FF2B5EF4-FFF2-40B4-BE49-F238E27FC236}">
                <a16:creationId xmlns:a16="http://schemas.microsoft.com/office/drawing/2014/main" id="{7DE63A3B-9267-2B4B-CD9C-2F69D0B3DD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8E9E523F-4400-0248-AD11-16643449F9E2}"/>
              </a:ext>
            </a:extLst>
          </p:cNvPr>
          <p:cNvSpPr>
            <a:spLocks noGrp="1"/>
          </p:cNvSpPr>
          <p:nvPr>
            <p:ph type="dt" sz="half" idx="10"/>
          </p:nvPr>
        </p:nvSpPr>
        <p:spPr/>
        <p:txBody>
          <a:bodyPr/>
          <a:lstStyle/>
          <a:p>
            <a:fld id="{0231767B-B70C-E440-9CC2-5545D9E603B1}" type="datetimeFigureOut">
              <a:rPr lang="pl-PL" smtClean="0"/>
              <a:t>18.07.2024</a:t>
            </a:fld>
            <a:endParaRPr lang="pl-PL"/>
          </a:p>
        </p:txBody>
      </p:sp>
      <p:sp>
        <p:nvSpPr>
          <p:cNvPr id="6" name="Symbol zastępczy stopki 5">
            <a:extLst>
              <a:ext uri="{FF2B5EF4-FFF2-40B4-BE49-F238E27FC236}">
                <a16:creationId xmlns:a16="http://schemas.microsoft.com/office/drawing/2014/main" id="{032868D8-4D9A-B33F-1247-DD24A8440156}"/>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0CDD6ED8-BF5C-EC1C-5C29-75E9381F9474}"/>
              </a:ext>
            </a:extLst>
          </p:cNvPr>
          <p:cNvSpPr>
            <a:spLocks noGrp="1"/>
          </p:cNvSpPr>
          <p:nvPr>
            <p:ph type="sldNum" sz="quarter" idx="12"/>
          </p:nvPr>
        </p:nvSpPr>
        <p:spPr/>
        <p:txBody>
          <a:bodyPr/>
          <a:lstStyle/>
          <a:p>
            <a:fld id="{774D877D-8F51-5441-97E6-09F538CA94FF}" type="slidenum">
              <a:rPr lang="pl-PL" smtClean="0"/>
              <a:t>‹#›</a:t>
            </a:fld>
            <a:endParaRPr lang="pl-PL"/>
          </a:p>
        </p:txBody>
      </p:sp>
    </p:spTree>
    <p:extLst>
      <p:ext uri="{BB962C8B-B14F-4D97-AF65-F5344CB8AC3E}">
        <p14:creationId xmlns:p14="http://schemas.microsoft.com/office/powerpoint/2010/main" val="29616365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60EDB28-F8AD-FCAF-7C7D-2C3733F9A21C}"/>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2D80E30C-87A8-51DB-D0A9-AA07EA0DDE69}"/>
              </a:ext>
            </a:extLst>
          </p:cNvPr>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EEB8AD80-770D-E9F8-061D-C97817261BE8}"/>
              </a:ext>
            </a:extLst>
          </p:cNvPr>
          <p:cNvSpPr>
            <a:spLocks noGrp="1"/>
          </p:cNvSpPr>
          <p:nvPr>
            <p:ph type="dt" sz="half" idx="10"/>
          </p:nvPr>
        </p:nvSpPr>
        <p:spPr/>
        <p:txBody>
          <a:bodyPr/>
          <a:lstStyle/>
          <a:p>
            <a:fld id="{0231767B-B70C-E440-9CC2-5545D9E603B1}" type="datetimeFigureOut">
              <a:rPr lang="pl-PL" smtClean="0"/>
              <a:t>18.07.2024</a:t>
            </a:fld>
            <a:endParaRPr lang="pl-PL"/>
          </a:p>
        </p:txBody>
      </p:sp>
      <p:sp>
        <p:nvSpPr>
          <p:cNvPr id="5" name="Symbol zastępczy stopki 4">
            <a:extLst>
              <a:ext uri="{FF2B5EF4-FFF2-40B4-BE49-F238E27FC236}">
                <a16:creationId xmlns:a16="http://schemas.microsoft.com/office/drawing/2014/main" id="{76DA6CA5-68DF-7AC9-D7AA-06D5793C9ACF}"/>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F914BF1B-6FFA-49FE-7A83-E53084C91325}"/>
              </a:ext>
            </a:extLst>
          </p:cNvPr>
          <p:cNvSpPr>
            <a:spLocks noGrp="1"/>
          </p:cNvSpPr>
          <p:nvPr>
            <p:ph type="sldNum" sz="quarter" idx="12"/>
          </p:nvPr>
        </p:nvSpPr>
        <p:spPr/>
        <p:txBody>
          <a:bodyPr/>
          <a:lstStyle/>
          <a:p>
            <a:fld id="{774D877D-8F51-5441-97E6-09F538CA94FF}" type="slidenum">
              <a:rPr lang="pl-PL" smtClean="0"/>
              <a:t>‹#›</a:t>
            </a:fld>
            <a:endParaRPr lang="pl-PL"/>
          </a:p>
        </p:txBody>
      </p:sp>
    </p:spTree>
    <p:extLst>
      <p:ext uri="{BB962C8B-B14F-4D97-AF65-F5344CB8AC3E}">
        <p14:creationId xmlns:p14="http://schemas.microsoft.com/office/powerpoint/2010/main" val="2206952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6BF1A961-37B7-E8D8-6E78-9C745FA014E2}"/>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id="{0AA9872C-0E59-9B56-1AE9-9CF3CD61AA42}"/>
              </a:ext>
            </a:extLst>
          </p:cNvPr>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AB6E7BE3-719E-FEAE-0F3B-3AB6AA591C8E}"/>
              </a:ext>
            </a:extLst>
          </p:cNvPr>
          <p:cNvSpPr>
            <a:spLocks noGrp="1"/>
          </p:cNvSpPr>
          <p:nvPr>
            <p:ph type="dt" sz="half" idx="10"/>
          </p:nvPr>
        </p:nvSpPr>
        <p:spPr/>
        <p:txBody>
          <a:bodyPr/>
          <a:lstStyle/>
          <a:p>
            <a:fld id="{0231767B-B70C-E440-9CC2-5545D9E603B1}" type="datetimeFigureOut">
              <a:rPr lang="pl-PL" smtClean="0"/>
              <a:t>18.07.2024</a:t>
            </a:fld>
            <a:endParaRPr lang="pl-PL"/>
          </a:p>
        </p:txBody>
      </p:sp>
      <p:sp>
        <p:nvSpPr>
          <p:cNvPr id="5" name="Symbol zastępczy stopki 4">
            <a:extLst>
              <a:ext uri="{FF2B5EF4-FFF2-40B4-BE49-F238E27FC236}">
                <a16:creationId xmlns:a16="http://schemas.microsoft.com/office/drawing/2014/main" id="{C0631F9B-1E3A-C622-AF0A-A5701A2D409E}"/>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5FDC93B1-52DA-172D-9DEA-8B6C5B9E529D}"/>
              </a:ext>
            </a:extLst>
          </p:cNvPr>
          <p:cNvSpPr>
            <a:spLocks noGrp="1"/>
          </p:cNvSpPr>
          <p:nvPr>
            <p:ph type="sldNum" sz="quarter" idx="12"/>
          </p:nvPr>
        </p:nvSpPr>
        <p:spPr/>
        <p:txBody>
          <a:bodyPr/>
          <a:lstStyle/>
          <a:p>
            <a:fld id="{774D877D-8F51-5441-97E6-09F538CA94FF}" type="slidenum">
              <a:rPr lang="pl-PL" smtClean="0"/>
              <a:t>‹#›</a:t>
            </a:fld>
            <a:endParaRPr lang="pl-PL"/>
          </a:p>
        </p:txBody>
      </p:sp>
    </p:spTree>
    <p:extLst>
      <p:ext uri="{BB962C8B-B14F-4D97-AF65-F5344CB8AC3E}">
        <p14:creationId xmlns:p14="http://schemas.microsoft.com/office/powerpoint/2010/main" val="626318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42DDE6F0-5638-C6B8-9B95-AB13744E29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a16="http://schemas.microsoft.com/office/drawing/2014/main" id="{643A3E4E-864C-71B3-6390-5DC0D89B76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A2EEB1D7-4F15-E4FB-73D4-E2AF00102E9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31767B-B70C-E440-9CC2-5545D9E603B1}" type="datetimeFigureOut">
              <a:rPr lang="pl-PL" smtClean="0"/>
              <a:t>18.07.2024</a:t>
            </a:fld>
            <a:endParaRPr lang="pl-PL"/>
          </a:p>
        </p:txBody>
      </p:sp>
      <p:sp>
        <p:nvSpPr>
          <p:cNvPr id="5" name="Symbol zastępczy stopki 4">
            <a:extLst>
              <a:ext uri="{FF2B5EF4-FFF2-40B4-BE49-F238E27FC236}">
                <a16:creationId xmlns:a16="http://schemas.microsoft.com/office/drawing/2014/main" id="{F8D0CE92-CEF2-3AF1-305F-C0BE39018D5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a:extLst>
              <a:ext uri="{FF2B5EF4-FFF2-40B4-BE49-F238E27FC236}">
                <a16:creationId xmlns:a16="http://schemas.microsoft.com/office/drawing/2014/main" id="{F5CE0FDE-B87B-0C7C-F83A-A37CD44947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4D877D-8F51-5441-97E6-09F538CA94FF}" type="slidenum">
              <a:rPr lang="pl-PL" smtClean="0"/>
              <a:t>‹#›</a:t>
            </a:fld>
            <a:endParaRPr lang="pl-PL"/>
          </a:p>
        </p:txBody>
      </p:sp>
    </p:spTree>
    <p:extLst>
      <p:ext uri="{BB962C8B-B14F-4D97-AF65-F5344CB8AC3E}">
        <p14:creationId xmlns:p14="http://schemas.microsoft.com/office/powerpoint/2010/main" val="22450845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4337" name="Titolo 1"/>
          <p:cNvSpPr>
            <a:spLocks noGrp="1"/>
          </p:cNvSpPr>
          <p:nvPr>
            <p:ph type="ctrTitle"/>
          </p:nvPr>
        </p:nvSpPr>
        <p:spPr>
          <a:xfrm>
            <a:off x="3155504" y="180132"/>
            <a:ext cx="9036496" cy="5472608"/>
          </a:xfrm>
        </p:spPr>
        <p:txBody>
          <a:bodyPr>
            <a:normAutofit/>
          </a:bodyPr>
          <a:lstStyle/>
          <a:p>
            <a:br>
              <a:rPr lang="it-IT" sz="3200" b="1" dirty="0">
                <a:latin typeface="Times New Roman" panose="02020603050405020304" pitchFamily="18" charset="0"/>
                <a:cs typeface="Times New Roman" panose="02020603050405020304" pitchFamily="18" charset="0"/>
              </a:rPr>
            </a:br>
            <a:r>
              <a:rPr lang="it-IT" sz="3200" b="1" dirty="0">
                <a:latin typeface="Times New Roman" panose="02020603050405020304" pitchFamily="18" charset="0"/>
                <a:cs typeface="Times New Roman" panose="02020603050405020304" pitchFamily="18" charset="0"/>
              </a:rPr>
              <a:t>Introduzione alle fonti del</a:t>
            </a:r>
            <a:br>
              <a:rPr lang="it-IT" sz="3200" b="1" dirty="0">
                <a:latin typeface="Times New Roman" panose="02020603050405020304" pitchFamily="18" charset="0"/>
                <a:cs typeface="Times New Roman" panose="02020603050405020304" pitchFamily="18" charset="0"/>
              </a:rPr>
            </a:br>
            <a:r>
              <a:rPr lang="it-IT" sz="3200" b="1" dirty="0">
                <a:latin typeface="Times New Roman" panose="02020603050405020304" pitchFamily="18" charset="0"/>
                <a:cs typeface="Times New Roman" panose="02020603050405020304" pitchFamily="18" charset="0"/>
              </a:rPr>
              <a:t>diritto canonico medievale</a:t>
            </a:r>
            <a:br>
              <a:rPr lang="it-IT" sz="3200" b="1" dirty="0">
                <a:latin typeface="Times New Roman" panose="02020603050405020304" pitchFamily="18" charset="0"/>
                <a:cs typeface="Times New Roman" panose="02020603050405020304" pitchFamily="18" charset="0"/>
              </a:rPr>
            </a:br>
            <a:r>
              <a:rPr lang="it-IT" sz="3200" b="1" dirty="0">
                <a:latin typeface="Times New Roman" panose="02020603050405020304" pitchFamily="18" charset="0"/>
                <a:cs typeface="Times New Roman" panose="02020603050405020304" pitchFamily="18" charset="0"/>
              </a:rPr>
              <a:t>con particolare riferimento</a:t>
            </a:r>
            <a:br>
              <a:rPr lang="it-IT" sz="3200" b="1" dirty="0">
                <a:latin typeface="Times New Roman" panose="02020603050405020304" pitchFamily="18" charset="0"/>
                <a:cs typeface="Times New Roman" panose="02020603050405020304" pitchFamily="18" charset="0"/>
              </a:rPr>
            </a:br>
            <a:r>
              <a:rPr lang="it-IT" sz="3200" b="1" dirty="0">
                <a:latin typeface="Times New Roman" panose="02020603050405020304" pitchFamily="18" charset="0"/>
                <a:cs typeface="Times New Roman" panose="02020603050405020304" pitchFamily="18" charset="0"/>
              </a:rPr>
              <a:t>al </a:t>
            </a:r>
            <a:r>
              <a:rPr lang="it-IT" sz="3200" b="1" i="1" dirty="0" err="1">
                <a:latin typeface="Times New Roman" panose="02020603050405020304" pitchFamily="18" charset="0"/>
                <a:cs typeface="Times New Roman" panose="02020603050405020304" pitchFamily="18" charset="0"/>
              </a:rPr>
              <a:t>Decretum</a:t>
            </a:r>
            <a:r>
              <a:rPr lang="it-IT" sz="3200" b="1" i="1" dirty="0">
                <a:latin typeface="Times New Roman" panose="02020603050405020304" pitchFamily="18" charset="0"/>
                <a:cs typeface="Times New Roman" panose="02020603050405020304" pitchFamily="18" charset="0"/>
              </a:rPr>
              <a:t> </a:t>
            </a:r>
            <a:r>
              <a:rPr lang="it-IT" sz="3200" b="1" i="1" dirty="0" err="1">
                <a:latin typeface="Times New Roman" panose="02020603050405020304" pitchFamily="18" charset="0"/>
                <a:cs typeface="Times New Roman" panose="02020603050405020304" pitchFamily="18" charset="0"/>
              </a:rPr>
              <a:t>Gratiani</a:t>
            </a:r>
            <a:br>
              <a:rPr lang="it-IT" sz="3200" dirty="0">
                <a:latin typeface="Times New Roman" panose="02020603050405020304" pitchFamily="18" charset="0"/>
                <a:cs typeface="Times New Roman" panose="02020603050405020304" pitchFamily="18" charset="0"/>
              </a:rPr>
            </a:br>
            <a:br>
              <a:rPr lang="it-IT" sz="3200" dirty="0">
                <a:latin typeface="Times New Roman" panose="02020603050405020304" pitchFamily="18" charset="0"/>
                <a:cs typeface="Times New Roman" panose="02020603050405020304" pitchFamily="18" charset="0"/>
              </a:rPr>
            </a:br>
            <a:r>
              <a:rPr lang="it-IT" sz="3200" dirty="0">
                <a:latin typeface="Times New Roman" panose="02020603050405020304" pitchFamily="18" charset="0"/>
                <a:cs typeface="Times New Roman" panose="02020603050405020304" pitchFamily="18" charset="0"/>
              </a:rPr>
              <a:t>Prof. Orazio Condorelli</a:t>
            </a:r>
            <a:br>
              <a:rPr lang="it-IT" sz="3200" dirty="0">
                <a:latin typeface="Times New Roman" panose="02020603050405020304" pitchFamily="18" charset="0"/>
                <a:cs typeface="Times New Roman" panose="02020603050405020304" pitchFamily="18" charset="0"/>
              </a:rPr>
            </a:br>
            <a:br>
              <a:rPr lang="it-IT" sz="3200" dirty="0">
                <a:latin typeface="Times New Roman" panose="02020603050405020304" pitchFamily="18" charset="0"/>
                <a:cs typeface="Times New Roman" panose="02020603050405020304" pitchFamily="18" charset="0"/>
              </a:rPr>
            </a:br>
            <a:br>
              <a:rPr lang="it-IT" sz="2800" b="1" dirty="0">
                <a:latin typeface="Times New Roman" panose="02020603050405020304" pitchFamily="18" charset="0"/>
                <a:cs typeface="Times New Roman" panose="02020603050405020304" pitchFamily="18" charset="0"/>
              </a:rPr>
            </a:br>
            <a:endParaRPr lang="it-IT" sz="2800"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3249" name="Titolo 1"/>
          <p:cNvSpPr>
            <a:spLocks noGrp="1"/>
          </p:cNvSpPr>
          <p:nvPr>
            <p:ph type="title" idx="4294967295"/>
          </p:nvPr>
        </p:nvSpPr>
        <p:spPr>
          <a:xfrm>
            <a:off x="1676401" y="-226268"/>
            <a:ext cx="9036496" cy="6696744"/>
          </a:xfrm>
        </p:spPr>
        <p:txBody>
          <a:bodyPr/>
          <a:lstStyle/>
          <a:p>
            <a:r>
              <a:rPr lang="it-IT" sz="2600" b="1" dirty="0">
                <a:latin typeface="Times New Roman" pitchFamily="18" charset="0"/>
                <a:cs typeface="Times New Roman" pitchFamily="18" charset="0"/>
              </a:rPr>
              <a:t>Focus: rinascimento giuridico medievale, sec. XI-XII</a:t>
            </a:r>
            <a:br>
              <a:rPr lang="it-IT" sz="2600" dirty="0">
                <a:latin typeface="Times New Roman" pitchFamily="18" charset="0"/>
                <a:cs typeface="Times New Roman" pitchFamily="18" charset="0"/>
              </a:rPr>
            </a:br>
            <a:br>
              <a:rPr lang="it-IT" sz="2600" dirty="0">
                <a:latin typeface="Times New Roman" pitchFamily="18" charset="0"/>
                <a:cs typeface="Times New Roman" pitchFamily="18" charset="0"/>
              </a:rPr>
            </a:br>
            <a:r>
              <a:rPr lang="it-IT" sz="2600" dirty="0" err="1">
                <a:latin typeface="Times New Roman" pitchFamily="18" charset="0"/>
                <a:cs typeface="Times New Roman" pitchFamily="18" charset="0"/>
              </a:rPr>
              <a:t>renaissance</a:t>
            </a:r>
            <a:r>
              <a:rPr lang="it-IT" sz="2600" dirty="0">
                <a:latin typeface="Times New Roman" pitchFamily="18" charset="0"/>
                <a:cs typeface="Times New Roman" pitchFamily="18" charset="0"/>
              </a:rPr>
              <a:t>, </a:t>
            </a:r>
            <a:r>
              <a:rPr lang="it-IT" sz="2600" dirty="0" err="1">
                <a:latin typeface="Times New Roman" pitchFamily="18" charset="0"/>
                <a:cs typeface="Times New Roman" pitchFamily="18" charset="0"/>
              </a:rPr>
              <a:t>renewal</a:t>
            </a:r>
            <a:r>
              <a:rPr lang="it-IT" sz="2600" dirty="0">
                <a:latin typeface="Times New Roman" pitchFamily="18" charset="0"/>
                <a:cs typeface="Times New Roman" pitchFamily="18" charset="0"/>
              </a:rPr>
              <a:t>, revival, rinascimento</a:t>
            </a:r>
            <a:br>
              <a:rPr lang="it-IT" sz="2600" dirty="0">
                <a:latin typeface="Times New Roman" pitchFamily="18" charset="0"/>
                <a:cs typeface="Times New Roman" pitchFamily="18" charset="0"/>
              </a:rPr>
            </a:br>
            <a:r>
              <a:rPr lang="it-IT" sz="2600" dirty="0" err="1">
                <a:latin typeface="Times New Roman" pitchFamily="18" charset="0"/>
                <a:cs typeface="Times New Roman" pitchFamily="18" charset="0"/>
              </a:rPr>
              <a:t>tournant</a:t>
            </a:r>
            <a:r>
              <a:rPr lang="it-IT" sz="2600" dirty="0">
                <a:latin typeface="Times New Roman" pitchFamily="18" charset="0"/>
                <a:cs typeface="Times New Roman" pitchFamily="18" charset="0"/>
              </a:rPr>
              <a:t>, </a:t>
            </a:r>
            <a:r>
              <a:rPr lang="it-IT" sz="2600" dirty="0" err="1">
                <a:latin typeface="Times New Roman" pitchFamily="18" charset="0"/>
                <a:cs typeface="Times New Roman" pitchFamily="18" charset="0"/>
              </a:rPr>
              <a:t>turning</a:t>
            </a:r>
            <a:r>
              <a:rPr lang="it-IT" sz="2600" dirty="0">
                <a:latin typeface="Times New Roman" pitchFamily="18" charset="0"/>
                <a:cs typeface="Times New Roman" pitchFamily="18" charset="0"/>
              </a:rPr>
              <a:t> point, svolta</a:t>
            </a:r>
            <a:br>
              <a:rPr lang="it-IT" sz="2600" dirty="0">
                <a:latin typeface="Times New Roman" pitchFamily="18" charset="0"/>
                <a:cs typeface="Times New Roman" pitchFamily="18" charset="0"/>
              </a:rPr>
            </a:br>
            <a:br>
              <a:rPr lang="it-IT" sz="2600" dirty="0">
                <a:latin typeface="Times New Roman" pitchFamily="18" charset="0"/>
                <a:cs typeface="Times New Roman" pitchFamily="18" charset="0"/>
              </a:rPr>
            </a:br>
            <a:r>
              <a:rPr lang="it-IT" sz="2600" dirty="0">
                <a:latin typeface="Times New Roman" pitchFamily="18" charset="0"/>
                <a:cs typeface="Times New Roman" pitchFamily="18" charset="0"/>
              </a:rPr>
              <a:t>1. Che cosa è una fonte canonica per un autore dei secoli XI-XII?</a:t>
            </a:r>
            <a:br>
              <a:rPr lang="it-IT" sz="2600" dirty="0">
                <a:latin typeface="Times New Roman" pitchFamily="18" charset="0"/>
                <a:cs typeface="Times New Roman" pitchFamily="18" charset="0"/>
              </a:rPr>
            </a:br>
            <a:br>
              <a:rPr lang="it-IT" sz="2600" dirty="0">
                <a:latin typeface="Times New Roman" pitchFamily="18" charset="0"/>
                <a:cs typeface="Times New Roman" pitchFamily="18" charset="0"/>
              </a:rPr>
            </a:br>
            <a:r>
              <a:rPr lang="it-IT" sz="2600" dirty="0">
                <a:latin typeface="Times New Roman" pitchFamily="18" charset="0"/>
                <a:cs typeface="Times New Roman" pitchFamily="18" charset="0"/>
              </a:rPr>
              <a:t>2. Dalla </a:t>
            </a:r>
            <a:r>
              <a:rPr lang="it-IT" sz="2600" i="1" dirty="0" err="1">
                <a:latin typeface="Times New Roman" pitchFamily="18" charset="0"/>
                <a:cs typeface="Times New Roman" pitchFamily="18" charset="0"/>
              </a:rPr>
              <a:t>collectio</a:t>
            </a:r>
            <a:r>
              <a:rPr lang="it-IT" sz="2600" dirty="0">
                <a:latin typeface="Times New Roman" pitchFamily="18" charset="0"/>
                <a:cs typeface="Times New Roman" pitchFamily="18" charset="0"/>
              </a:rPr>
              <a:t> alla </a:t>
            </a:r>
            <a:r>
              <a:rPr lang="it-IT" sz="2600" i="1" dirty="0" err="1">
                <a:latin typeface="Times New Roman" pitchFamily="18" charset="0"/>
                <a:cs typeface="Times New Roman" pitchFamily="18" charset="0"/>
              </a:rPr>
              <a:t>interpretatio</a:t>
            </a:r>
            <a:r>
              <a:rPr lang="it-IT" sz="2600" dirty="0">
                <a:latin typeface="Times New Roman" pitchFamily="18" charset="0"/>
                <a:cs typeface="Times New Roman" pitchFamily="18" charset="0"/>
              </a:rPr>
              <a:t>: “gerarchia” delle fonti e criteri di interpretazione</a:t>
            </a:r>
            <a:br>
              <a:rPr lang="it-IT" sz="2600" dirty="0">
                <a:latin typeface="Times New Roman" pitchFamily="18" charset="0"/>
                <a:cs typeface="Times New Roman" pitchFamily="18" charset="0"/>
              </a:rPr>
            </a:br>
            <a:br>
              <a:rPr lang="it-IT" sz="2600" dirty="0">
                <a:latin typeface="Times New Roman" pitchFamily="18" charset="0"/>
                <a:cs typeface="Times New Roman" pitchFamily="18" charset="0"/>
              </a:rPr>
            </a:br>
            <a:r>
              <a:rPr lang="it-IT" sz="2600" dirty="0">
                <a:latin typeface="Times New Roman" pitchFamily="18" charset="0"/>
                <a:cs typeface="Times New Roman" pitchFamily="18" charset="0"/>
              </a:rPr>
              <a:t>Graziano, “padre della scienza del diritto canonico” </a:t>
            </a:r>
            <a:br>
              <a:rPr lang="it-IT" sz="2600" dirty="0">
                <a:latin typeface="Times New Roman" pitchFamily="18" charset="0"/>
                <a:cs typeface="Times New Roman" pitchFamily="18" charset="0"/>
              </a:rPr>
            </a:br>
            <a:br>
              <a:rPr lang="it-IT" sz="2600" dirty="0">
                <a:latin typeface="Times New Roman" pitchFamily="18" charset="0"/>
                <a:cs typeface="Times New Roman" pitchFamily="18" charset="0"/>
              </a:rPr>
            </a:br>
            <a:r>
              <a:rPr lang="it-IT" sz="2600" dirty="0">
                <a:latin typeface="Times New Roman" pitchFamily="18" charset="0"/>
                <a:cs typeface="Times New Roman" pitchFamily="18" charset="0"/>
              </a:rPr>
              <a:t>I “padri” (precursori) del “padre”</a:t>
            </a:r>
            <a:br>
              <a:rPr lang="it-IT" sz="2600" dirty="0">
                <a:latin typeface="Times New Roman" pitchFamily="18" charset="0"/>
                <a:cs typeface="Times New Roman" pitchFamily="18" charset="0"/>
              </a:rPr>
            </a:br>
            <a:br>
              <a:rPr lang="it-IT" sz="2600" dirty="0">
                <a:latin typeface="Times New Roman" pitchFamily="18" charset="0"/>
                <a:cs typeface="Times New Roman" pitchFamily="18" charset="0"/>
              </a:rPr>
            </a:br>
            <a:r>
              <a:rPr lang="it-IT" sz="2600" dirty="0">
                <a:latin typeface="Times New Roman" pitchFamily="18" charset="0"/>
                <a:cs typeface="Times New Roman" pitchFamily="18" charset="0"/>
              </a:rPr>
              <a:t>In particolare: Ivo di Chartres e Algero di Liegi</a:t>
            </a:r>
          </a:p>
        </p:txBody>
      </p:sp>
    </p:spTree>
    <p:extLst>
      <p:ext uri="{BB962C8B-B14F-4D97-AF65-F5344CB8AC3E}">
        <p14:creationId xmlns:p14="http://schemas.microsoft.com/office/powerpoint/2010/main" val="1652694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2465" name="Titolo 1"/>
          <p:cNvSpPr>
            <a:spLocks noGrp="1"/>
          </p:cNvSpPr>
          <p:nvPr>
            <p:ph type="title"/>
          </p:nvPr>
        </p:nvSpPr>
        <p:spPr>
          <a:xfrm>
            <a:off x="2381250" y="4612917"/>
            <a:ext cx="9144000" cy="1508484"/>
          </a:xfrm>
        </p:spPr>
        <p:txBody>
          <a:bodyPr>
            <a:normAutofit/>
          </a:bodyPr>
          <a:lstStyle/>
          <a:p>
            <a:pPr eaLnBrk="1" hangingPunct="1"/>
            <a:r>
              <a:rPr lang="en-US" sz="2000" dirty="0">
                <a:latin typeface="Times New Roman" pitchFamily="18" charset="0"/>
                <a:cs typeface="Times New Roman" pitchFamily="18" charset="0"/>
              </a:rPr>
              <a:t>St. Omer, BM, </a:t>
            </a:r>
            <a:r>
              <a:rPr lang="en-US" sz="2000" dirty="0" err="1">
                <a:latin typeface="Times New Roman" pitchFamily="18" charset="0"/>
                <a:cs typeface="Times New Roman" pitchFamily="18" charset="0"/>
              </a:rPr>
              <a:t>ms.</a:t>
            </a:r>
            <a:r>
              <a:rPr lang="en-US" sz="2000" dirty="0">
                <a:latin typeface="Times New Roman" pitchFamily="18" charset="0"/>
                <a:cs typeface="Times New Roman" pitchFamily="18" charset="0"/>
              </a:rPr>
              <a:t> 453</a:t>
            </a:r>
            <a:br>
              <a:rPr lang="it-IT" sz="2000" dirty="0">
                <a:latin typeface="Times New Roman" pitchFamily="18" charset="0"/>
                <a:cs typeface="Times New Roman" pitchFamily="18" charset="0"/>
              </a:rPr>
            </a:br>
            <a:r>
              <a:rPr lang="it-IT" sz="2000" dirty="0" err="1">
                <a:latin typeface="Times New Roman" pitchFamily="18" charset="0"/>
                <a:cs typeface="Times New Roman" pitchFamily="18" charset="0"/>
              </a:rPr>
              <a:t>Magister</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Gratianus</a:t>
            </a:r>
            <a:br>
              <a:rPr lang="it-IT" sz="2000" dirty="0">
                <a:latin typeface="Times New Roman" pitchFamily="18" charset="0"/>
                <a:cs typeface="Times New Roman" pitchFamily="18" charset="0"/>
              </a:rPr>
            </a:br>
            <a:r>
              <a:rPr lang="it-IT" sz="2000" dirty="0">
                <a:latin typeface="Times New Roman" pitchFamily="18" charset="0"/>
                <a:cs typeface="Times New Roman" pitchFamily="18" charset="0"/>
              </a:rPr>
              <a:t>«Il Padre della scienza del diritto canonico»</a:t>
            </a:r>
          </a:p>
        </p:txBody>
      </p:sp>
      <p:pic>
        <p:nvPicPr>
          <p:cNvPr id="62466" name="Segnaposto contenuto 3" descr="Idrisi.jpg"/>
          <p:cNvPicPr>
            <a:picLocks noGrp="1" noChangeAspect="1"/>
          </p:cNvPicPr>
          <p:nvPr>
            <p:ph idx="1"/>
          </p:nvPr>
        </p:nvPicPr>
        <p:blipFill>
          <a:blip r:embed="rId3"/>
          <a:srcRect/>
          <a:stretch>
            <a:fillRect/>
          </a:stretch>
        </p:blipFill>
        <p:spPr>
          <a:xfrm>
            <a:off x="2381250" y="59965"/>
            <a:ext cx="7516812" cy="4895850"/>
          </a:xfrm>
        </p:spPr>
      </p:pic>
    </p:spTree>
    <p:extLst>
      <p:ext uri="{BB962C8B-B14F-4D97-AF65-F5344CB8AC3E}">
        <p14:creationId xmlns:p14="http://schemas.microsoft.com/office/powerpoint/2010/main" val="3562600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2769" name="Titolo 1"/>
          <p:cNvSpPr>
            <a:spLocks noGrp="1"/>
          </p:cNvSpPr>
          <p:nvPr>
            <p:ph type="title" idx="4294967295"/>
          </p:nvPr>
        </p:nvSpPr>
        <p:spPr>
          <a:xfrm>
            <a:off x="1847528" y="404814"/>
            <a:ext cx="4032448" cy="4824387"/>
          </a:xfrm>
        </p:spPr>
        <p:txBody>
          <a:bodyPr/>
          <a:lstStyle/>
          <a:p>
            <a:r>
              <a:rPr lang="it-IT" sz="3200" dirty="0">
                <a:latin typeface="Times New Roman" pitchFamily="18" charset="0"/>
                <a:cs typeface="Times New Roman" pitchFamily="18" charset="0"/>
              </a:rPr>
              <a:t>Irnerio</a:t>
            </a:r>
            <a:br>
              <a:rPr lang="it-IT" sz="3200" dirty="0">
                <a:latin typeface="Times New Roman" pitchFamily="18" charset="0"/>
                <a:cs typeface="Times New Roman" pitchFamily="18" charset="0"/>
              </a:rPr>
            </a:br>
            <a:br>
              <a:rPr lang="it-IT" sz="3200" dirty="0">
                <a:latin typeface="Times New Roman" pitchFamily="18" charset="0"/>
                <a:cs typeface="Times New Roman" pitchFamily="18" charset="0"/>
              </a:rPr>
            </a:br>
            <a:r>
              <a:rPr lang="it-IT" sz="3200" i="1" dirty="0" err="1">
                <a:latin typeface="Times New Roman" pitchFamily="18" charset="0"/>
                <a:cs typeface="Times New Roman" pitchFamily="18" charset="0"/>
              </a:rPr>
              <a:t>Primus</a:t>
            </a:r>
            <a:r>
              <a:rPr lang="it-IT" sz="3200" i="1" dirty="0">
                <a:latin typeface="Times New Roman" pitchFamily="18" charset="0"/>
                <a:cs typeface="Times New Roman" pitchFamily="18" charset="0"/>
              </a:rPr>
              <a:t> illuminator </a:t>
            </a:r>
            <a:r>
              <a:rPr lang="it-IT" sz="3200" i="1" dirty="0" err="1">
                <a:latin typeface="Times New Roman" pitchFamily="18" charset="0"/>
                <a:cs typeface="Times New Roman" pitchFamily="18" charset="0"/>
              </a:rPr>
              <a:t>scientiae</a:t>
            </a:r>
            <a:r>
              <a:rPr lang="it-IT" sz="3200" i="1" dirty="0">
                <a:latin typeface="Times New Roman" pitchFamily="18" charset="0"/>
                <a:cs typeface="Times New Roman" pitchFamily="18" charset="0"/>
              </a:rPr>
              <a:t>  </a:t>
            </a:r>
            <a:r>
              <a:rPr lang="it-IT" sz="3200" i="1" dirty="0" err="1">
                <a:latin typeface="Times New Roman" pitchFamily="18" charset="0"/>
                <a:cs typeface="Times New Roman" pitchFamily="18" charset="0"/>
              </a:rPr>
              <a:t>nostrae</a:t>
            </a:r>
            <a:br>
              <a:rPr lang="it-IT" sz="3200" dirty="0">
                <a:latin typeface="Times New Roman" pitchFamily="18" charset="0"/>
                <a:cs typeface="Times New Roman" pitchFamily="18" charset="0"/>
              </a:rPr>
            </a:br>
            <a:br>
              <a:rPr lang="it-IT" sz="3200" dirty="0">
                <a:latin typeface="Times New Roman" pitchFamily="18" charset="0"/>
                <a:cs typeface="Times New Roman" pitchFamily="18" charset="0"/>
              </a:rPr>
            </a:br>
            <a:r>
              <a:rPr lang="it-IT" sz="3200" dirty="0">
                <a:latin typeface="Times New Roman" pitchFamily="18" charset="0"/>
                <a:cs typeface="Times New Roman" pitchFamily="18" charset="0"/>
              </a:rPr>
              <a:t>Il padre della scienza del diritto civile</a:t>
            </a:r>
          </a:p>
        </p:txBody>
      </p:sp>
      <p:pic>
        <p:nvPicPr>
          <p:cNvPr id="3" name="Immagine 2" descr="Luigi_Serra_-_Irnerio_che_glossa_le_antiche_leggi.jpg"/>
          <p:cNvPicPr>
            <a:picLocks noChangeAspect="1"/>
          </p:cNvPicPr>
          <p:nvPr/>
        </p:nvPicPr>
        <p:blipFill>
          <a:blip r:embed="rId3" cstate="print"/>
          <a:stretch>
            <a:fillRect/>
          </a:stretch>
        </p:blipFill>
        <p:spPr>
          <a:xfrm>
            <a:off x="8360276" y="0"/>
            <a:ext cx="3831724" cy="5969000"/>
          </a:xfrm>
          <a:prstGeom prst="rect">
            <a:avLst/>
          </a:prstGeom>
        </p:spPr>
      </p:pic>
      <p:sp>
        <p:nvSpPr>
          <p:cNvPr id="2" name="Rettangolo 1"/>
          <p:cNvSpPr/>
          <p:nvPr/>
        </p:nvSpPr>
        <p:spPr>
          <a:xfrm>
            <a:off x="1629613" y="4804341"/>
            <a:ext cx="4250363" cy="849720"/>
          </a:xfrm>
          <a:prstGeom prst="rect">
            <a:avLst/>
          </a:prstGeom>
        </p:spPr>
        <p:txBody>
          <a:bodyPr wrap="square">
            <a:spAutoFit/>
          </a:bodyPr>
          <a:lstStyle/>
          <a:p>
            <a:pPr algn="ctr">
              <a:lnSpc>
                <a:spcPct val="107000"/>
              </a:lnSpc>
            </a:pPr>
            <a:r>
              <a:rPr lang="it-IT" sz="23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Irnerio,</a:t>
            </a:r>
          </a:p>
          <a:p>
            <a:pPr algn="ctr">
              <a:lnSpc>
                <a:spcPct val="107000"/>
              </a:lnSpc>
            </a:pPr>
            <a:r>
              <a:rPr lang="it-IT" sz="23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bozzetto di Luigi Serra (1886)</a:t>
            </a:r>
          </a:p>
        </p:txBody>
      </p:sp>
    </p:spTree>
    <p:extLst>
      <p:ext uri="{BB962C8B-B14F-4D97-AF65-F5344CB8AC3E}">
        <p14:creationId xmlns:p14="http://schemas.microsoft.com/office/powerpoint/2010/main" val="10907673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3249" name="Titolo 1"/>
          <p:cNvSpPr>
            <a:spLocks noGrp="1"/>
          </p:cNvSpPr>
          <p:nvPr>
            <p:ph type="title" idx="4294967295"/>
          </p:nvPr>
        </p:nvSpPr>
        <p:spPr>
          <a:xfrm>
            <a:off x="1527626" y="260648"/>
            <a:ext cx="9140374" cy="6597352"/>
          </a:xfrm>
        </p:spPr>
        <p:txBody>
          <a:bodyPr/>
          <a:lstStyle/>
          <a:p>
            <a:r>
              <a:rPr lang="it-IT" sz="3600" dirty="0">
                <a:latin typeface="Times New Roman" pitchFamily="18" charset="0"/>
                <a:cs typeface="Times New Roman" pitchFamily="18" charset="0"/>
              </a:rPr>
              <a:t>… Un passo indietro</a:t>
            </a:r>
            <a:br>
              <a:rPr lang="it-IT" sz="3600" dirty="0">
                <a:latin typeface="Times New Roman" pitchFamily="18" charset="0"/>
                <a:cs typeface="Times New Roman" pitchFamily="18" charset="0"/>
              </a:rPr>
            </a:br>
            <a:br>
              <a:rPr lang="it-IT" sz="3600" dirty="0">
                <a:latin typeface="Times New Roman" pitchFamily="18" charset="0"/>
                <a:cs typeface="Times New Roman" pitchFamily="18" charset="0"/>
              </a:rPr>
            </a:br>
            <a:r>
              <a:rPr lang="it-IT" sz="3600" dirty="0" err="1">
                <a:latin typeface="Times New Roman" pitchFamily="18" charset="0"/>
                <a:cs typeface="Times New Roman" pitchFamily="18" charset="0"/>
              </a:rPr>
              <a:t>Dionysius</a:t>
            </a:r>
            <a:r>
              <a:rPr lang="it-IT" sz="3600" dirty="0">
                <a:latin typeface="Times New Roman" pitchFamily="18" charset="0"/>
                <a:cs typeface="Times New Roman" pitchFamily="18" charset="0"/>
              </a:rPr>
              <a:t> </a:t>
            </a:r>
            <a:r>
              <a:rPr lang="it-IT" sz="3600" dirty="0" err="1">
                <a:latin typeface="Times New Roman" pitchFamily="18" charset="0"/>
                <a:cs typeface="Times New Roman" pitchFamily="18" charset="0"/>
              </a:rPr>
              <a:t>Exiguus</a:t>
            </a:r>
            <a:r>
              <a:rPr lang="it-IT" sz="3600" dirty="0">
                <a:latin typeface="Times New Roman" pitchFamily="18" charset="0"/>
                <a:cs typeface="Times New Roman" pitchFamily="18" charset="0"/>
              </a:rPr>
              <a:t>, Dionigi il Piccolo</a:t>
            </a:r>
            <a:br>
              <a:rPr lang="it-IT" sz="3600" dirty="0">
                <a:latin typeface="Times New Roman" pitchFamily="18" charset="0"/>
                <a:cs typeface="Times New Roman" pitchFamily="18" charset="0"/>
              </a:rPr>
            </a:br>
            <a:r>
              <a:rPr lang="it-IT" sz="3600" dirty="0">
                <a:latin typeface="Times New Roman" pitchFamily="18" charset="0"/>
                <a:cs typeface="Times New Roman" pitchFamily="18" charset="0"/>
              </a:rPr>
              <a:t>(† 537-555)</a:t>
            </a:r>
            <a:br>
              <a:rPr lang="it-IT" sz="3600" dirty="0">
                <a:latin typeface="Times New Roman" pitchFamily="18" charset="0"/>
                <a:cs typeface="Times New Roman" pitchFamily="18" charset="0"/>
              </a:rPr>
            </a:br>
            <a:br>
              <a:rPr lang="it-IT" sz="3600" dirty="0">
                <a:latin typeface="Times New Roman" pitchFamily="18" charset="0"/>
                <a:cs typeface="Times New Roman" pitchFamily="18" charset="0"/>
              </a:rPr>
            </a:br>
            <a:r>
              <a:rPr lang="it-IT" sz="3600" i="1" dirty="0" err="1">
                <a:latin typeface="Times New Roman" pitchFamily="18" charset="0"/>
                <a:cs typeface="Times New Roman" pitchFamily="18" charset="0"/>
              </a:rPr>
              <a:t>Collectio</a:t>
            </a:r>
            <a:r>
              <a:rPr lang="it-IT" sz="3600" i="1" dirty="0">
                <a:latin typeface="Times New Roman" pitchFamily="18" charset="0"/>
                <a:cs typeface="Times New Roman" pitchFamily="18" charset="0"/>
              </a:rPr>
              <a:t> </a:t>
            </a:r>
            <a:r>
              <a:rPr lang="it-IT" sz="3600" i="1" dirty="0" err="1">
                <a:latin typeface="Times New Roman" pitchFamily="18" charset="0"/>
                <a:cs typeface="Times New Roman" pitchFamily="18" charset="0"/>
              </a:rPr>
              <a:t>Dionysiana</a:t>
            </a:r>
            <a:r>
              <a:rPr lang="it-IT" sz="3600" dirty="0">
                <a:latin typeface="Times New Roman" pitchFamily="18" charset="0"/>
                <a:cs typeface="Times New Roman" pitchFamily="18" charset="0"/>
              </a:rPr>
              <a:t>, Roma, circa 500</a:t>
            </a:r>
            <a:br>
              <a:rPr lang="it-IT" sz="3600" dirty="0">
                <a:latin typeface="Times New Roman" pitchFamily="18" charset="0"/>
                <a:cs typeface="Times New Roman" pitchFamily="18" charset="0"/>
              </a:rPr>
            </a:br>
            <a:r>
              <a:rPr lang="it-IT" sz="3600" dirty="0">
                <a:latin typeface="Times New Roman" pitchFamily="18" charset="0"/>
                <a:cs typeface="Times New Roman" pitchFamily="18" charset="0"/>
              </a:rPr>
              <a:t> </a:t>
            </a:r>
            <a:br>
              <a:rPr lang="it-IT" sz="3600" dirty="0">
                <a:latin typeface="Times New Roman" pitchFamily="18" charset="0"/>
                <a:cs typeface="Times New Roman" pitchFamily="18" charset="0"/>
              </a:rPr>
            </a:br>
            <a:br>
              <a:rPr lang="it-IT" sz="2400" b="1" dirty="0">
                <a:latin typeface="Times New Roman" pitchFamily="18" charset="0"/>
                <a:cs typeface="Times New Roman" pitchFamily="18" charset="0"/>
              </a:rPr>
            </a:br>
            <a:br>
              <a:rPr lang="it-IT" sz="2400" b="1" dirty="0">
                <a:latin typeface="Times New Roman" pitchFamily="18" charset="0"/>
                <a:cs typeface="Times New Roman" pitchFamily="18" charset="0"/>
              </a:rPr>
            </a:br>
            <a:endParaRPr lang="it-IT"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39179000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2769" name="Titolo 1"/>
          <p:cNvSpPr>
            <a:spLocks noGrp="1"/>
          </p:cNvSpPr>
          <p:nvPr>
            <p:ph type="title" idx="4294967295"/>
          </p:nvPr>
        </p:nvSpPr>
        <p:spPr>
          <a:xfrm>
            <a:off x="1559496" y="44624"/>
            <a:ext cx="5184204" cy="5530676"/>
          </a:xfrm>
        </p:spPr>
        <p:txBody>
          <a:bodyPr>
            <a:normAutofit fontScale="90000"/>
          </a:bodyPr>
          <a:lstStyle/>
          <a:p>
            <a:r>
              <a:rPr lang="it-IT" sz="2600" b="1" dirty="0" err="1">
                <a:latin typeface="Times New Roman" pitchFamily="18" charset="0"/>
                <a:cs typeface="Times New Roman" pitchFamily="18" charset="0"/>
              </a:rPr>
              <a:t>Dionysius</a:t>
            </a:r>
            <a:r>
              <a:rPr lang="it-IT" sz="2600" b="1" dirty="0">
                <a:latin typeface="Times New Roman" pitchFamily="18" charset="0"/>
                <a:cs typeface="Times New Roman" pitchFamily="18" charset="0"/>
              </a:rPr>
              <a:t> </a:t>
            </a:r>
            <a:r>
              <a:rPr lang="it-IT" sz="2600" b="1" dirty="0" err="1">
                <a:latin typeface="Times New Roman" pitchFamily="18" charset="0"/>
                <a:cs typeface="Times New Roman" pitchFamily="18" charset="0"/>
              </a:rPr>
              <a:t>Exiguus</a:t>
            </a:r>
            <a:r>
              <a:rPr lang="it-IT" sz="2600" b="1" dirty="0">
                <a:latin typeface="Times New Roman" pitchFamily="18" charset="0"/>
                <a:cs typeface="Times New Roman" pitchFamily="18" charset="0"/>
              </a:rPr>
              <a:t>,</a:t>
            </a:r>
            <a:br>
              <a:rPr lang="it-IT" sz="2600" b="1" dirty="0">
                <a:latin typeface="Times New Roman" pitchFamily="18" charset="0"/>
                <a:cs typeface="Times New Roman" pitchFamily="18" charset="0"/>
              </a:rPr>
            </a:br>
            <a:r>
              <a:rPr lang="it-IT" sz="2600" b="1" i="1" dirty="0" err="1">
                <a:latin typeface="Times New Roman" pitchFamily="18" charset="0"/>
                <a:cs typeface="Times New Roman" pitchFamily="18" charset="0"/>
              </a:rPr>
              <a:t>Collectio</a:t>
            </a:r>
            <a:r>
              <a:rPr lang="it-IT" sz="2600" b="1" i="1" dirty="0">
                <a:latin typeface="Times New Roman" pitchFamily="18" charset="0"/>
                <a:cs typeface="Times New Roman" pitchFamily="18" charset="0"/>
              </a:rPr>
              <a:t> </a:t>
            </a:r>
            <a:r>
              <a:rPr lang="it-IT" sz="2600" b="1" i="1" dirty="0" err="1">
                <a:latin typeface="Times New Roman" pitchFamily="18" charset="0"/>
                <a:cs typeface="Times New Roman" pitchFamily="18" charset="0"/>
              </a:rPr>
              <a:t>canonum</a:t>
            </a:r>
            <a:r>
              <a:rPr lang="it-IT" sz="2600" b="1" dirty="0">
                <a:latin typeface="Times New Roman" pitchFamily="18" charset="0"/>
                <a:cs typeface="Times New Roman" pitchFamily="18" charset="0"/>
              </a:rPr>
              <a:t>, seconda redazione</a:t>
            </a:r>
            <a:br>
              <a:rPr lang="it-IT" sz="2600" dirty="0">
                <a:latin typeface="Times New Roman" pitchFamily="18" charset="0"/>
                <a:cs typeface="Times New Roman" pitchFamily="18" charset="0"/>
              </a:rPr>
            </a:br>
            <a:r>
              <a:rPr lang="it-IT" sz="2600" b="1" dirty="0" err="1">
                <a:latin typeface="Times New Roman" pitchFamily="18" charset="0"/>
                <a:cs typeface="Times New Roman" pitchFamily="18" charset="0"/>
              </a:rPr>
              <a:t>Praefatio</a:t>
            </a:r>
            <a:r>
              <a:rPr lang="it-IT" sz="2600" b="1" dirty="0">
                <a:latin typeface="Times New Roman" pitchFamily="18" charset="0"/>
                <a:cs typeface="Times New Roman" pitchFamily="18" charset="0"/>
              </a:rPr>
              <a:t> </a:t>
            </a:r>
            <a:br>
              <a:rPr lang="it-IT" sz="2600" dirty="0">
                <a:latin typeface="Times New Roman" pitchFamily="18" charset="0"/>
                <a:cs typeface="Times New Roman" pitchFamily="18" charset="0"/>
              </a:rPr>
            </a:br>
            <a:r>
              <a:rPr lang="it-IT" sz="2600" dirty="0">
                <a:latin typeface="Times New Roman" pitchFamily="18" charset="0"/>
                <a:cs typeface="Times New Roman" pitchFamily="18" charset="0"/>
              </a:rPr>
              <a:t>München 14008, sec. IX.2: </a:t>
            </a:r>
            <a:br>
              <a:rPr lang="it-IT" sz="2600" dirty="0">
                <a:latin typeface="Times New Roman" pitchFamily="18" charset="0"/>
                <a:cs typeface="Times New Roman" pitchFamily="18" charset="0"/>
              </a:rPr>
            </a:br>
            <a:r>
              <a:rPr lang="it-IT" sz="2600" i="1" dirty="0" err="1">
                <a:latin typeface="Times New Roman" pitchFamily="18" charset="0"/>
                <a:cs typeface="Times New Roman" pitchFamily="18" charset="0"/>
              </a:rPr>
              <a:t>Coll</a:t>
            </a:r>
            <a:r>
              <a:rPr lang="it-IT" sz="2600" i="1" dirty="0">
                <a:latin typeface="Times New Roman" pitchFamily="18" charset="0"/>
                <a:cs typeface="Times New Roman" pitchFamily="18" charset="0"/>
              </a:rPr>
              <a:t>. </a:t>
            </a:r>
            <a:r>
              <a:rPr lang="it-IT" sz="2600" i="1" dirty="0" err="1">
                <a:latin typeface="Times New Roman" pitchFamily="18" charset="0"/>
                <a:cs typeface="Times New Roman" pitchFamily="18" charset="0"/>
              </a:rPr>
              <a:t>Dionysiana</a:t>
            </a:r>
            <a:r>
              <a:rPr lang="it-IT" sz="2600" i="1" dirty="0">
                <a:latin typeface="Times New Roman" pitchFamily="18" charset="0"/>
                <a:cs typeface="Times New Roman" pitchFamily="18" charset="0"/>
              </a:rPr>
              <a:t> </a:t>
            </a:r>
            <a:r>
              <a:rPr lang="it-IT" sz="2600" i="1" dirty="0" err="1">
                <a:latin typeface="Times New Roman" pitchFamily="18" charset="0"/>
                <a:cs typeface="Times New Roman" pitchFamily="18" charset="0"/>
              </a:rPr>
              <a:t>adaucta</a:t>
            </a:r>
            <a:br>
              <a:rPr lang="it-IT" sz="2600" i="1" dirty="0">
                <a:latin typeface="Times New Roman" pitchFamily="18" charset="0"/>
                <a:cs typeface="Times New Roman" pitchFamily="18" charset="0"/>
              </a:rPr>
            </a:br>
            <a:r>
              <a:rPr lang="it-IT" sz="2600" dirty="0">
                <a:latin typeface="Times New Roman" pitchFamily="18" charset="0"/>
                <a:cs typeface="Times New Roman" pitchFamily="18" charset="0"/>
              </a:rPr>
              <a:t>Ravenna o forse Roma 850-872</a:t>
            </a:r>
            <a:br>
              <a:rPr lang="it-IT" sz="2600" dirty="0">
                <a:latin typeface="Times New Roman" pitchFamily="18" charset="0"/>
                <a:cs typeface="Times New Roman" pitchFamily="18" charset="0"/>
              </a:rPr>
            </a:br>
            <a:br>
              <a:rPr lang="it-IT" sz="2600" dirty="0">
                <a:latin typeface="Times New Roman" pitchFamily="18" charset="0"/>
                <a:cs typeface="Times New Roman" pitchFamily="18" charset="0"/>
              </a:rPr>
            </a:br>
            <a:r>
              <a:rPr lang="it-IT" sz="2600" dirty="0">
                <a:latin typeface="Times New Roman" pitchFamily="18" charset="0"/>
                <a:cs typeface="Times New Roman" pitchFamily="18" charset="0"/>
              </a:rPr>
              <a:t>Domino venerando </a:t>
            </a:r>
            <a:r>
              <a:rPr lang="it-IT" sz="2600" dirty="0" err="1">
                <a:latin typeface="Times New Roman" pitchFamily="18" charset="0"/>
                <a:cs typeface="Times New Roman" pitchFamily="18" charset="0"/>
              </a:rPr>
              <a:t>mihi</a:t>
            </a:r>
            <a:r>
              <a:rPr lang="it-IT" sz="2600" dirty="0">
                <a:latin typeface="Times New Roman" pitchFamily="18" charset="0"/>
                <a:cs typeface="Times New Roman" pitchFamily="18" charset="0"/>
              </a:rPr>
              <a:t> patri </a:t>
            </a:r>
            <a:r>
              <a:rPr lang="it-IT" sz="2600" dirty="0" err="1">
                <a:latin typeface="Times New Roman" pitchFamily="18" charset="0"/>
                <a:cs typeface="Times New Roman" pitchFamily="18" charset="0"/>
              </a:rPr>
              <a:t>Stephano</a:t>
            </a:r>
            <a:r>
              <a:rPr lang="it-IT" sz="2600" dirty="0">
                <a:latin typeface="Times New Roman" pitchFamily="18" charset="0"/>
                <a:cs typeface="Times New Roman" pitchFamily="18" charset="0"/>
              </a:rPr>
              <a:t> episcopo </a:t>
            </a:r>
            <a:r>
              <a:rPr lang="it-IT" sz="2600" dirty="0" err="1">
                <a:latin typeface="Times New Roman" pitchFamily="18" charset="0"/>
                <a:cs typeface="Times New Roman" pitchFamily="18" charset="0"/>
              </a:rPr>
              <a:t>Dionysius</a:t>
            </a:r>
            <a:r>
              <a:rPr lang="it-IT" sz="2600" dirty="0">
                <a:latin typeface="Times New Roman" pitchFamily="18" charset="0"/>
                <a:cs typeface="Times New Roman" pitchFamily="18" charset="0"/>
              </a:rPr>
              <a:t> </a:t>
            </a:r>
            <a:r>
              <a:rPr lang="it-IT" sz="2600" dirty="0" err="1">
                <a:latin typeface="Times New Roman" pitchFamily="18" charset="0"/>
                <a:cs typeface="Times New Roman" pitchFamily="18" charset="0"/>
              </a:rPr>
              <a:t>Exiguus</a:t>
            </a:r>
            <a:r>
              <a:rPr lang="it-IT" sz="2600" dirty="0">
                <a:latin typeface="Times New Roman" pitchFamily="18" charset="0"/>
                <a:cs typeface="Times New Roman" pitchFamily="18" charset="0"/>
              </a:rPr>
              <a:t> in Domino </a:t>
            </a:r>
            <a:r>
              <a:rPr lang="it-IT" sz="2600" dirty="0" err="1">
                <a:latin typeface="Times New Roman" pitchFamily="18" charset="0"/>
                <a:cs typeface="Times New Roman" pitchFamily="18" charset="0"/>
              </a:rPr>
              <a:t>salutem</a:t>
            </a:r>
            <a:r>
              <a:rPr lang="it-IT" sz="2600" dirty="0">
                <a:latin typeface="Times New Roman" pitchFamily="18" charset="0"/>
                <a:cs typeface="Times New Roman" pitchFamily="18" charset="0"/>
              </a:rPr>
              <a:t>. (Stefano vescovo di Salona)</a:t>
            </a:r>
            <a:br>
              <a:rPr lang="it-IT" sz="2600" dirty="0">
                <a:latin typeface="Times New Roman" pitchFamily="18" charset="0"/>
                <a:cs typeface="Times New Roman" pitchFamily="18" charset="0"/>
              </a:rPr>
            </a:br>
            <a:r>
              <a:rPr lang="it-IT" sz="2600" dirty="0" err="1">
                <a:latin typeface="Times New Roman" pitchFamily="18" charset="0"/>
                <a:cs typeface="Times New Roman" pitchFamily="18" charset="0"/>
              </a:rPr>
              <a:t>Quamvis</a:t>
            </a:r>
            <a:r>
              <a:rPr lang="it-IT" sz="2600" dirty="0">
                <a:latin typeface="Times New Roman" pitchFamily="18" charset="0"/>
                <a:cs typeface="Times New Roman" pitchFamily="18" charset="0"/>
              </a:rPr>
              <a:t> </a:t>
            </a:r>
            <a:r>
              <a:rPr lang="it-IT" sz="2600" dirty="0" err="1">
                <a:latin typeface="Times New Roman" pitchFamily="18" charset="0"/>
                <a:cs typeface="Times New Roman" pitchFamily="18" charset="0"/>
              </a:rPr>
              <a:t>carissimus</a:t>
            </a:r>
            <a:r>
              <a:rPr lang="it-IT" sz="2600" dirty="0">
                <a:latin typeface="Times New Roman" pitchFamily="18" charset="0"/>
                <a:cs typeface="Times New Roman" pitchFamily="18" charset="0"/>
              </a:rPr>
              <a:t> </a:t>
            </a:r>
            <a:r>
              <a:rPr lang="it-IT" sz="2600" dirty="0" err="1">
                <a:latin typeface="Times New Roman" pitchFamily="18" charset="0"/>
                <a:cs typeface="Times New Roman" pitchFamily="18" charset="0"/>
              </a:rPr>
              <a:t>frater</a:t>
            </a:r>
            <a:r>
              <a:rPr lang="it-IT" sz="2600" dirty="0">
                <a:latin typeface="Times New Roman" pitchFamily="18" charset="0"/>
                <a:cs typeface="Times New Roman" pitchFamily="18" charset="0"/>
              </a:rPr>
              <a:t> </a:t>
            </a:r>
            <a:r>
              <a:rPr lang="it-IT" sz="2600" dirty="0" err="1">
                <a:latin typeface="Times New Roman" pitchFamily="18" charset="0"/>
                <a:cs typeface="Times New Roman" pitchFamily="18" charset="0"/>
              </a:rPr>
              <a:t>noster</a:t>
            </a:r>
            <a:r>
              <a:rPr lang="it-IT" sz="2600" dirty="0">
                <a:latin typeface="Times New Roman" pitchFamily="18" charset="0"/>
                <a:cs typeface="Times New Roman" pitchFamily="18" charset="0"/>
              </a:rPr>
              <a:t> </a:t>
            </a:r>
            <a:r>
              <a:rPr lang="it-IT" sz="2600" dirty="0" err="1">
                <a:latin typeface="Times New Roman" pitchFamily="18" charset="0"/>
                <a:cs typeface="Times New Roman" pitchFamily="18" charset="0"/>
              </a:rPr>
              <a:t>Laurentius</a:t>
            </a:r>
            <a:r>
              <a:rPr lang="it-IT" sz="2600" dirty="0">
                <a:latin typeface="Times New Roman" pitchFamily="18" charset="0"/>
                <a:cs typeface="Times New Roman" pitchFamily="18" charset="0"/>
              </a:rPr>
              <a:t> assidua et familiari </a:t>
            </a:r>
            <a:r>
              <a:rPr lang="it-IT" sz="2600" dirty="0" err="1">
                <a:latin typeface="Times New Roman" pitchFamily="18" charset="0"/>
                <a:cs typeface="Times New Roman" pitchFamily="18" charset="0"/>
              </a:rPr>
              <a:t>cohortatione</a:t>
            </a:r>
            <a:r>
              <a:rPr lang="it-IT" sz="2600" dirty="0">
                <a:latin typeface="Times New Roman" pitchFamily="18" charset="0"/>
                <a:cs typeface="Times New Roman" pitchFamily="18" charset="0"/>
              </a:rPr>
              <a:t> </a:t>
            </a:r>
            <a:r>
              <a:rPr lang="it-IT" sz="2600" dirty="0" err="1">
                <a:latin typeface="Times New Roman" pitchFamily="18" charset="0"/>
                <a:cs typeface="Times New Roman" pitchFamily="18" charset="0"/>
              </a:rPr>
              <a:t>parvitatem</a:t>
            </a:r>
            <a:r>
              <a:rPr lang="it-IT" sz="2600" dirty="0">
                <a:latin typeface="Times New Roman" pitchFamily="18" charset="0"/>
                <a:cs typeface="Times New Roman" pitchFamily="18" charset="0"/>
              </a:rPr>
              <a:t> </a:t>
            </a:r>
            <a:r>
              <a:rPr lang="it-IT" sz="2600" dirty="0" err="1">
                <a:latin typeface="Times New Roman" pitchFamily="18" charset="0"/>
                <a:cs typeface="Times New Roman" pitchFamily="18" charset="0"/>
              </a:rPr>
              <a:t>nostram</a:t>
            </a:r>
            <a:r>
              <a:rPr lang="it-IT" sz="2600" dirty="0">
                <a:latin typeface="Times New Roman" pitchFamily="18" charset="0"/>
                <a:cs typeface="Times New Roman" pitchFamily="18" charset="0"/>
              </a:rPr>
              <a:t> </a:t>
            </a:r>
            <a:r>
              <a:rPr lang="it-IT" sz="2600" dirty="0" err="1">
                <a:solidFill>
                  <a:srgbClr val="FF0000"/>
                </a:solidFill>
                <a:latin typeface="Times New Roman" pitchFamily="18" charset="0"/>
                <a:cs typeface="Times New Roman" pitchFamily="18" charset="0"/>
              </a:rPr>
              <a:t>regulas</a:t>
            </a:r>
            <a:r>
              <a:rPr lang="it-IT" sz="2600" dirty="0">
                <a:solidFill>
                  <a:srgbClr val="FF0000"/>
                </a:solidFill>
                <a:latin typeface="Times New Roman" pitchFamily="18" charset="0"/>
                <a:cs typeface="Times New Roman" pitchFamily="18" charset="0"/>
              </a:rPr>
              <a:t> </a:t>
            </a:r>
            <a:r>
              <a:rPr lang="it-IT" sz="2600" dirty="0" err="1">
                <a:solidFill>
                  <a:srgbClr val="FF0000"/>
                </a:solidFill>
                <a:latin typeface="Times New Roman" pitchFamily="18" charset="0"/>
                <a:cs typeface="Times New Roman" pitchFamily="18" charset="0"/>
              </a:rPr>
              <a:t>ecclesiasticas</a:t>
            </a:r>
            <a:r>
              <a:rPr lang="it-IT" sz="2600" dirty="0">
                <a:solidFill>
                  <a:srgbClr val="FF0000"/>
                </a:solidFill>
                <a:latin typeface="Times New Roman" pitchFamily="18" charset="0"/>
                <a:cs typeface="Times New Roman" pitchFamily="18" charset="0"/>
              </a:rPr>
              <a:t> de </a:t>
            </a:r>
            <a:r>
              <a:rPr lang="it-IT" sz="2600" dirty="0" err="1">
                <a:solidFill>
                  <a:srgbClr val="FF0000"/>
                </a:solidFill>
                <a:latin typeface="Times New Roman" pitchFamily="18" charset="0"/>
                <a:cs typeface="Times New Roman" pitchFamily="18" charset="0"/>
              </a:rPr>
              <a:t>Graeco</a:t>
            </a:r>
            <a:r>
              <a:rPr lang="it-IT" sz="2600" dirty="0">
                <a:solidFill>
                  <a:srgbClr val="FF0000"/>
                </a:solidFill>
                <a:latin typeface="Times New Roman" pitchFamily="18" charset="0"/>
                <a:cs typeface="Times New Roman" pitchFamily="18" charset="0"/>
              </a:rPr>
              <a:t> </a:t>
            </a:r>
            <a:r>
              <a:rPr lang="it-IT" sz="2600" dirty="0" err="1">
                <a:solidFill>
                  <a:srgbClr val="FF0000"/>
                </a:solidFill>
                <a:latin typeface="Times New Roman" pitchFamily="18" charset="0"/>
                <a:cs typeface="Times New Roman" pitchFamily="18" charset="0"/>
              </a:rPr>
              <a:t>transferre</a:t>
            </a:r>
            <a:r>
              <a:rPr lang="it-IT" sz="2600" dirty="0">
                <a:solidFill>
                  <a:srgbClr val="FF0000"/>
                </a:solidFill>
                <a:latin typeface="Times New Roman" pitchFamily="18" charset="0"/>
                <a:cs typeface="Times New Roman" pitchFamily="18" charset="0"/>
              </a:rPr>
              <a:t> </a:t>
            </a:r>
            <a:r>
              <a:rPr lang="it-IT" sz="2600" dirty="0" err="1">
                <a:latin typeface="Times New Roman" pitchFamily="18" charset="0"/>
                <a:cs typeface="Times New Roman" pitchFamily="18" charset="0"/>
              </a:rPr>
              <a:t>pepulerit</a:t>
            </a:r>
            <a:r>
              <a:rPr lang="it-IT" sz="2600" dirty="0">
                <a:latin typeface="Times New Roman" pitchFamily="18" charset="0"/>
                <a:cs typeface="Times New Roman" pitchFamily="18" charset="0"/>
              </a:rPr>
              <a:t>, </a:t>
            </a:r>
            <a:r>
              <a:rPr lang="it-IT" sz="2600" dirty="0" err="1">
                <a:latin typeface="Times New Roman" pitchFamily="18" charset="0"/>
                <a:cs typeface="Times New Roman" pitchFamily="18" charset="0"/>
              </a:rPr>
              <a:t>imperitia</a:t>
            </a:r>
            <a:r>
              <a:rPr lang="it-IT" sz="2600" dirty="0">
                <a:latin typeface="Times New Roman" pitchFamily="18" charset="0"/>
                <a:cs typeface="Times New Roman" pitchFamily="18" charset="0"/>
              </a:rPr>
              <a:t>, credo, </a:t>
            </a:r>
            <a:r>
              <a:rPr lang="it-IT" sz="2600" dirty="0" err="1">
                <a:latin typeface="Times New Roman" pitchFamily="18" charset="0"/>
                <a:cs typeface="Times New Roman" pitchFamily="18" charset="0"/>
              </a:rPr>
              <a:t>priscae</a:t>
            </a:r>
            <a:r>
              <a:rPr lang="it-IT" sz="2600" dirty="0">
                <a:latin typeface="Times New Roman" pitchFamily="18" charset="0"/>
                <a:cs typeface="Times New Roman" pitchFamily="18" charset="0"/>
              </a:rPr>
              <a:t> </a:t>
            </a:r>
            <a:r>
              <a:rPr lang="it-IT" sz="2600" dirty="0" err="1">
                <a:latin typeface="Times New Roman" pitchFamily="18" charset="0"/>
                <a:cs typeface="Times New Roman" pitchFamily="18" charset="0"/>
              </a:rPr>
              <a:t>translationis</a:t>
            </a:r>
            <a:r>
              <a:rPr lang="it-IT" sz="2600" dirty="0">
                <a:latin typeface="Times New Roman" pitchFamily="18" charset="0"/>
                <a:cs typeface="Times New Roman" pitchFamily="18" charset="0"/>
              </a:rPr>
              <a:t> </a:t>
            </a:r>
            <a:r>
              <a:rPr lang="it-IT" sz="2600" dirty="0" err="1">
                <a:latin typeface="Times New Roman" pitchFamily="18" charset="0"/>
                <a:cs typeface="Times New Roman" pitchFamily="18" charset="0"/>
              </a:rPr>
              <a:t>offensus</a:t>
            </a:r>
            <a:r>
              <a:rPr lang="it-IT" sz="2600" dirty="0">
                <a:latin typeface="Times New Roman" pitchFamily="18" charset="0"/>
                <a:cs typeface="Times New Roman" pitchFamily="18" charset="0"/>
              </a:rPr>
              <a:t>...</a:t>
            </a:r>
            <a:endParaRPr lang="it-IT" sz="2800" dirty="0">
              <a:latin typeface="Times New Roman" pitchFamily="18" charset="0"/>
              <a:cs typeface="Times New Roman" pitchFamily="18" charset="0"/>
            </a:endParaRPr>
          </a:p>
        </p:txBody>
      </p:sp>
      <p:pic>
        <p:nvPicPr>
          <p:cNvPr id="3" name="Immagine 2"/>
          <p:cNvPicPr>
            <a:picLocks noChangeAspect="1"/>
          </p:cNvPicPr>
          <p:nvPr/>
        </p:nvPicPr>
        <p:blipFill rotWithShape="1">
          <a:blip r:embed="rId3" cstate="print">
            <a:extLst>
              <a:ext uri="{28A0092B-C50C-407E-A947-70E740481C1C}">
                <a14:useLocalDpi xmlns:a14="http://schemas.microsoft.com/office/drawing/2010/main" val="0"/>
              </a:ext>
            </a:extLst>
          </a:blip>
          <a:srcRect l="14062" t="4419" r="43677" b="34961"/>
          <a:stretch/>
        </p:blipFill>
        <p:spPr>
          <a:xfrm>
            <a:off x="9247043" y="0"/>
            <a:ext cx="2944957" cy="5835476"/>
          </a:xfrm>
          <a:prstGeom prst="rect">
            <a:avLst/>
          </a:prstGeom>
        </p:spPr>
      </p:pic>
    </p:spTree>
    <p:extLst>
      <p:ext uri="{BB962C8B-B14F-4D97-AF65-F5344CB8AC3E}">
        <p14:creationId xmlns:p14="http://schemas.microsoft.com/office/powerpoint/2010/main" val="10069957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3249" name="Titolo 1"/>
          <p:cNvSpPr>
            <a:spLocks noGrp="1"/>
          </p:cNvSpPr>
          <p:nvPr>
            <p:ph type="title" idx="4294967295"/>
          </p:nvPr>
        </p:nvSpPr>
        <p:spPr>
          <a:xfrm>
            <a:off x="2298700" y="116632"/>
            <a:ext cx="8369300" cy="6153267"/>
          </a:xfrm>
        </p:spPr>
        <p:txBody>
          <a:bodyPr/>
          <a:lstStyle/>
          <a:p>
            <a:r>
              <a:rPr lang="it-IT" sz="2800" b="1" dirty="0" err="1">
                <a:latin typeface="Times New Roman" pitchFamily="18" charset="0"/>
                <a:cs typeface="Times New Roman" pitchFamily="18" charset="0"/>
              </a:rPr>
              <a:t>Dionysius</a:t>
            </a:r>
            <a:r>
              <a:rPr lang="it-IT" sz="2800" b="1" dirty="0">
                <a:latin typeface="Times New Roman" pitchFamily="18" charset="0"/>
                <a:cs typeface="Times New Roman" pitchFamily="18" charset="0"/>
              </a:rPr>
              <a:t> </a:t>
            </a:r>
            <a:r>
              <a:rPr lang="it-IT" sz="2800" b="1" dirty="0" err="1">
                <a:latin typeface="Times New Roman" pitchFamily="18" charset="0"/>
                <a:cs typeface="Times New Roman" pitchFamily="18" charset="0"/>
              </a:rPr>
              <a:t>Exiguus</a:t>
            </a:r>
            <a:r>
              <a:rPr lang="it-IT" sz="2800" b="1" dirty="0">
                <a:latin typeface="Times New Roman" pitchFamily="18" charset="0"/>
                <a:cs typeface="Times New Roman" pitchFamily="18" charset="0"/>
              </a:rPr>
              <a:t>, </a:t>
            </a:r>
            <a:r>
              <a:rPr lang="it-IT" sz="2800" b="1" i="1" dirty="0" err="1">
                <a:latin typeface="Times New Roman" pitchFamily="18" charset="0"/>
                <a:cs typeface="Times New Roman" pitchFamily="18" charset="0"/>
              </a:rPr>
              <a:t>Collectio</a:t>
            </a:r>
            <a:r>
              <a:rPr lang="it-IT" sz="2800" b="1" i="1" dirty="0">
                <a:latin typeface="Times New Roman" pitchFamily="18" charset="0"/>
                <a:cs typeface="Times New Roman" pitchFamily="18" charset="0"/>
              </a:rPr>
              <a:t> </a:t>
            </a:r>
            <a:r>
              <a:rPr lang="it-IT" sz="2800" b="1" i="1" dirty="0" err="1">
                <a:latin typeface="Times New Roman" pitchFamily="18" charset="0"/>
                <a:cs typeface="Times New Roman" pitchFamily="18" charset="0"/>
              </a:rPr>
              <a:t>decretalium</a:t>
            </a:r>
            <a:br>
              <a:rPr lang="it-IT" sz="2800" b="1" i="1" dirty="0">
                <a:latin typeface="Times New Roman" pitchFamily="18" charset="0"/>
                <a:cs typeface="Times New Roman" pitchFamily="18" charset="0"/>
              </a:rPr>
            </a:br>
            <a:br>
              <a:rPr lang="it-IT" sz="2800" b="1" i="1" dirty="0">
                <a:latin typeface="Times New Roman" pitchFamily="18" charset="0"/>
                <a:cs typeface="Times New Roman" pitchFamily="18" charset="0"/>
              </a:rPr>
            </a:br>
            <a:r>
              <a:rPr lang="it-IT" sz="2800" i="1" dirty="0" err="1">
                <a:latin typeface="Times New Roman" pitchFamily="18" charset="0"/>
                <a:cs typeface="Times New Roman" pitchFamily="18" charset="0"/>
              </a:rPr>
              <a:t>Canones</a:t>
            </a:r>
            <a:r>
              <a:rPr lang="it-IT" sz="2800" i="1" dirty="0">
                <a:latin typeface="Times New Roman" pitchFamily="18" charset="0"/>
                <a:cs typeface="Times New Roman" pitchFamily="18" charset="0"/>
              </a:rPr>
              <a:t> </a:t>
            </a:r>
            <a:r>
              <a:rPr lang="it-IT" sz="2800" i="1" dirty="0" err="1">
                <a:latin typeface="Times New Roman" pitchFamily="18" charset="0"/>
                <a:cs typeface="Times New Roman" pitchFamily="18" charset="0"/>
              </a:rPr>
              <a:t>Apostolorum</a:t>
            </a:r>
            <a:br>
              <a:rPr lang="it-IT" sz="2800" dirty="0">
                <a:latin typeface="Times New Roman" pitchFamily="18" charset="0"/>
                <a:cs typeface="Times New Roman" pitchFamily="18" charset="0"/>
              </a:rPr>
            </a:br>
            <a:r>
              <a:rPr lang="it-IT" sz="2800" dirty="0">
                <a:latin typeface="Times New Roman" pitchFamily="18" charset="0"/>
                <a:cs typeface="Times New Roman" pitchFamily="18" charset="0"/>
              </a:rPr>
              <a:t>Nicea</a:t>
            </a:r>
            <a:br>
              <a:rPr lang="it-IT" sz="2800" dirty="0">
                <a:latin typeface="Times New Roman" pitchFamily="18" charset="0"/>
                <a:cs typeface="Times New Roman" pitchFamily="18" charset="0"/>
              </a:rPr>
            </a:br>
            <a:r>
              <a:rPr lang="it-IT" sz="2800" dirty="0" err="1">
                <a:latin typeface="Times New Roman" pitchFamily="18" charset="0"/>
                <a:cs typeface="Times New Roman" pitchFamily="18" charset="0"/>
              </a:rPr>
              <a:t>Ancyra</a:t>
            </a:r>
            <a:br>
              <a:rPr lang="it-IT" sz="2800" dirty="0">
                <a:latin typeface="Times New Roman" pitchFamily="18" charset="0"/>
                <a:cs typeface="Times New Roman" pitchFamily="18" charset="0"/>
              </a:rPr>
            </a:br>
            <a:r>
              <a:rPr lang="it-IT" sz="2800" dirty="0" err="1">
                <a:latin typeface="Times New Roman" pitchFamily="18" charset="0"/>
                <a:cs typeface="Times New Roman" pitchFamily="18" charset="0"/>
              </a:rPr>
              <a:t>Neocesarea</a:t>
            </a:r>
            <a:br>
              <a:rPr lang="it-IT" sz="2800" dirty="0">
                <a:latin typeface="Times New Roman" pitchFamily="18" charset="0"/>
                <a:cs typeface="Times New Roman" pitchFamily="18" charset="0"/>
              </a:rPr>
            </a:br>
            <a:r>
              <a:rPr lang="it-IT" sz="2800" dirty="0" err="1">
                <a:latin typeface="Times New Roman" pitchFamily="18" charset="0"/>
                <a:cs typeface="Times New Roman" pitchFamily="18" charset="0"/>
              </a:rPr>
              <a:t>Gangra</a:t>
            </a:r>
            <a:br>
              <a:rPr lang="it-IT" sz="2800" dirty="0">
                <a:latin typeface="Times New Roman" pitchFamily="18" charset="0"/>
                <a:cs typeface="Times New Roman" pitchFamily="18" charset="0"/>
              </a:rPr>
            </a:br>
            <a:r>
              <a:rPr lang="it-IT" sz="2800" dirty="0">
                <a:latin typeface="Times New Roman" pitchFamily="18" charset="0"/>
                <a:cs typeface="Times New Roman" pitchFamily="18" charset="0"/>
              </a:rPr>
              <a:t>Antiochia</a:t>
            </a:r>
            <a:br>
              <a:rPr lang="it-IT" sz="2800" dirty="0">
                <a:latin typeface="Times New Roman" pitchFamily="18" charset="0"/>
                <a:cs typeface="Times New Roman" pitchFamily="18" charset="0"/>
              </a:rPr>
            </a:br>
            <a:r>
              <a:rPr lang="it-IT" sz="2800" dirty="0">
                <a:latin typeface="Times New Roman" pitchFamily="18" charset="0"/>
                <a:cs typeface="Times New Roman" pitchFamily="18" charset="0"/>
              </a:rPr>
              <a:t>Laodicea</a:t>
            </a:r>
            <a:br>
              <a:rPr lang="it-IT" sz="2800" dirty="0">
                <a:latin typeface="Times New Roman" pitchFamily="18" charset="0"/>
                <a:cs typeface="Times New Roman" pitchFamily="18" charset="0"/>
              </a:rPr>
            </a:br>
            <a:r>
              <a:rPr lang="it-IT" sz="2800" dirty="0">
                <a:latin typeface="Times New Roman" pitchFamily="18" charset="0"/>
                <a:cs typeface="Times New Roman" pitchFamily="18" charset="0"/>
              </a:rPr>
              <a:t>Costantinopoli</a:t>
            </a:r>
            <a:br>
              <a:rPr lang="it-IT" sz="2800" dirty="0">
                <a:latin typeface="Times New Roman" pitchFamily="18" charset="0"/>
                <a:cs typeface="Times New Roman" pitchFamily="18" charset="0"/>
              </a:rPr>
            </a:br>
            <a:r>
              <a:rPr lang="it-IT" sz="2800" dirty="0" err="1">
                <a:latin typeface="Times New Roman" pitchFamily="18" charset="0"/>
                <a:cs typeface="Times New Roman" pitchFamily="18" charset="0"/>
              </a:rPr>
              <a:t>Sardica</a:t>
            </a:r>
            <a:br>
              <a:rPr lang="it-IT" sz="2800" dirty="0">
                <a:latin typeface="Times New Roman" pitchFamily="18" charset="0"/>
                <a:cs typeface="Times New Roman" pitchFamily="18" charset="0"/>
              </a:rPr>
            </a:br>
            <a:r>
              <a:rPr lang="it-IT" sz="2800" dirty="0">
                <a:latin typeface="Times New Roman" pitchFamily="18" charset="0"/>
                <a:cs typeface="Times New Roman" pitchFamily="18" charset="0"/>
              </a:rPr>
              <a:t>Cartagine 419</a:t>
            </a:r>
            <a:br>
              <a:rPr lang="it-IT" sz="2800" dirty="0">
                <a:latin typeface="Times New Roman" pitchFamily="18" charset="0"/>
                <a:cs typeface="Times New Roman" pitchFamily="18" charset="0"/>
              </a:rPr>
            </a:br>
            <a:r>
              <a:rPr lang="it-IT" sz="2800" dirty="0">
                <a:latin typeface="Times New Roman" pitchFamily="18" charset="0"/>
                <a:cs typeface="Times New Roman" pitchFamily="18" charset="0"/>
              </a:rPr>
              <a:t>[...]</a:t>
            </a:r>
            <a:br>
              <a:rPr lang="it-IT" sz="2800" dirty="0">
                <a:latin typeface="Times New Roman" pitchFamily="18" charset="0"/>
                <a:cs typeface="Times New Roman" pitchFamily="18" charset="0"/>
              </a:rPr>
            </a:br>
            <a:r>
              <a:rPr lang="it-IT" sz="2800" dirty="0">
                <a:latin typeface="Times New Roman" pitchFamily="18" charset="0"/>
                <a:cs typeface="Times New Roman" pitchFamily="18" charset="0"/>
              </a:rPr>
              <a:t>Calcedonia</a:t>
            </a:r>
          </a:p>
        </p:txBody>
      </p:sp>
    </p:spTree>
    <p:extLst>
      <p:ext uri="{BB962C8B-B14F-4D97-AF65-F5344CB8AC3E}">
        <p14:creationId xmlns:p14="http://schemas.microsoft.com/office/powerpoint/2010/main" val="39107734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2769" name="Titolo 1"/>
          <p:cNvSpPr>
            <a:spLocks noGrp="1"/>
          </p:cNvSpPr>
          <p:nvPr>
            <p:ph type="title" idx="4294967295"/>
          </p:nvPr>
        </p:nvSpPr>
        <p:spPr>
          <a:xfrm>
            <a:off x="1524000" y="130324"/>
            <a:ext cx="3995936" cy="6597352"/>
          </a:xfrm>
        </p:spPr>
        <p:txBody>
          <a:bodyPr>
            <a:normAutofit/>
          </a:bodyPr>
          <a:lstStyle/>
          <a:p>
            <a:r>
              <a:rPr lang="it-IT" sz="2600" b="1" dirty="0" err="1">
                <a:latin typeface="Times New Roman" pitchFamily="18" charset="0"/>
                <a:cs typeface="Times New Roman" pitchFamily="18" charset="0"/>
              </a:rPr>
              <a:t>Dionysius</a:t>
            </a:r>
            <a:r>
              <a:rPr lang="it-IT" sz="2600" b="1" dirty="0">
                <a:latin typeface="Times New Roman" pitchFamily="18" charset="0"/>
                <a:cs typeface="Times New Roman" pitchFamily="18" charset="0"/>
              </a:rPr>
              <a:t> </a:t>
            </a:r>
            <a:r>
              <a:rPr lang="it-IT" sz="2600" b="1" dirty="0" err="1">
                <a:latin typeface="Times New Roman" pitchFamily="18" charset="0"/>
                <a:cs typeface="Times New Roman" pitchFamily="18" charset="0"/>
              </a:rPr>
              <a:t>Exiguus</a:t>
            </a:r>
            <a:r>
              <a:rPr lang="it-IT" sz="2600" b="1" dirty="0">
                <a:latin typeface="Times New Roman" pitchFamily="18" charset="0"/>
                <a:cs typeface="Times New Roman" pitchFamily="18" charset="0"/>
              </a:rPr>
              <a:t>,</a:t>
            </a:r>
            <a:br>
              <a:rPr lang="it-IT" sz="2600" b="1" dirty="0">
                <a:latin typeface="Times New Roman" pitchFamily="18" charset="0"/>
                <a:cs typeface="Times New Roman" pitchFamily="18" charset="0"/>
              </a:rPr>
            </a:br>
            <a:r>
              <a:rPr lang="it-IT" sz="2600" b="1" i="1" dirty="0" err="1">
                <a:latin typeface="Times New Roman" pitchFamily="18" charset="0"/>
                <a:cs typeface="Times New Roman" pitchFamily="18" charset="0"/>
              </a:rPr>
              <a:t>Collectio</a:t>
            </a:r>
            <a:r>
              <a:rPr lang="it-IT" sz="2600" b="1" i="1" dirty="0">
                <a:latin typeface="Times New Roman" pitchFamily="18" charset="0"/>
                <a:cs typeface="Times New Roman" pitchFamily="18" charset="0"/>
              </a:rPr>
              <a:t> </a:t>
            </a:r>
            <a:r>
              <a:rPr lang="it-IT" sz="2600" b="1" i="1" dirty="0" err="1">
                <a:latin typeface="Times New Roman" pitchFamily="18" charset="0"/>
                <a:cs typeface="Times New Roman" pitchFamily="18" charset="0"/>
              </a:rPr>
              <a:t>canonum</a:t>
            </a:r>
            <a:r>
              <a:rPr lang="it-IT" sz="2600" b="1" dirty="0">
                <a:latin typeface="Times New Roman" pitchFamily="18" charset="0"/>
                <a:cs typeface="Times New Roman" pitchFamily="18" charset="0"/>
              </a:rPr>
              <a:t>, seconda redazione</a:t>
            </a:r>
            <a:br>
              <a:rPr lang="it-IT" sz="2600" dirty="0">
                <a:latin typeface="Times New Roman" pitchFamily="18" charset="0"/>
                <a:cs typeface="Times New Roman" pitchFamily="18" charset="0"/>
              </a:rPr>
            </a:br>
            <a:br>
              <a:rPr lang="it-IT" sz="2600" dirty="0">
                <a:latin typeface="Times New Roman" pitchFamily="18" charset="0"/>
                <a:cs typeface="Times New Roman" pitchFamily="18" charset="0"/>
              </a:rPr>
            </a:br>
            <a:br>
              <a:rPr lang="it-IT" sz="2600" dirty="0">
                <a:latin typeface="Times New Roman" pitchFamily="18" charset="0"/>
                <a:cs typeface="Times New Roman" pitchFamily="18" charset="0"/>
              </a:rPr>
            </a:br>
            <a:r>
              <a:rPr lang="it-IT" sz="2600" dirty="0">
                <a:latin typeface="Times New Roman" pitchFamily="18" charset="0"/>
                <a:cs typeface="Times New Roman" pitchFamily="18" charset="0"/>
              </a:rPr>
              <a:t>München 14008, sec. IX.2: </a:t>
            </a:r>
            <a:br>
              <a:rPr lang="it-IT" sz="2600" dirty="0">
                <a:latin typeface="Times New Roman" pitchFamily="18" charset="0"/>
                <a:cs typeface="Times New Roman" pitchFamily="18" charset="0"/>
              </a:rPr>
            </a:br>
            <a:r>
              <a:rPr lang="it-IT" sz="2600" i="1" dirty="0" err="1">
                <a:latin typeface="Times New Roman" pitchFamily="18" charset="0"/>
                <a:cs typeface="Times New Roman" pitchFamily="18" charset="0"/>
              </a:rPr>
              <a:t>Coll</a:t>
            </a:r>
            <a:r>
              <a:rPr lang="it-IT" sz="2600" i="1" dirty="0">
                <a:latin typeface="Times New Roman" pitchFamily="18" charset="0"/>
                <a:cs typeface="Times New Roman" pitchFamily="18" charset="0"/>
              </a:rPr>
              <a:t>. </a:t>
            </a:r>
            <a:r>
              <a:rPr lang="it-IT" sz="2600" i="1" dirty="0" err="1">
                <a:latin typeface="Times New Roman" pitchFamily="18" charset="0"/>
                <a:cs typeface="Times New Roman" pitchFamily="18" charset="0"/>
              </a:rPr>
              <a:t>Dionysiana</a:t>
            </a:r>
            <a:r>
              <a:rPr lang="it-IT" sz="2600" i="1" dirty="0">
                <a:latin typeface="Times New Roman" pitchFamily="18" charset="0"/>
                <a:cs typeface="Times New Roman" pitchFamily="18" charset="0"/>
              </a:rPr>
              <a:t> </a:t>
            </a:r>
            <a:r>
              <a:rPr lang="it-IT" sz="2600" i="1" dirty="0" err="1">
                <a:latin typeface="Times New Roman" pitchFamily="18" charset="0"/>
                <a:cs typeface="Times New Roman" pitchFamily="18" charset="0"/>
              </a:rPr>
              <a:t>adaucta</a:t>
            </a:r>
            <a:br>
              <a:rPr lang="it-IT" sz="2600" i="1" dirty="0">
                <a:latin typeface="Times New Roman" pitchFamily="18" charset="0"/>
                <a:cs typeface="Times New Roman" pitchFamily="18" charset="0"/>
              </a:rPr>
            </a:br>
            <a:r>
              <a:rPr lang="it-IT" sz="2600" dirty="0">
                <a:latin typeface="Times New Roman" pitchFamily="18" charset="0"/>
                <a:cs typeface="Times New Roman" pitchFamily="18" charset="0"/>
              </a:rPr>
              <a:t>Ravenna o forse Roma 850-872</a:t>
            </a:r>
            <a:br>
              <a:rPr lang="it-IT" sz="2600" dirty="0">
                <a:latin typeface="Times New Roman" pitchFamily="18" charset="0"/>
                <a:cs typeface="Times New Roman" pitchFamily="18" charset="0"/>
              </a:rPr>
            </a:br>
            <a:br>
              <a:rPr lang="it-IT" sz="2600" dirty="0">
                <a:latin typeface="Times New Roman" pitchFamily="18" charset="0"/>
                <a:cs typeface="Times New Roman" pitchFamily="18" charset="0"/>
              </a:rPr>
            </a:br>
            <a:r>
              <a:rPr lang="it-IT" sz="2600" i="1" dirty="0" err="1">
                <a:latin typeface="Times New Roman" pitchFamily="18" charset="0"/>
                <a:cs typeface="Times New Roman" pitchFamily="18" charset="0"/>
              </a:rPr>
              <a:t>Canones</a:t>
            </a:r>
            <a:r>
              <a:rPr lang="it-IT" sz="2600" i="1" dirty="0">
                <a:latin typeface="Times New Roman" pitchFamily="18" charset="0"/>
                <a:cs typeface="Times New Roman" pitchFamily="18" charset="0"/>
              </a:rPr>
              <a:t> </a:t>
            </a:r>
            <a:r>
              <a:rPr lang="it-IT" sz="2600" i="1" dirty="0" err="1">
                <a:latin typeface="Times New Roman" pitchFamily="18" charset="0"/>
                <a:cs typeface="Times New Roman" pitchFamily="18" charset="0"/>
              </a:rPr>
              <a:t>Apostolorum</a:t>
            </a:r>
            <a:endParaRPr lang="it-IT" sz="2600" i="1" dirty="0">
              <a:latin typeface="Times New Roman" pitchFamily="18" charset="0"/>
              <a:cs typeface="Times New Roman" pitchFamily="18" charset="0"/>
            </a:endParaRPr>
          </a:p>
        </p:txBody>
      </p:sp>
      <p:pic>
        <p:nvPicPr>
          <p:cNvPr id="3" name="Immagine 2"/>
          <p:cNvPicPr>
            <a:picLocks noChangeAspect="1"/>
          </p:cNvPicPr>
          <p:nvPr/>
        </p:nvPicPr>
        <p:blipFill rotWithShape="1">
          <a:blip r:embed="rId3" cstate="print">
            <a:extLst>
              <a:ext uri="{28A0092B-C50C-407E-A947-70E740481C1C}">
                <a14:useLocalDpi xmlns:a14="http://schemas.microsoft.com/office/drawing/2010/main" val="0"/>
              </a:ext>
            </a:extLst>
          </a:blip>
          <a:srcRect t="1933" r="4458"/>
          <a:stretch/>
        </p:blipFill>
        <p:spPr>
          <a:xfrm>
            <a:off x="8163383" y="0"/>
            <a:ext cx="4028617" cy="5645146"/>
          </a:xfrm>
          <a:prstGeom prst="rect">
            <a:avLst/>
          </a:prstGeom>
        </p:spPr>
      </p:pic>
    </p:spTree>
    <p:extLst>
      <p:ext uri="{BB962C8B-B14F-4D97-AF65-F5344CB8AC3E}">
        <p14:creationId xmlns:p14="http://schemas.microsoft.com/office/powerpoint/2010/main" val="1839464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2769" name="Titolo 1"/>
          <p:cNvSpPr>
            <a:spLocks noGrp="1"/>
          </p:cNvSpPr>
          <p:nvPr>
            <p:ph type="title" idx="4294967295"/>
          </p:nvPr>
        </p:nvSpPr>
        <p:spPr>
          <a:xfrm>
            <a:off x="1536700" y="0"/>
            <a:ext cx="4211960" cy="6581979"/>
          </a:xfrm>
        </p:spPr>
        <p:txBody>
          <a:bodyPr/>
          <a:lstStyle/>
          <a:p>
            <a:r>
              <a:rPr lang="it-IT" sz="3000" b="1" dirty="0" err="1">
                <a:latin typeface="Times New Roman" pitchFamily="18" charset="0"/>
                <a:cs typeface="Times New Roman" pitchFamily="18" charset="0"/>
              </a:rPr>
              <a:t>Dionysius</a:t>
            </a:r>
            <a:r>
              <a:rPr lang="it-IT" sz="3000" b="1" dirty="0">
                <a:latin typeface="Times New Roman" pitchFamily="18" charset="0"/>
                <a:cs typeface="Times New Roman" pitchFamily="18" charset="0"/>
              </a:rPr>
              <a:t> </a:t>
            </a:r>
            <a:r>
              <a:rPr lang="it-IT" sz="3000" b="1" dirty="0" err="1">
                <a:latin typeface="Times New Roman" pitchFamily="18" charset="0"/>
                <a:cs typeface="Times New Roman" pitchFamily="18" charset="0"/>
              </a:rPr>
              <a:t>Exiguus</a:t>
            </a:r>
            <a:r>
              <a:rPr lang="it-IT" sz="3000" b="1" dirty="0">
                <a:latin typeface="Times New Roman" pitchFamily="18" charset="0"/>
                <a:cs typeface="Times New Roman" pitchFamily="18" charset="0"/>
              </a:rPr>
              <a:t>,</a:t>
            </a:r>
            <a:br>
              <a:rPr lang="it-IT" sz="3000" b="1" dirty="0">
                <a:latin typeface="Times New Roman" pitchFamily="18" charset="0"/>
                <a:cs typeface="Times New Roman" pitchFamily="18" charset="0"/>
              </a:rPr>
            </a:br>
            <a:r>
              <a:rPr lang="it-IT" sz="3000" b="1" i="1" dirty="0" err="1">
                <a:latin typeface="Times New Roman" pitchFamily="18" charset="0"/>
                <a:cs typeface="Times New Roman" pitchFamily="18" charset="0"/>
              </a:rPr>
              <a:t>Collectio</a:t>
            </a:r>
            <a:r>
              <a:rPr lang="it-IT" sz="3000" b="1" i="1" dirty="0">
                <a:latin typeface="Times New Roman" pitchFamily="18" charset="0"/>
                <a:cs typeface="Times New Roman" pitchFamily="18" charset="0"/>
              </a:rPr>
              <a:t> </a:t>
            </a:r>
            <a:r>
              <a:rPr lang="it-IT" sz="3000" b="1" i="1" dirty="0" err="1">
                <a:latin typeface="Times New Roman" pitchFamily="18" charset="0"/>
                <a:cs typeface="Times New Roman" pitchFamily="18" charset="0"/>
              </a:rPr>
              <a:t>canonum</a:t>
            </a:r>
            <a:r>
              <a:rPr lang="it-IT" sz="3000" b="1" dirty="0">
                <a:latin typeface="Times New Roman" pitchFamily="18" charset="0"/>
                <a:cs typeface="Times New Roman" pitchFamily="18" charset="0"/>
              </a:rPr>
              <a:t>, seconda redazione</a:t>
            </a:r>
            <a:br>
              <a:rPr lang="it-IT" sz="3000" b="1" dirty="0">
                <a:latin typeface="Times New Roman" pitchFamily="18" charset="0"/>
                <a:cs typeface="Times New Roman" pitchFamily="18" charset="0"/>
              </a:rPr>
            </a:br>
            <a:br>
              <a:rPr lang="it-IT" sz="3000" dirty="0">
                <a:latin typeface="Times New Roman" pitchFamily="18" charset="0"/>
                <a:cs typeface="Times New Roman" pitchFamily="18" charset="0"/>
              </a:rPr>
            </a:br>
            <a:r>
              <a:rPr lang="it-IT" sz="3000" dirty="0">
                <a:latin typeface="Times New Roman" pitchFamily="18" charset="0"/>
                <a:cs typeface="Times New Roman" pitchFamily="18" charset="0"/>
              </a:rPr>
              <a:t>München 14008, sec. IX.2: </a:t>
            </a:r>
            <a:br>
              <a:rPr lang="it-IT" sz="3000" dirty="0">
                <a:latin typeface="Times New Roman" pitchFamily="18" charset="0"/>
                <a:cs typeface="Times New Roman" pitchFamily="18" charset="0"/>
              </a:rPr>
            </a:br>
            <a:r>
              <a:rPr lang="it-IT" sz="3000" i="1" dirty="0" err="1">
                <a:latin typeface="Times New Roman" pitchFamily="18" charset="0"/>
                <a:cs typeface="Times New Roman" pitchFamily="18" charset="0"/>
              </a:rPr>
              <a:t>Coll</a:t>
            </a:r>
            <a:r>
              <a:rPr lang="it-IT" sz="3000" i="1" dirty="0">
                <a:latin typeface="Times New Roman" pitchFamily="18" charset="0"/>
                <a:cs typeface="Times New Roman" pitchFamily="18" charset="0"/>
              </a:rPr>
              <a:t>. </a:t>
            </a:r>
            <a:r>
              <a:rPr lang="it-IT" sz="3000" i="1" dirty="0" err="1">
                <a:latin typeface="Times New Roman" pitchFamily="18" charset="0"/>
                <a:cs typeface="Times New Roman" pitchFamily="18" charset="0"/>
              </a:rPr>
              <a:t>Dionysiana</a:t>
            </a:r>
            <a:r>
              <a:rPr lang="it-IT" sz="3000" i="1" dirty="0">
                <a:latin typeface="Times New Roman" pitchFamily="18" charset="0"/>
                <a:cs typeface="Times New Roman" pitchFamily="18" charset="0"/>
              </a:rPr>
              <a:t> </a:t>
            </a:r>
            <a:r>
              <a:rPr lang="it-IT" sz="3000" i="1" dirty="0" err="1">
                <a:latin typeface="Times New Roman" pitchFamily="18" charset="0"/>
                <a:cs typeface="Times New Roman" pitchFamily="18" charset="0"/>
              </a:rPr>
              <a:t>adaucta</a:t>
            </a:r>
            <a:br>
              <a:rPr lang="it-IT" sz="3000" i="1" dirty="0">
                <a:latin typeface="Times New Roman" pitchFamily="18" charset="0"/>
                <a:cs typeface="Times New Roman" pitchFamily="18" charset="0"/>
              </a:rPr>
            </a:br>
            <a:r>
              <a:rPr lang="it-IT" sz="3000" dirty="0">
                <a:latin typeface="Times New Roman" pitchFamily="18" charset="0"/>
                <a:cs typeface="Times New Roman" pitchFamily="18" charset="0"/>
              </a:rPr>
              <a:t>Ravenna o forse Roma 850-872</a:t>
            </a:r>
            <a:br>
              <a:rPr lang="it-IT" sz="3000" dirty="0">
                <a:latin typeface="Times New Roman" pitchFamily="18" charset="0"/>
                <a:cs typeface="Times New Roman" pitchFamily="18" charset="0"/>
              </a:rPr>
            </a:br>
            <a:br>
              <a:rPr lang="it-IT" sz="3000" dirty="0">
                <a:latin typeface="Times New Roman" pitchFamily="18" charset="0"/>
                <a:cs typeface="Times New Roman" pitchFamily="18" charset="0"/>
              </a:rPr>
            </a:br>
            <a:r>
              <a:rPr lang="it-IT" sz="3000" dirty="0">
                <a:latin typeface="Times New Roman" pitchFamily="18" charset="0"/>
                <a:cs typeface="Times New Roman" pitchFamily="18" charset="0"/>
              </a:rPr>
              <a:t>Concilio di Nicea (325)</a:t>
            </a:r>
            <a:br>
              <a:rPr lang="it-IT" sz="3000" dirty="0">
                <a:latin typeface="Times New Roman" pitchFamily="18" charset="0"/>
                <a:cs typeface="Times New Roman" pitchFamily="18" charset="0"/>
              </a:rPr>
            </a:br>
            <a:r>
              <a:rPr lang="it-IT" sz="3000" dirty="0">
                <a:latin typeface="Times New Roman" pitchFamily="18" charset="0"/>
                <a:cs typeface="Times New Roman" pitchFamily="18" charset="0"/>
              </a:rPr>
              <a:t>Simbolo dei 318 Padri</a:t>
            </a:r>
          </a:p>
        </p:txBody>
      </p:sp>
      <p:pic>
        <p:nvPicPr>
          <p:cNvPr id="3" name="Immagine 2"/>
          <p:cNvPicPr>
            <a:picLocks noChangeAspect="1"/>
          </p:cNvPicPr>
          <p:nvPr/>
        </p:nvPicPr>
        <p:blipFill rotWithShape="1">
          <a:blip r:embed="rId3" cstate="print">
            <a:extLst>
              <a:ext uri="{28A0092B-C50C-407E-A947-70E740481C1C}">
                <a14:useLocalDpi xmlns:a14="http://schemas.microsoft.com/office/drawing/2010/main" val="0"/>
              </a:ext>
            </a:extLst>
          </a:blip>
          <a:srcRect l="3652" t="1729" r="2818" b="2139"/>
          <a:stretch/>
        </p:blipFill>
        <p:spPr>
          <a:xfrm>
            <a:off x="8138839" y="0"/>
            <a:ext cx="4053161" cy="5699626"/>
          </a:xfrm>
          <a:prstGeom prst="rect">
            <a:avLst/>
          </a:prstGeom>
        </p:spPr>
      </p:pic>
    </p:spTree>
    <p:extLst>
      <p:ext uri="{BB962C8B-B14F-4D97-AF65-F5344CB8AC3E}">
        <p14:creationId xmlns:p14="http://schemas.microsoft.com/office/powerpoint/2010/main" val="20089121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2769" name="Titolo 1"/>
          <p:cNvSpPr>
            <a:spLocks noGrp="1"/>
          </p:cNvSpPr>
          <p:nvPr>
            <p:ph type="title" idx="4294967295"/>
          </p:nvPr>
        </p:nvSpPr>
        <p:spPr>
          <a:xfrm>
            <a:off x="1524000" y="44626"/>
            <a:ext cx="4072316" cy="6772292"/>
          </a:xfrm>
        </p:spPr>
        <p:txBody>
          <a:bodyPr/>
          <a:lstStyle/>
          <a:p>
            <a:r>
              <a:rPr lang="it-IT" sz="3000" b="1" dirty="0" err="1">
                <a:latin typeface="Times New Roman" pitchFamily="18" charset="0"/>
                <a:cs typeface="Times New Roman" pitchFamily="18" charset="0"/>
              </a:rPr>
              <a:t>Dionysius</a:t>
            </a:r>
            <a:r>
              <a:rPr lang="it-IT" sz="3000" b="1" dirty="0">
                <a:latin typeface="Times New Roman" pitchFamily="18" charset="0"/>
                <a:cs typeface="Times New Roman" pitchFamily="18" charset="0"/>
              </a:rPr>
              <a:t> </a:t>
            </a:r>
            <a:r>
              <a:rPr lang="it-IT" sz="3000" b="1" dirty="0" err="1">
                <a:latin typeface="Times New Roman" pitchFamily="18" charset="0"/>
                <a:cs typeface="Times New Roman" pitchFamily="18" charset="0"/>
              </a:rPr>
              <a:t>Exiguus</a:t>
            </a:r>
            <a:r>
              <a:rPr lang="it-IT" sz="3000" b="1" dirty="0">
                <a:latin typeface="Times New Roman" pitchFamily="18" charset="0"/>
                <a:cs typeface="Times New Roman" pitchFamily="18" charset="0"/>
              </a:rPr>
              <a:t>,</a:t>
            </a:r>
            <a:br>
              <a:rPr lang="it-IT" sz="3000" b="1" dirty="0">
                <a:latin typeface="Times New Roman" pitchFamily="18" charset="0"/>
                <a:cs typeface="Times New Roman" pitchFamily="18" charset="0"/>
              </a:rPr>
            </a:br>
            <a:r>
              <a:rPr lang="it-IT" sz="3000" b="1" i="1" dirty="0" err="1">
                <a:latin typeface="Times New Roman" pitchFamily="18" charset="0"/>
                <a:cs typeface="Times New Roman" pitchFamily="18" charset="0"/>
              </a:rPr>
              <a:t>Collectio</a:t>
            </a:r>
            <a:r>
              <a:rPr lang="it-IT" sz="3000" b="1" i="1" dirty="0">
                <a:latin typeface="Times New Roman" pitchFamily="18" charset="0"/>
                <a:cs typeface="Times New Roman" pitchFamily="18" charset="0"/>
              </a:rPr>
              <a:t> </a:t>
            </a:r>
            <a:r>
              <a:rPr lang="it-IT" sz="3000" b="1" i="1" dirty="0" err="1">
                <a:latin typeface="Times New Roman" pitchFamily="18" charset="0"/>
                <a:cs typeface="Times New Roman" pitchFamily="18" charset="0"/>
              </a:rPr>
              <a:t>canonum</a:t>
            </a:r>
            <a:r>
              <a:rPr lang="it-IT" sz="3000" b="1" dirty="0">
                <a:latin typeface="Times New Roman" pitchFamily="18" charset="0"/>
                <a:cs typeface="Times New Roman" pitchFamily="18" charset="0"/>
              </a:rPr>
              <a:t>, seconda redazione</a:t>
            </a:r>
            <a:br>
              <a:rPr lang="it-IT" sz="3000" b="1" dirty="0">
                <a:latin typeface="Times New Roman" pitchFamily="18" charset="0"/>
                <a:cs typeface="Times New Roman" pitchFamily="18" charset="0"/>
              </a:rPr>
            </a:br>
            <a:br>
              <a:rPr lang="it-IT" sz="3000" dirty="0">
                <a:latin typeface="Times New Roman" pitchFamily="18" charset="0"/>
                <a:cs typeface="Times New Roman" pitchFamily="18" charset="0"/>
              </a:rPr>
            </a:br>
            <a:r>
              <a:rPr lang="it-IT" sz="3000" dirty="0">
                <a:latin typeface="Times New Roman" pitchFamily="18" charset="0"/>
                <a:cs typeface="Times New Roman" pitchFamily="18" charset="0"/>
              </a:rPr>
              <a:t>München 14008, sec. IX.2: </a:t>
            </a:r>
            <a:br>
              <a:rPr lang="it-IT" sz="3000" dirty="0">
                <a:latin typeface="Times New Roman" pitchFamily="18" charset="0"/>
                <a:cs typeface="Times New Roman" pitchFamily="18" charset="0"/>
              </a:rPr>
            </a:br>
            <a:r>
              <a:rPr lang="it-IT" sz="3000" i="1" dirty="0" err="1">
                <a:latin typeface="Times New Roman" pitchFamily="18" charset="0"/>
                <a:cs typeface="Times New Roman" pitchFamily="18" charset="0"/>
              </a:rPr>
              <a:t>Coll</a:t>
            </a:r>
            <a:r>
              <a:rPr lang="it-IT" sz="3000" i="1" dirty="0">
                <a:latin typeface="Times New Roman" pitchFamily="18" charset="0"/>
                <a:cs typeface="Times New Roman" pitchFamily="18" charset="0"/>
              </a:rPr>
              <a:t>. </a:t>
            </a:r>
            <a:r>
              <a:rPr lang="it-IT" sz="3000" i="1" dirty="0" err="1">
                <a:latin typeface="Times New Roman" pitchFamily="18" charset="0"/>
                <a:cs typeface="Times New Roman" pitchFamily="18" charset="0"/>
              </a:rPr>
              <a:t>Dionysiana</a:t>
            </a:r>
            <a:r>
              <a:rPr lang="it-IT" sz="3000" i="1" dirty="0">
                <a:latin typeface="Times New Roman" pitchFamily="18" charset="0"/>
                <a:cs typeface="Times New Roman" pitchFamily="18" charset="0"/>
              </a:rPr>
              <a:t> </a:t>
            </a:r>
            <a:r>
              <a:rPr lang="it-IT" sz="3000" i="1" dirty="0" err="1">
                <a:latin typeface="Times New Roman" pitchFamily="18" charset="0"/>
                <a:cs typeface="Times New Roman" pitchFamily="18" charset="0"/>
              </a:rPr>
              <a:t>adaucta</a:t>
            </a:r>
            <a:br>
              <a:rPr lang="it-IT" sz="3000" i="1" dirty="0">
                <a:latin typeface="Times New Roman" pitchFamily="18" charset="0"/>
                <a:cs typeface="Times New Roman" pitchFamily="18" charset="0"/>
              </a:rPr>
            </a:br>
            <a:r>
              <a:rPr lang="it-IT" sz="3000" dirty="0">
                <a:latin typeface="Times New Roman" pitchFamily="18" charset="0"/>
                <a:cs typeface="Times New Roman" pitchFamily="18" charset="0"/>
              </a:rPr>
              <a:t>Ravenna o forse Roma 850-872</a:t>
            </a:r>
            <a:br>
              <a:rPr lang="it-IT" sz="3000" dirty="0">
                <a:latin typeface="Times New Roman" pitchFamily="18" charset="0"/>
                <a:cs typeface="Times New Roman" pitchFamily="18" charset="0"/>
              </a:rPr>
            </a:br>
            <a:br>
              <a:rPr lang="it-IT" sz="3000" dirty="0">
                <a:latin typeface="Times New Roman" pitchFamily="18" charset="0"/>
                <a:cs typeface="Times New Roman" pitchFamily="18" charset="0"/>
              </a:rPr>
            </a:br>
            <a:r>
              <a:rPr lang="it-IT" sz="3000" dirty="0">
                <a:latin typeface="Times New Roman" pitchFamily="18" charset="0"/>
                <a:cs typeface="Times New Roman" pitchFamily="18" charset="0"/>
              </a:rPr>
              <a:t>Concilio di Nicea (325)</a:t>
            </a:r>
            <a:br>
              <a:rPr lang="it-IT" sz="3000" dirty="0">
                <a:latin typeface="Times New Roman" pitchFamily="18" charset="0"/>
                <a:cs typeface="Times New Roman" pitchFamily="18" charset="0"/>
              </a:rPr>
            </a:br>
            <a:r>
              <a:rPr lang="it-IT" sz="3000" dirty="0">
                <a:latin typeface="Times New Roman" pitchFamily="18" charset="0"/>
                <a:cs typeface="Times New Roman" pitchFamily="18" charset="0"/>
              </a:rPr>
              <a:t>Canoni</a:t>
            </a:r>
          </a:p>
        </p:txBody>
      </p:sp>
      <p:pic>
        <p:nvPicPr>
          <p:cNvPr id="3" name="Immagine 2"/>
          <p:cNvPicPr>
            <a:picLocks noChangeAspect="1"/>
          </p:cNvPicPr>
          <p:nvPr/>
        </p:nvPicPr>
        <p:blipFill rotWithShape="1">
          <a:blip r:embed="rId3" cstate="print">
            <a:extLst>
              <a:ext uri="{28A0092B-C50C-407E-A947-70E740481C1C}">
                <a14:useLocalDpi xmlns:a14="http://schemas.microsoft.com/office/drawing/2010/main" val="0"/>
              </a:ext>
            </a:extLst>
          </a:blip>
          <a:srcRect l="2648" t="1729" r="4860" b="5251"/>
          <a:stretch/>
        </p:blipFill>
        <p:spPr>
          <a:xfrm>
            <a:off x="7891605" y="0"/>
            <a:ext cx="4300395" cy="5842000"/>
          </a:xfrm>
          <a:prstGeom prst="rect">
            <a:avLst/>
          </a:prstGeom>
        </p:spPr>
      </p:pic>
    </p:spTree>
    <p:extLst>
      <p:ext uri="{BB962C8B-B14F-4D97-AF65-F5344CB8AC3E}">
        <p14:creationId xmlns:p14="http://schemas.microsoft.com/office/powerpoint/2010/main" val="25148024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3249" name="Titolo 1"/>
          <p:cNvSpPr>
            <a:spLocks noGrp="1"/>
          </p:cNvSpPr>
          <p:nvPr>
            <p:ph type="title" idx="4294967295"/>
          </p:nvPr>
        </p:nvSpPr>
        <p:spPr>
          <a:xfrm>
            <a:off x="1915535" y="40704"/>
            <a:ext cx="5561453" cy="6372796"/>
          </a:xfrm>
        </p:spPr>
        <p:txBody>
          <a:bodyPr>
            <a:normAutofit/>
          </a:bodyPr>
          <a:lstStyle/>
          <a:p>
            <a:r>
              <a:rPr lang="it-IT" sz="2000" b="1" dirty="0" err="1">
                <a:latin typeface="Times New Roman" pitchFamily="18" charset="0"/>
                <a:cs typeface="Times New Roman" pitchFamily="18" charset="0"/>
              </a:rPr>
              <a:t>Dionysius</a:t>
            </a:r>
            <a:r>
              <a:rPr lang="it-IT" sz="2000" b="1" dirty="0">
                <a:latin typeface="Times New Roman" pitchFamily="18" charset="0"/>
                <a:cs typeface="Times New Roman" pitchFamily="18" charset="0"/>
              </a:rPr>
              <a:t> </a:t>
            </a:r>
            <a:r>
              <a:rPr lang="it-IT" sz="2000" b="1" dirty="0" err="1">
                <a:latin typeface="Times New Roman" pitchFamily="18" charset="0"/>
                <a:cs typeface="Times New Roman" pitchFamily="18" charset="0"/>
              </a:rPr>
              <a:t>Exiguus</a:t>
            </a:r>
            <a:r>
              <a:rPr lang="it-IT" sz="2000" b="1" dirty="0">
                <a:latin typeface="Times New Roman" pitchFamily="18" charset="0"/>
                <a:cs typeface="Times New Roman" pitchFamily="18" charset="0"/>
              </a:rPr>
              <a:t>,</a:t>
            </a:r>
            <a:br>
              <a:rPr lang="it-IT" sz="2000" b="1" dirty="0">
                <a:latin typeface="Times New Roman" pitchFamily="18" charset="0"/>
                <a:cs typeface="Times New Roman" pitchFamily="18" charset="0"/>
              </a:rPr>
            </a:br>
            <a:r>
              <a:rPr lang="it-IT" sz="2000" b="1" dirty="0" err="1">
                <a:latin typeface="Times New Roman" pitchFamily="18" charset="0"/>
                <a:cs typeface="Times New Roman" pitchFamily="18" charset="0"/>
              </a:rPr>
              <a:t>Praefatio</a:t>
            </a:r>
            <a:r>
              <a:rPr lang="it-IT" sz="2000" b="1" dirty="0">
                <a:latin typeface="Times New Roman" pitchFamily="18" charset="0"/>
                <a:cs typeface="Times New Roman" pitchFamily="18" charset="0"/>
              </a:rPr>
              <a:t> della </a:t>
            </a:r>
            <a:r>
              <a:rPr lang="it-IT" sz="2000" b="1" i="1" dirty="0" err="1">
                <a:latin typeface="Times New Roman" pitchFamily="18" charset="0"/>
                <a:cs typeface="Times New Roman" pitchFamily="18" charset="0"/>
              </a:rPr>
              <a:t>Collectio</a:t>
            </a:r>
            <a:r>
              <a:rPr lang="it-IT" sz="2000" b="1" i="1" dirty="0">
                <a:latin typeface="Times New Roman" pitchFamily="18" charset="0"/>
                <a:cs typeface="Times New Roman" pitchFamily="18" charset="0"/>
              </a:rPr>
              <a:t> </a:t>
            </a:r>
            <a:r>
              <a:rPr lang="it-IT" sz="2000" b="1" i="1" dirty="0" err="1">
                <a:latin typeface="Times New Roman" pitchFamily="18" charset="0"/>
                <a:cs typeface="Times New Roman" pitchFamily="18" charset="0"/>
              </a:rPr>
              <a:t>decretalium</a:t>
            </a:r>
            <a:br>
              <a:rPr lang="it-IT" sz="2000" dirty="0">
                <a:latin typeface="Times New Roman" pitchFamily="18" charset="0"/>
                <a:cs typeface="Times New Roman" pitchFamily="18" charset="0"/>
              </a:rPr>
            </a:br>
            <a:r>
              <a:rPr lang="it-IT" sz="2000" dirty="0">
                <a:latin typeface="Times New Roman" pitchFamily="18" charset="0"/>
                <a:cs typeface="Times New Roman" pitchFamily="18" charset="0"/>
              </a:rPr>
              <a:t>Paris, BN, </a:t>
            </a:r>
            <a:r>
              <a:rPr lang="it-IT" sz="2000" dirty="0" err="1">
                <a:latin typeface="Times New Roman" pitchFamily="18" charset="0"/>
                <a:cs typeface="Times New Roman" pitchFamily="18" charset="0"/>
              </a:rPr>
              <a:t>lat</a:t>
            </a:r>
            <a:r>
              <a:rPr lang="it-IT" sz="2000" dirty="0">
                <a:latin typeface="Times New Roman" pitchFamily="18" charset="0"/>
                <a:cs typeface="Times New Roman" pitchFamily="18" charset="0"/>
              </a:rPr>
              <a:t>. 3837</a:t>
            </a:r>
            <a:br>
              <a:rPr lang="it-IT" sz="2000" dirty="0">
                <a:latin typeface="Times New Roman" pitchFamily="18" charset="0"/>
                <a:cs typeface="Times New Roman" pitchFamily="18" charset="0"/>
              </a:rPr>
            </a:br>
            <a:br>
              <a:rPr lang="it-IT" sz="2000" dirty="0">
                <a:latin typeface="Times New Roman" pitchFamily="18" charset="0"/>
                <a:cs typeface="Times New Roman" pitchFamily="18" charset="0"/>
              </a:rPr>
            </a:br>
            <a:br>
              <a:rPr lang="it-IT" sz="2000" dirty="0">
                <a:latin typeface="Times New Roman" pitchFamily="18" charset="0"/>
                <a:cs typeface="Times New Roman" pitchFamily="18" charset="0"/>
              </a:rPr>
            </a:br>
            <a:r>
              <a:rPr lang="it-IT" sz="2000" dirty="0">
                <a:latin typeface="Times New Roman" pitchFamily="18" charset="0"/>
                <a:cs typeface="Times New Roman" pitchFamily="18" charset="0"/>
              </a:rPr>
              <a:t>Domino venerabili </a:t>
            </a:r>
            <a:r>
              <a:rPr lang="it-IT" sz="2000" dirty="0" err="1">
                <a:latin typeface="Times New Roman" pitchFamily="18" charset="0"/>
                <a:cs typeface="Times New Roman" pitchFamily="18" charset="0"/>
              </a:rPr>
              <a:t>mihi</a:t>
            </a:r>
            <a:r>
              <a:rPr lang="it-IT" sz="2000" dirty="0">
                <a:latin typeface="Times New Roman" pitchFamily="18" charset="0"/>
                <a:cs typeface="Times New Roman" pitchFamily="18" charset="0"/>
              </a:rPr>
              <a:t> Juliano </a:t>
            </a:r>
            <a:r>
              <a:rPr lang="it-IT" sz="2000" dirty="0" err="1">
                <a:latin typeface="Times New Roman" pitchFamily="18" charset="0"/>
                <a:cs typeface="Times New Roman" pitchFamily="18" charset="0"/>
              </a:rPr>
              <a:t>presbytero</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tituli</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sancte</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Anastasiae</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Dionisius</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Exiguus</a:t>
            </a:r>
            <a:r>
              <a:rPr lang="it-IT" sz="2000" dirty="0">
                <a:latin typeface="Times New Roman" pitchFamily="18" charset="0"/>
                <a:cs typeface="Times New Roman" pitchFamily="18" charset="0"/>
              </a:rPr>
              <a:t>.</a:t>
            </a:r>
            <a:br>
              <a:rPr lang="it-IT" sz="2000" dirty="0">
                <a:latin typeface="Times New Roman" pitchFamily="18" charset="0"/>
                <a:cs typeface="Times New Roman" pitchFamily="18" charset="0"/>
              </a:rPr>
            </a:br>
            <a:r>
              <a:rPr lang="it-IT" sz="2000" dirty="0" err="1">
                <a:latin typeface="Times New Roman" pitchFamily="18" charset="0"/>
                <a:cs typeface="Times New Roman" pitchFamily="18" charset="0"/>
              </a:rPr>
              <a:t>Sanctitatis</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tuae</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sedulis</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excitatus</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officiis</a:t>
            </a:r>
            <a:r>
              <a:rPr lang="it-IT" sz="2000" dirty="0">
                <a:latin typeface="Times New Roman" pitchFamily="18" charset="0"/>
                <a:cs typeface="Times New Roman" pitchFamily="18" charset="0"/>
              </a:rPr>
              <a:t>… </a:t>
            </a:r>
            <a:r>
              <a:rPr lang="it-IT" sz="2000" dirty="0" err="1">
                <a:solidFill>
                  <a:srgbClr val="FF0000"/>
                </a:solidFill>
                <a:latin typeface="Times New Roman" pitchFamily="18" charset="0"/>
                <a:cs typeface="Times New Roman" pitchFamily="18" charset="0"/>
              </a:rPr>
              <a:t>praeteritorum</a:t>
            </a:r>
            <a:r>
              <a:rPr lang="it-IT" sz="2000" dirty="0">
                <a:solidFill>
                  <a:srgbClr val="FF0000"/>
                </a:solidFill>
                <a:latin typeface="Times New Roman" pitchFamily="18" charset="0"/>
                <a:cs typeface="Times New Roman" pitchFamily="18" charset="0"/>
              </a:rPr>
              <a:t> </a:t>
            </a:r>
            <a:r>
              <a:rPr lang="it-IT" sz="2000" dirty="0" err="1">
                <a:solidFill>
                  <a:srgbClr val="FF0000"/>
                </a:solidFill>
                <a:latin typeface="Times New Roman" pitchFamily="18" charset="0"/>
                <a:cs typeface="Times New Roman" pitchFamily="18" charset="0"/>
              </a:rPr>
              <a:t>sedis</a:t>
            </a:r>
            <a:r>
              <a:rPr lang="it-IT" sz="2000" dirty="0">
                <a:solidFill>
                  <a:srgbClr val="FF0000"/>
                </a:solidFill>
                <a:latin typeface="Times New Roman" pitchFamily="18" charset="0"/>
                <a:cs typeface="Times New Roman" pitchFamily="18" charset="0"/>
              </a:rPr>
              <a:t> </a:t>
            </a:r>
            <a:r>
              <a:rPr lang="it-IT" sz="2000" dirty="0" err="1">
                <a:solidFill>
                  <a:srgbClr val="FF0000"/>
                </a:solidFill>
                <a:latin typeface="Times New Roman" pitchFamily="18" charset="0"/>
                <a:cs typeface="Times New Roman" pitchFamily="18" charset="0"/>
              </a:rPr>
              <a:t>apostolicae</a:t>
            </a:r>
            <a:r>
              <a:rPr lang="it-IT" sz="2000" dirty="0">
                <a:solidFill>
                  <a:srgbClr val="FF0000"/>
                </a:solidFill>
                <a:latin typeface="Times New Roman" pitchFamily="18" charset="0"/>
                <a:cs typeface="Times New Roman" pitchFamily="18" charset="0"/>
              </a:rPr>
              <a:t> </a:t>
            </a:r>
            <a:r>
              <a:rPr lang="it-IT" sz="2000" dirty="0" err="1">
                <a:solidFill>
                  <a:srgbClr val="FF0000"/>
                </a:solidFill>
                <a:latin typeface="Times New Roman" pitchFamily="18" charset="0"/>
                <a:cs typeface="Times New Roman" pitchFamily="18" charset="0"/>
              </a:rPr>
              <a:t>praesulum</a:t>
            </a:r>
            <a:r>
              <a:rPr lang="it-IT" sz="2000" dirty="0">
                <a:solidFill>
                  <a:srgbClr val="FF0000"/>
                </a:solidFill>
                <a:latin typeface="Times New Roman" pitchFamily="18" charset="0"/>
                <a:cs typeface="Times New Roman" pitchFamily="18" charset="0"/>
              </a:rPr>
              <a:t> </a:t>
            </a:r>
            <a:r>
              <a:rPr lang="it-IT" sz="2000" dirty="0" err="1">
                <a:solidFill>
                  <a:srgbClr val="FF0000"/>
                </a:solidFill>
                <a:latin typeface="Times New Roman" pitchFamily="18" charset="0"/>
                <a:cs typeface="Times New Roman" pitchFamily="18" charset="0"/>
              </a:rPr>
              <a:t>constituta</a:t>
            </a:r>
            <a:r>
              <a:rPr lang="it-IT" sz="2000" dirty="0">
                <a:latin typeface="Times New Roman" pitchFamily="18" charset="0"/>
                <a:cs typeface="Times New Roman" pitchFamily="18" charset="0"/>
              </a:rPr>
              <a:t>, qua </a:t>
            </a:r>
            <a:r>
              <a:rPr lang="it-IT" sz="2000" dirty="0" err="1">
                <a:latin typeface="Times New Roman" pitchFamily="18" charset="0"/>
                <a:cs typeface="Times New Roman" pitchFamily="18" charset="0"/>
              </a:rPr>
              <a:t>valui</a:t>
            </a:r>
            <a:r>
              <a:rPr lang="it-IT" sz="2000" dirty="0">
                <a:latin typeface="Times New Roman" pitchFamily="18" charset="0"/>
                <a:cs typeface="Times New Roman" pitchFamily="18" charset="0"/>
              </a:rPr>
              <a:t>, cura </a:t>
            </a:r>
            <a:r>
              <a:rPr lang="it-IT" sz="2000" dirty="0" err="1">
                <a:latin typeface="Times New Roman" pitchFamily="18" charset="0"/>
                <a:cs typeface="Times New Roman" pitchFamily="18" charset="0"/>
              </a:rPr>
              <a:t>diligentiaque</a:t>
            </a:r>
            <a:r>
              <a:rPr lang="it-IT" sz="2000" dirty="0">
                <a:latin typeface="Times New Roman" pitchFamily="18" charset="0"/>
                <a:cs typeface="Times New Roman" pitchFamily="18" charset="0"/>
              </a:rPr>
              <a:t> </a:t>
            </a:r>
            <a:r>
              <a:rPr lang="it-IT" sz="2000" dirty="0">
                <a:solidFill>
                  <a:srgbClr val="FF0000"/>
                </a:solidFill>
                <a:latin typeface="Times New Roman" pitchFamily="18" charset="0"/>
                <a:cs typeface="Times New Roman" pitchFamily="18" charset="0"/>
              </a:rPr>
              <a:t>collegi</a:t>
            </a:r>
            <a:r>
              <a:rPr lang="it-IT" sz="2000" dirty="0">
                <a:latin typeface="Times New Roman" pitchFamily="18" charset="0"/>
                <a:cs typeface="Times New Roman" pitchFamily="18" charset="0"/>
              </a:rPr>
              <a:t> et in </a:t>
            </a:r>
            <a:r>
              <a:rPr lang="it-IT" sz="2000" dirty="0" err="1">
                <a:latin typeface="Times New Roman" pitchFamily="18" charset="0"/>
                <a:cs typeface="Times New Roman" pitchFamily="18" charset="0"/>
              </a:rPr>
              <a:t>quemdam</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redigens</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ordinem</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titulis</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distinxi</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compositis</a:t>
            </a:r>
            <a:r>
              <a:rPr lang="it-IT" sz="2000" dirty="0">
                <a:latin typeface="Times New Roman" pitchFamily="18" charset="0"/>
                <a:cs typeface="Times New Roman" pitchFamily="18" charset="0"/>
              </a:rPr>
              <a:t>: ita </a:t>
            </a:r>
            <a:r>
              <a:rPr lang="it-IT" sz="2000" dirty="0" err="1">
                <a:latin typeface="Times New Roman" pitchFamily="18" charset="0"/>
                <a:cs typeface="Times New Roman" pitchFamily="18" charset="0"/>
              </a:rPr>
              <a:t>dumtaxat</a:t>
            </a:r>
            <a:r>
              <a:rPr lang="it-IT" sz="2000" dirty="0">
                <a:latin typeface="Times New Roman" pitchFamily="18" charset="0"/>
                <a:cs typeface="Times New Roman" pitchFamily="18" charset="0"/>
              </a:rPr>
              <a:t>, ut </a:t>
            </a:r>
            <a:r>
              <a:rPr lang="it-IT" sz="2000" dirty="0" err="1">
                <a:solidFill>
                  <a:srgbClr val="FF0000"/>
                </a:solidFill>
                <a:latin typeface="Times New Roman" pitchFamily="18" charset="0"/>
                <a:cs typeface="Times New Roman" pitchFamily="18" charset="0"/>
              </a:rPr>
              <a:t>singulorum</a:t>
            </a:r>
            <a:r>
              <a:rPr lang="it-IT" sz="2000" dirty="0">
                <a:solidFill>
                  <a:srgbClr val="FF0000"/>
                </a:solidFill>
                <a:latin typeface="Times New Roman" pitchFamily="18" charset="0"/>
                <a:cs typeface="Times New Roman" pitchFamily="18" charset="0"/>
              </a:rPr>
              <a:t> </a:t>
            </a:r>
            <a:r>
              <a:rPr lang="it-IT" sz="2000" dirty="0" err="1">
                <a:solidFill>
                  <a:srgbClr val="FF0000"/>
                </a:solidFill>
                <a:latin typeface="Times New Roman" pitchFamily="18" charset="0"/>
                <a:cs typeface="Times New Roman" pitchFamily="18" charset="0"/>
              </a:rPr>
              <a:t>pontificum</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quotquot</a:t>
            </a:r>
            <a:r>
              <a:rPr lang="it-IT" sz="2000" dirty="0">
                <a:latin typeface="Times New Roman" pitchFamily="18" charset="0"/>
                <a:cs typeface="Times New Roman" pitchFamily="18" charset="0"/>
              </a:rPr>
              <a:t> a [me] </a:t>
            </a:r>
            <a:r>
              <a:rPr lang="it-IT" sz="2000" dirty="0" err="1">
                <a:solidFill>
                  <a:srgbClr val="FF0000"/>
                </a:solidFill>
                <a:latin typeface="Times New Roman" pitchFamily="18" charset="0"/>
                <a:cs typeface="Times New Roman" pitchFamily="18" charset="0"/>
              </a:rPr>
              <a:t>praecepta</a:t>
            </a:r>
            <a:r>
              <a:rPr lang="it-IT" sz="2000" dirty="0">
                <a:latin typeface="Times New Roman" pitchFamily="18" charset="0"/>
                <a:cs typeface="Times New Roman" pitchFamily="18" charset="0"/>
              </a:rPr>
              <a:t> reperta </a:t>
            </a:r>
            <a:r>
              <a:rPr lang="it-IT" sz="2000" dirty="0" err="1">
                <a:latin typeface="Times New Roman" pitchFamily="18" charset="0"/>
                <a:cs typeface="Times New Roman" pitchFamily="18" charset="0"/>
              </a:rPr>
              <a:t>sunt</a:t>
            </a:r>
            <a:r>
              <a:rPr lang="it-IT" sz="2000" dirty="0">
                <a:latin typeface="Times New Roman" pitchFamily="18" charset="0"/>
                <a:cs typeface="Times New Roman" pitchFamily="18" charset="0"/>
              </a:rPr>
              <a:t>, sub una </a:t>
            </a:r>
            <a:r>
              <a:rPr lang="it-IT" sz="2000" dirty="0" err="1">
                <a:latin typeface="Times New Roman" pitchFamily="18" charset="0"/>
                <a:cs typeface="Times New Roman" pitchFamily="18" charset="0"/>
              </a:rPr>
              <a:t>numerorum</a:t>
            </a:r>
            <a:r>
              <a:rPr lang="it-IT" sz="2000" dirty="0">
                <a:latin typeface="Times New Roman" pitchFamily="18" charset="0"/>
                <a:cs typeface="Times New Roman" pitchFamily="18" charset="0"/>
              </a:rPr>
              <a:t> serie </a:t>
            </a:r>
            <a:r>
              <a:rPr lang="it-IT" sz="2000" dirty="0" err="1">
                <a:latin typeface="Times New Roman" pitchFamily="18" charset="0"/>
                <a:cs typeface="Times New Roman" pitchFamily="18" charset="0"/>
              </a:rPr>
              <a:t>terminarem</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omnesque</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tituli</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huic</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praefationi</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subnecterem</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eo</a:t>
            </a:r>
            <a:r>
              <a:rPr lang="it-IT" sz="2000" dirty="0">
                <a:latin typeface="Times New Roman" pitchFamily="18" charset="0"/>
                <a:cs typeface="Times New Roman" pitchFamily="18" charset="0"/>
              </a:rPr>
              <a:t> modo, quo </a:t>
            </a:r>
            <a:r>
              <a:rPr lang="it-IT" sz="2000" dirty="0" err="1">
                <a:latin typeface="Times New Roman" pitchFamily="18" charset="0"/>
                <a:cs typeface="Times New Roman" pitchFamily="18" charset="0"/>
              </a:rPr>
              <a:t>dudum</a:t>
            </a:r>
            <a:r>
              <a:rPr lang="it-IT" sz="2000" dirty="0">
                <a:latin typeface="Times New Roman" pitchFamily="18" charset="0"/>
                <a:cs typeface="Times New Roman" pitchFamily="18" charset="0"/>
              </a:rPr>
              <a:t> de </a:t>
            </a:r>
            <a:r>
              <a:rPr lang="it-IT" sz="2000" dirty="0" err="1">
                <a:latin typeface="Times New Roman" pitchFamily="18" charset="0"/>
                <a:cs typeface="Times New Roman" pitchFamily="18" charset="0"/>
              </a:rPr>
              <a:t>Graeco</a:t>
            </a:r>
            <a:r>
              <a:rPr lang="it-IT" sz="2000" dirty="0">
                <a:latin typeface="Times New Roman" pitchFamily="18" charset="0"/>
                <a:cs typeface="Times New Roman" pitchFamily="18" charset="0"/>
              </a:rPr>
              <a:t> sermone </a:t>
            </a:r>
            <a:r>
              <a:rPr lang="it-IT" sz="2000" dirty="0" err="1">
                <a:latin typeface="Times New Roman" pitchFamily="18" charset="0"/>
                <a:cs typeface="Times New Roman" pitchFamily="18" charset="0"/>
              </a:rPr>
              <a:t>partrum</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transferens</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canones</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ordinaram</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quod</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vobis</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nimium</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placuisse</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cognoveram</a:t>
            </a:r>
            <a:r>
              <a:rPr lang="it-IT" sz="2000" dirty="0">
                <a:latin typeface="Times New Roman" pitchFamily="18" charset="0"/>
                <a:cs typeface="Times New Roman" pitchFamily="18" charset="0"/>
              </a:rPr>
              <a:t>.</a:t>
            </a:r>
          </a:p>
        </p:txBody>
      </p:sp>
      <p:pic>
        <p:nvPicPr>
          <p:cNvPr id="3" name="Immagine 2">
            <a:extLst>
              <a:ext uri="{FF2B5EF4-FFF2-40B4-BE49-F238E27FC236}">
                <a16:creationId xmlns:a16="http://schemas.microsoft.com/office/drawing/2014/main" id="{3E1C151B-FA05-45D9-8199-E194A9F4A94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7869940" y="1608840"/>
            <a:ext cx="5890196" cy="2753924"/>
          </a:xfrm>
          <a:prstGeom prst="rect">
            <a:avLst/>
          </a:prstGeom>
        </p:spPr>
      </p:pic>
    </p:spTree>
    <p:extLst>
      <p:ext uri="{BB962C8B-B14F-4D97-AF65-F5344CB8AC3E}">
        <p14:creationId xmlns:p14="http://schemas.microsoft.com/office/powerpoint/2010/main" val="29593754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2769" name="Titolo 1"/>
          <p:cNvSpPr>
            <a:spLocks noGrp="1"/>
          </p:cNvSpPr>
          <p:nvPr>
            <p:ph type="title" idx="4294967295"/>
          </p:nvPr>
        </p:nvSpPr>
        <p:spPr>
          <a:xfrm>
            <a:off x="1876934" y="116632"/>
            <a:ext cx="3904866" cy="6182568"/>
          </a:xfrm>
        </p:spPr>
        <p:txBody>
          <a:bodyPr>
            <a:normAutofit fontScale="90000"/>
          </a:bodyPr>
          <a:lstStyle/>
          <a:p>
            <a:r>
              <a:rPr lang="it-IT" sz="2800" b="1" dirty="0" err="1">
                <a:latin typeface="Times New Roman" pitchFamily="18" charset="0"/>
                <a:cs typeface="Times New Roman" pitchFamily="18" charset="0"/>
              </a:rPr>
              <a:t>Dionysius</a:t>
            </a:r>
            <a:r>
              <a:rPr lang="it-IT" sz="2800" b="1" dirty="0">
                <a:latin typeface="Times New Roman" pitchFamily="18" charset="0"/>
                <a:cs typeface="Times New Roman" pitchFamily="18" charset="0"/>
              </a:rPr>
              <a:t> </a:t>
            </a:r>
            <a:r>
              <a:rPr lang="it-IT" sz="2800" b="1" dirty="0" err="1">
                <a:latin typeface="Times New Roman" pitchFamily="18" charset="0"/>
                <a:cs typeface="Times New Roman" pitchFamily="18" charset="0"/>
              </a:rPr>
              <a:t>Exiguus</a:t>
            </a:r>
            <a:r>
              <a:rPr lang="it-IT" sz="2800" b="1" dirty="0">
                <a:latin typeface="Times New Roman" pitchFamily="18" charset="0"/>
                <a:cs typeface="Times New Roman" pitchFamily="18" charset="0"/>
              </a:rPr>
              <a:t>,</a:t>
            </a:r>
            <a:br>
              <a:rPr lang="it-IT" sz="2800" b="1" dirty="0">
                <a:latin typeface="Times New Roman" pitchFamily="18" charset="0"/>
                <a:cs typeface="Times New Roman" pitchFamily="18" charset="0"/>
              </a:rPr>
            </a:br>
            <a:r>
              <a:rPr lang="it-IT" sz="2800" b="1" i="1" dirty="0" err="1">
                <a:latin typeface="Times New Roman" pitchFamily="18" charset="0"/>
                <a:cs typeface="Times New Roman" pitchFamily="18" charset="0"/>
              </a:rPr>
              <a:t>Collectio</a:t>
            </a:r>
            <a:r>
              <a:rPr lang="it-IT" sz="2800" b="1" i="1" dirty="0">
                <a:latin typeface="Times New Roman" pitchFamily="18" charset="0"/>
                <a:cs typeface="Times New Roman" pitchFamily="18" charset="0"/>
              </a:rPr>
              <a:t> </a:t>
            </a:r>
            <a:r>
              <a:rPr lang="it-IT" sz="2800" b="1" i="1" dirty="0" err="1">
                <a:latin typeface="Times New Roman" pitchFamily="18" charset="0"/>
                <a:cs typeface="Times New Roman" pitchFamily="18" charset="0"/>
              </a:rPr>
              <a:t>canonum</a:t>
            </a:r>
            <a:r>
              <a:rPr lang="it-IT" sz="2800" b="1" dirty="0">
                <a:latin typeface="Times New Roman" pitchFamily="18" charset="0"/>
                <a:cs typeface="Times New Roman" pitchFamily="18" charset="0"/>
              </a:rPr>
              <a:t>, seconda redazione</a:t>
            </a:r>
            <a:br>
              <a:rPr lang="it-IT" sz="2800" b="1" dirty="0">
                <a:latin typeface="Times New Roman" pitchFamily="18" charset="0"/>
                <a:cs typeface="Times New Roman" pitchFamily="18" charset="0"/>
              </a:rPr>
            </a:br>
            <a:br>
              <a:rPr lang="it-IT" sz="2800" dirty="0">
                <a:latin typeface="Times New Roman" pitchFamily="18" charset="0"/>
                <a:cs typeface="Times New Roman" pitchFamily="18" charset="0"/>
              </a:rPr>
            </a:br>
            <a:r>
              <a:rPr lang="it-IT" sz="2800" dirty="0">
                <a:latin typeface="Times New Roman" pitchFamily="18" charset="0"/>
                <a:cs typeface="Times New Roman" pitchFamily="18" charset="0"/>
              </a:rPr>
              <a:t>München 14008, sec. IX.2: </a:t>
            </a:r>
            <a:br>
              <a:rPr lang="it-IT" sz="2800" dirty="0">
                <a:latin typeface="Times New Roman" pitchFamily="18" charset="0"/>
                <a:cs typeface="Times New Roman" pitchFamily="18" charset="0"/>
              </a:rPr>
            </a:br>
            <a:r>
              <a:rPr lang="it-IT" sz="2800" i="1" dirty="0" err="1">
                <a:latin typeface="Times New Roman" pitchFamily="18" charset="0"/>
                <a:cs typeface="Times New Roman" pitchFamily="18" charset="0"/>
              </a:rPr>
              <a:t>Coll</a:t>
            </a:r>
            <a:r>
              <a:rPr lang="it-IT" sz="2800" i="1" dirty="0">
                <a:latin typeface="Times New Roman" pitchFamily="18" charset="0"/>
                <a:cs typeface="Times New Roman" pitchFamily="18" charset="0"/>
              </a:rPr>
              <a:t>. </a:t>
            </a:r>
            <a:r>
              <a:rPr lang="it-IT" sz="2800" i="1" dirty="0" err="1">
                <a:latin typeface="Times New Roman" pitchFamily="18" charset="0"/>
                <a:cs typeface="Times New Roman" pitchFamily="18" charset="0"/>
              </a:rPr>
              <a:t>Dionysiana</a:t>
            </a:r>
            <a:r>
              <a:rPr lang="it-IT" sz="2800" i="1" dirty="0">
                <a:latin typeface="Times New Roman" pitchFamily="18" charset="0"/>
                <a:cs typeface="Times New Roman" pitchFamily="18" charset="0"/>
              </a:rPr>
              <a:t> </a:t>
            </a:r>
            <a:r>
              <a:rPr lang="it-IT" sz="2800" i="1" dirty="0" err="1">
                <a:latin typeface="Times New Roman" pitchFamily="18" charset="0"/>
                <a:cs typeface="Times New Roman" pitchFamily="18" charset="0"/>
              </a:rPr>
              <a:t>adaucta</a:t>
            </a:r>
            <a:br>
              <a:rPr lang="it-IT" sz="2800" i="1" dirty="0">
                <a:latin typeface="Times New Roman" pitchFamily="18" charset="0"/>
                <a:cs typeface="Times New Roman" pitchFamily="18" charset="0"/>
              </a:rPr>
            </a:br>
            <a:r>
              <a:rPr lang="it-IT" sz="2800" dirty="0">
                <a:latin typeface="Times New Roman" pitchFamily="18" charset="0"/>
                <a:cs typeface="Times New Roman" pitchFamily="18" charset="0"/>
              </a:rPr>
              <a:t>Ravenna o forse Roma 850-872</a:t>
            </a:r>
            <a:br>
              <a:rPr lang="it-IT" sz="2800" dirty="0">
                <a:latin typeface="Times New Roman" pitchFamily="18" charset="0"/>
                <a:cs typeface="Times New Roman" pitchFamily="18" charset="0"/>
              </a:rPr>
            </a:br>
            <a:br>
              <a:rPr lang="it-IT" sz="2800" dirty="0">
                <a:latin typeface="Times New Roman" pitchFamily="18" charset="0"/>
                <a:cs typeface="Times New Roman" pitchFamily="18" charset="0"/>
              </a:rPr>
            </a:br>
            <a:r>
              <a:rPr lang="it-IT" sz="2800" dirty="0">
                <a:latin typeface="Times New Roman" pitchFamily="18" charset="0"/>
                <a:cs typeface="Times New Roman" pitchFamily="18" charset="0"/>
              </a:rPr>
              <a:t>Fine della </a:t>
            </a:r>
            <a:r>
              <a:rPr lang="it-IT" sz="2800" i="1" dirty="0" err="1">
                <a:latin typeface="Times New Roman" pitchFamily="18" charset="0"/>
                <a:cs typeface="Times New Roman" pitchFamily="18" charset="0"/>
              </a:rPr>
              <a:t>Collectio</a:t>
            </a:r>
            <a:r>
              <a:rPr lang="it-IT" sz="2800" i="1" dirty="0">
                <a:latin typeface="Times New Roman" pitchFamily="18" charset="0"/>
                <a:cs typeface="Times New Roman" pitchFamily="18" charset="0"/>
              </a:rPr>
              <a:t> </a:t>
            </a:r>
            <a:r>
              <a:rPr lang="it-IT" sz="2800" i="1" dirty="0" err="1">
                <a:latin typeface="Times New Roman" pitchFamily="18" charset="0"/>
                <a:cs typeface="Times New Roman" pitchFamily="18" charset="0"/>
              </a:rPr>
              <a:t>canonum</a:t>
            </a:r>
            <a:br>
              <a:rPr lang="it-IT" sz="2800" dirty="0">
                <a:latin typeface="Times New Roman" pitchFamily="18" charset="0"/>
                <a:cs typeface="Times New Roman" pitchFamily="18" charset="0"/>
              </a:rPr>
            </a:br>
            <a:r>
              <a:rPr lang="it-IT" sz="2800" dirty="0">
                <a:latin typeface="Times New Roman" pitchFamily="18" charset="0"/>
                <a:cs typeface="Times New Roman" pitchFamily="18" charset="0"/>
              </a:rPr>
              <a:t>Inizio della </a:t>
            </a:r>
            <a:r>
              <a:rPr lang="it-IT" sz="2800" i="1" dirty="0" err="1">
                <a:latin typeface="Times New Roman" pitchFamily="18" charset="0"/>
                <a:cs typeface="Times New Roman" pitchFamily="18" charset="0"/>
              </a:rPr>
              <a:t>collectio</a:t>
            </a:r>
            <a:r>
              <a:rPr lang="it-IT" sz="2800" i="1" dirty="0">
                <a:latin typeface="Times New Roman" pitchFamily="18" charset="0"/>
                <a:cs typeface="Times New Roman" pitchFamily="18" charset="0"/>
              </a:rPr>
              <a:t> </a:t>
            </a:r>
            <a:r>
              <a:rPr lang="it-IT" sz="2800" i="1" dirty="0" err="1">
                <a:latin typeface="Times New Roman" pitchFamily="18" charset="0"/>
                <a:cs typeface="Times New Roman" pitchFamily="18" charset="0"/>
              </a:rPr>
              <a:t>decretalium</a:t>
            </a:r>
            <a:br>
              <a:rPr lang="it-IT" sz="2800" i="1" dirty="0">
                <a:latin typeface="Times New Roman" pitchFamily="18" charset="0"/>
                <a:cs typeface="Times New Roman" pitchFamily="18" charset="0"/>
              </a:rPr>
            </a:br>
            <a:r>
              <a:rPr lang="it-IT" sz="2800" i="1" dirty="0">
                <a:latin typeface="Times New Roman" pitchFamily="18" charset="0"/>
                <a:cs typeface="Times New Roman" pitchFamily="18" charset="0"/>
              </a:rPr>
              <a:t>(decreta </a:t>
            </a:r>
            <a:r>
              <a:rPr lang="it-IT" sz="2800" i="1" dirty="0" err="1">
                <a:latin typeface="Times New Roman" pitchFamily="18" charset="0"/>
                <a:cs typeface="Times New Roman" pitchFamily="18" charset="0"/>
              </a:rPr>
              <a:t>pontificum</a:t>
            </a:r>
            <a:r>
              <a:rPr lang="it-IT" sz="2800" i="1" dirty="0">
                <a:latin typeface="Times New Roman" pitchFamily="18" charset="0"/>
                <a:cs typeface="Times New Roman" pitchFamily="18" charset="0"/>
              </a:rPr>
              <a:t> </a:t>
            </a:r>
            <a:r>
              <a:rPr lang="it-IT" sz="2800" i="1" dirty="0" err="1">
                <a:latin typeface="Times New Roman" pitchFamily="18" charset="0"/>
                <a:cs typeface="Times New Roman" pitchFamily="18" charset="0"/>
              </a:rPr>
              <a:t>romanorum</a:t>
            </a:r>
            <a:r>
              <a:rPr lang="it-IT" sz="2800" i="1" dirty="0">
                <a:latin typeface="Times New Roman" pitchFamily="18" charset="0"/>
                <a:cs typeface="Times New Roman" pitchFamily="18" charset="0"/>
              </a:rPr>
              <a:t>)</a:t>
            </a:r>
          </a:p>
        </p:txBody>
      </p:sp>
      <p:pic>
        <p:nvPicPr>
          <p:cNvPr id="3" name="Immagine 2"/>
          <p:cNvPicPr>
            <a:picLocks noChangeAspect="1"/>
          </p:cNvPicPr>
          <p:nvPr/>
        </p:nvPicPr>
        <p:blipFill rotWithShape="1">
          <a:blip r:embed="rId3" cstate="print">
            <a:extLst>
              <a:ext uri="{28A0092B-C50C-407E-A947-70E740481C1C}">
                <a14:useLocalDpi xmlns:a14="http://schemas.microsoft.com/office/drawing/2010/main" val="0"/>
              </a:ext>
            </a:extLst>
          </a:blip>
          <a:srcRect l="4709" t="1730" r="2393" b="2138"/>
          <a:stretch/>
        </p:blipFill>
        <p:spPr>
          <a:xfrm>
            <a:off x="8066992" y="0"/>
            <a:ext cx="4125008" cy="5892800"/>
          </a:xfrm>
          <a:prstGeom prst="rect">
            <a:avLst/>
          </a:prstGeom>
        </p:spPr>
      </p:pic>
    </p:spTree>
    <p:extLst>
      <p:ext uri="{BB962C8B-B14F-4D97-AF65-F5344CB8AC3E}">
        <p14:creationId xmlns:p14="http://schemas.microsoft.com/office/powerpoint/2010/main" val="19101004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3249" name="Titolo 1"/>
          <p:cNvSpPr>
            <a:spLocks noGrp="1"/>
          </p:cNvSpPr>
          <p:nvPr>
            <p:ph type="title" idx="4294967295"/>
          </p:nvPr>
        </p:nvSpPr>
        <p:spPr>
          <a:xfrm>
            <a:off x="1527627" y="260648"/>
            <a:ext cx="9140373" cy="6597352"/>
          </a:xfrm>
        </p:spPr>
        <p:txBody>
          <a:bodyPr>
            <a:normAutofit/>
          </a:bodyPr>
          <a:lstStyle/>
          <a:p>
            <a:r>
              <a:rPr lang="it-IT" sz="3200" b="1" dirty="0" err="1">
                <a:latin typeface="Times New Roman" pitchFamily="18" charset="0"/>
                <a:cs typeface="Times New Roman" pitchFamily="18" charset="0"/>
              </a:rPr>
              <a:t>Dionysius</a:t>
            </a:r>
            <a:r>
              <a:rPr lang="it-IT" sz="3200" b="1" dirty="0">
                <a:latin typeface="Times New Roman" pitchFamily="18" charset="0"/>
                <a:cs typeface="Times New Roman" pitchFamily="18" charset="0"/>
              </a:rPr>
              <a:t> </a:t>
            </a:r>
            <a:r>
              <a:rPr lang="it-IT" sz="3200" b="1" dirty="0" err="1">
                <a:latin typeface="Times New Roman" pitchFamily="18" charset="0"/>
                <a:cs typeface="Times New Roman" pitchFamily="18" charset="0"/>
              </a:rPr>
              <a:t>Exiguus</a:t>
            </a:r>
            <a:r>
              <a:rPr lang="it-IT" sz="3200" b="1" dirty="0">
                <a:latin typeface="Times New Roman" pitchFamily="18" charset="0"/>
                <a:cs typeface="Times New Roman" pitchFamily="18" charset="0"/>
              </a:rPr>
              <a:t>, </a:t>
            </a:r>
            <a:r>
              <a:rPr lang="it-IT" sz="3200" b="1" i="1" dirty="0" err="1">
                <a:latin typeface="Times New Roman" pitchFamily="18" charset="0"/>
                <a:cs typeface="Times New Roman" pitchFamily="18" charset="0"/>
              </a:rPr>
              <a:t>Collectio</a:t>
            </a:r>
            <a:r>
              <a:rPr lang="it-IT" sz="3200" b="1" i="1" dirty="0">
                <a:latin typeface="Times New Roman" pitchFamily="18" charset="0"/>
                <a:cs typeface="Times New Roman" pitchFamily="18" charset="0"/>
              </a:rPr>
              <a:t> </a:t>
            </a:r>
            <a:r>
              <a:rPr lang="it-IT" sz="3200" b="1" i="1" dirty="0" err="1">
                <a:latin typeface="Times New Roman" pitchFamily="18" charset="0"/>
                <a:cs typeface="Times New Roman" pitchFamily="18" charset="0"/>
              </a:rPr>
              <a:t>decretalium</a:t>
            </a:r>
            <a:br>
              <a:rPr lang="it-IT" sz="3200" b="1" i="1" dirty="0">
                <a:latin typeface="Times New Roman" pitchFamily="18" charset="0"/>
                <a:cs typeface="Times New Roman" pitchFamily="18" charset="0"/>
              </a:rPr>
            </a:br>
            <a:br>
              <a:rPr lang="it-IT" sz="3200" b="1" i="1" dirty="0">
                <a:latin typeface="Times New Roman" pitchFamily="18" charset="0"/>
                <a:cs typeface="Times New Roman" pitchFamily="18" charset="0"/>
              </a:rPr>
            </a:br>
            <a:r>
              <a:rPr lang="it-IT" sz="3200" dirty="0" err="1">
                <a:latin typeface="Times New Roman" pitchFamily="18" charset="0"/>
                <a:cs typeface="Times New Roman" pitchFamily="18" charset="0"/>
              </a:rPr>
              <a:t>Siricio</a:t>
            </a:r>
            <a:br>
              <a:rPr lang="it-IT" sz="3200" dirty="0">
                <a:latin typeface="Times New Roman" pitchFamily="18" charset="0"/>
                <a:cs typeface="Times New Roman" pitchFamily="18" charset="0"/>
              </a:rPr>
            </a:br>
            <a:r>
              <a:rPr lang="it-IT" sz="3200" dirty="0">
                <a:latin typeface="Times New Roman" pitchFamily="18" charset="0"/>
                <a:cs typeface="Times New Roman" pitchFamily="18" charset="0"/>
              </a:rPr>
              <a:t>Innocenzo I</a:t>
            </a:r>
            <a:br>
              <a:rPr lang="it-IT" sz="3200" dirty="0">
                <a:latin typeface="Times New Roman" pitchFamily="18" charset="0"/>
                <a:cs typeface="Times New Roman" pitchFamily="18" charset="0"/>
              </a:rPr>
            </a:br>
            <a:r>
              <a:rPr lang="it-IT" sz="3200" dirty="0">
                <a:latin typeface="Times New Roman" pitchFamily="18" charset="0"/>
                <a:cs typeface="Times New Roman" pitchFamily="18" charset="0"/>
              </a:rPr>
              <a:t>Zosimo</a:t>
            </a:r>
            <a:br>
              <a:rPr lang="it-IT" sz="3200" dirty="0">
                <a:latin typeface="Times New Roman" pitchFamily="18" charset="0"/>
                <a:cs typeface="Times New Roman" pitchFamily="18" charset="0"/>
              </a:rPr>
            </a:br>
            <a:r>
              <a:rPr lang="it-IT" sz="3200" dirty="0">
                <a:latin typeface="Times New Roman" pitchFamily="18" charset="0"/>
                <a:cs typeface="Times New Roman" pitchFamily="18" charset="0"/>
              </a:rPr>
              <a:t>Bonifacio I</a:t>
            </a:r>
            <a:br>
              <a:rPr lang="it-IT" sz="3200" dirty="0">
                <a:latin typeface="Times New Roman" pitchFamily="18" charset="0"/>
                <a:cs typeface="Times New Roman" pitchFamily="18" charset="0"/>
              </a:rPr>
            </a:br>
            <a:r>
              <a:rPr lang="it-IT" sz="3200" dirty="0">
                <a:latin typeface="Times New Roman" pitchFamily="18" charset="0"/>
                <a:cs typeface="Times New Roman" pitchFamily="18" charset="0"/>
              </a:rPr>
              <a:t>Celestino I</a:t>
            </a:r>
            <a:br>
              <a:rPr lang="it-IT" sz="3200" dirty="0">
                <a:latin typeface="Times New Roman" pitchFamily="18" charset="0"/>
                <a:cs typeface="Times New Roman" pitchFamily="18" charset="0"/>
              </a:rPr>
            </a:br>
            <a:r>
              <a:rPr lang="it-IT" sz="3200" dirty="0">
                <a:latin typeface="Times New Roman" pitchFamily="18" charset="0"/>
                <a:cs typeface="Times New Roman" pitchFamily="18" charset="0"/>
              </a:rPr>
              <a:t>Leone I</a:t>
            </a:r>
            <a:br>
              <a:rPr lang="it-IT" sz="3200" dirty="0">
                <a:latin typeface="Times New Roman" pitchFamily="18" charset="0"/>
                <a:cs typeface="Times New Roman" pitchFamily="18" charset="0"/>
              </a:rPr>
            </a:br>
            <a:r>
              <a:rPr lang="it-IT" sz="3200" dirty="0">
                <a:latin typeface="Times New Roman" pitchFamily="18" charset="0"/>
                <a:cs typeface="Times New Roman" pitchFamily="18" charset="0"/>
              </a:rPr>
              <a:t>Gelasio I</a:t>
            </a:r>
            <a:br>
              <a:rPr lang="it-IT" sz="3200" dirty="0">
                <a:latin typeface="Times New Roman" pitchFamily="18" charset="0"/>
                <a:cs typeface="Times New Roman" pitchFamily="18" charset="0"/>
              </a:rPr>
            </a:br>
            <a:r>
              <a:rPr lang="it-IT" sz="3200" dirty="0">
                <a:latin typeface="Times New Roman" pitchFamily="18" charset="0"/>
                <a:cs typeface="Times New Roman" pitchFamily="18" charset="0"/>
              </a:rPr>
              <a:t>Anastasio II</a:t>
            </a:r>
          </a:p>
        </p:txBody>
      </p:sp>
    </p:spTree>
    <p:extLst>
      <p:ext uri="{BB962C8B-B14F-4D97-AF65-F5344CB8AC3E}">
        <p14:creationId xmlns:p14="http://schemas.microsoft.com/office/powerpoint/2010/main" val="39997329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3249" name="Titolo 1"/>
          <p:cNvSpPr>
            <a:spLocks noGrp="1"/>
          </p:cNvSpPr>
          <p:nvPr>
            <p:ph type="title" idx="4294967295"/>
          </p:nvPr>
        </p:nvSpPr>
        <p:spPr>
          <a:xfrm>
            <a:off x="1524000" y="0"/>
            <a:ext cx="6156176" cy="6885384"/>
          </a:xfrm>
        </p:spPr>
        <p:txBody>
          <a:bodyPr/>
          <a:lstStyle/>
          <a:p>
            <a:r>
              <a:rPr lang="it-IT" sz="2800" b="1" dirty="0">
                <a:latin typeface="Times New Roman" pitchFamily="18" charset="0"/>
                <a:cs typeface="Times New Roman" pitchFamily="18" charset="0"/>
              </a:rPr>
              <a:t>Isidoro, </a:t>
            </a:r>
            <a:r>
              <a:rPr lang="it-IT" sz="2800" b="1" i="1" dirty="0" err="1">
                <a:latin typeface="Times New Roman" pitchFamily="18" charset="0"/>
                <a:cs typeface="Times New Roman" pitchFamily="18" charset="0"/>
              </a:rPr>
              <a:t>Etymologiae</a:t>
            </a:r>
            <a:r>
              <a:rPr lang="it-IT" sz="2800" b="1" dirty="0">
                <a:latin typeface="Times New Roman" pitchFamily="18" charset="0"/>
                <a:cs typeface="Times New Roman" pitchFamily="18" charset="0"/>
              </a:rPr>
              <a:t> VI.17.1</a:t>
            </a:r>
            <a:br>
              <a:rPr lang="it-IT" sz="2800" dirty="0">
                <a:latin typeface="Times New Roman" pitchFamily="18" charset="0"/>
                <a:cs typeface="Times New Roman" pitchFamily="18" charset="0"/>
              </a:rPr>
            </a:br>
            <a:br>
              <a:rPr lang="it-IT" sz="2800" dirty="0">
                <a:latin typeface="Times New Roman" pitchFamily="18" charset="0"/>
                <a:cs typeface="Times New Roman" pitchFamily="18" charset="0"/>
              </a:rPr>
            </a:br>
            <a:r>
              <a:rPr lang="it-IT" sz="2800" dirty="0">
                <a:latin typeface="Times New Roman" pitchFamily="18" charset="0"/>
                <a:cs typeface="Times New Roman" pitchFamily="18" charset="0"/>
              </a:rPr>
              <a:t>Canon </a:t>
            </a:r>
            <a:r>
              <a:rPr lang="it-IT" sz="2800" dirty="0" err="1">
                <a:latin typeface="Times New Roman" pitchFamily="18" charset="0"/>
                <a:cs typeface="Times New Roman" pitchFamily="18" charset="0"/>
              </a:rPr>
              <a:t>autem</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Graece</a:t>
            </a:r>
            <a:r>
              <a:rPr lang="it-IT" sz="2800" dirty="0">
                <a:latin typeface="Times New Roman" pitchFamily="18" charset="0"/>
                <a:cs typeface="Times New Roman" pitchFamily="18" charset="0"/>
              </a:rPr>
              <a:t>, Latine </a:t>
            </a:r>
            <a:r>
              <a:rPr lang="it-IT" sz="2800" dirty="0" err="1">
                <a:latin typeface="Times New Roman" pitchFamily="18" charset="0"/>
                <a:cs typeface="Times New Roman" pitchFamily="18" charset="0"/>
              </a:rPr>
              <a:t>regula</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nuncupatur</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Regula</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autem</a:t>
            </a:r>
            <a:r>
              <a:rPr lang="it-IT" sz="2800" dirty="0">
                <a:latin typeface="Times New Roman" pitchFamily="18" charset="0"/>
                <a:cs typeface="Times New Roman" pitchFamily="18" charset="0"/>
              </a:rPr>
              <a:t> dicta, </a:t>
            </a:r>
            <a:r>
              <a:rPr lang="it-IT" sz="2800" dirty="0" err="1">
                <a:latin typeface="Times New Roman" pitchFamily="18" charset="0"/>
                <a:cs typeface="Times New Roman" pitchFamily="18" charset="0"/>
              </a:rPr>
              <a:t>quod</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recte</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ducit</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nec</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aliquando</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aliorsum</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trahit</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Alii</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dixerunt</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regulam</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dictam</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vel</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quod</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regat</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vel</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quod</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normam</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recte</a:t>
            </a:r>
            <a:r>
              <a:rPr lang="it-IT" sz="2800" dirty="0">
                <a:latin typeface="Times New Roman" pitchFamily="18" charset="0"/>
                <a:cs typeface="Times New Roman" pitchFamily="18" charset="0"/>
              </a:rPr>
              <a:t> vivendi </a:t>
            </a:r>
            <a:r>
              <a:rPr lang="it-IT" sz="2800" dirty="0" err="1">
                <a:latin typeface="Times New Roman" pitchFamily="18" charset="0"/>
                <a:cs typeface="Times New Roman" pitchFamily="18" charset="0"/>
              </a:rPr>
              <a:t>praebeat</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vel</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quod</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distortum</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pravumque</a:t>
            </a:r>
            <a:r>
              <a:rPr lang="it-IT" sz="2800" dirty="0">
                <a:latin typeface="Times New Roman" pitchFamily="18" charset="0"/>
                <a:cs typeface="Times New Roman" pitchFamily="18" charset="0"/>
              </a:rPr>
              <a:t> quid </a:t>
            </a:r>
            <a:r>
              <a:rPr lang="it-IT" sz="2800" dirty="0" err="1">
                <a:latin typeface="Times New Roman" pitchFamily="18" charset="0"/>
                <a:cs typeface="Times New Roman" pitchFamily="18" charset="0"/>
              </a:rPr>
              <a:t>corrigat</a:t>
            </a:r>
            <a:r>
              <a:rPr lang="it-IT" sz="2800" dirty="0">
                <a:latin typeface="Times New Roman" pitchFamily="18" charset="0"/>
                <a:cs typeface="Times New Roman" pitchFamily="18" charset="0"/>
              </a:rPr>
              <a:t>.</a:t>
            </a:r>
            <a:br>
              <a:rPr lang="it-IT" sz="2800" dirty="0">
                <a:latin typeface="Times New Roman" pitchFamily="18" charset="0"/>
                <a:cs typeface="Times New Roman" pitchFamily="18" charset="0"/>
              </a:rPr>
            </a:br>
            <a:br>
              <a:rPr lang="it-IT" sz="2800" dirty="0">
                <a:latin typeface="Times New Roman" pitchFamily="18" charset="0"/>
                <a:cs typeface="Times New Roman" pitchFamily="18" charset="0"/>
              </a:rPr>
            </a:br>
            <a:r>
              <a:rPr lang="it-IT" sz="2800" dirty="0" err="1">
                <a:latin typeface="Times New Roman" pitchFamily="18" charset="0"/>
                <a:cs typeface="Times New Roman" pitchFamily="18" charset="0"/>
              </a:rPr>
              <a:t>Sankt</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Gallen</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Stiftsbibliothek</a:t>
            </a:r>
            <a:r>
              <a:rPr lang="it-IT" sz="2800" dirty="0">
                <a:latin typeface="Times New Roman" pitchFamily="18" charset="0"/>
                <a:cs typeface="Times New Roman" pitchFamily="18" charset="0"/>
              </a:rPr>
              <a:t>, 231</a:t>
            </a:r>
          </a:p>
        </p:txBody>
      </p:sp>
      <p:pic>
        <p:nvPicPr>
          <p:cNvPr id="3" name="Immagine 2">
            <a:extLst>
              <a:ext uri="{FF2B5EF4-FFF2-40B4-BE49-F238E27FC236}">
                <a16:creationId xmlns:a16="http://schemas.microsoft.com/office/drawing/2014/main" id="{83A037ED-530F-460C-860D-A4F1BFA18B7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0100" r="51575" b="11151"/>
          <a:stretch/>
        </p:blipFill>
        <p:spPr>
          <a:xfrm>
            <a:off x="9758078" y="0"/>
            <a:ext cx="2433922" cy="5937075"/>
          </a:xfrm>
          <a:prstGeom prst="rect">
            <a:avLst/>
          </a:prstGeom>
        </p:spPr>
      </p:pic>
    </p:spTree>
    <p:extLst>
      <p:ext uri="{BB962C8B-B14F-4D97-AF65-F5344CB8AC3E}">
        <p14:creationId xmlns:p14="http://schemas.microsoft.com/office/powerpoint/2010/main" val="41477034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2769" name="Titolo 1"/>
          <p:cNvSpPr>
            <a:spLocks noGrp="1"/>
          </p:cNvSpPr>
          <p:nvPr>
            <p:ph type="title" idx="4294967295"/>
          </p:nvPr>
        </p:nvSpPr>
        <p:spPr>
          <a:xfrm>
            <a:off x="1790700" y="1"/>
            <a:ext cx="3605388" cy="5880100"/>
          </a:xfrm>
        </p:spPr>
        <p:txBody>
          <a:bodyPr>
            <a:normAutofit/>
          </a:bodyPr>
          <a:lstStyle/>
          <a:p>
            <a:r>
              <a:rPr lang="it-IT" sz="2000" b="1" dirty="0">
                <a:latin typeface="Times New Roman" pitchFamily="18" charset="0"/>
                <a:cs typeface="Times New Roman" pitchFamily="18" charset="0"/>
              </a:rPr>
              <a:t>Biblioteca Apostolica Vaticana</a:t>
            </a:r>
            <a:br>
              <a:rPr lang="it-IT" sz="2000" b="1" dirty="0">
                <a:latin typeface="Times New Roman" pitchFamily="18" charset="0"/>
                <a:cs typeface="Times New Roman" pitchFamily="18" charset="0"/>
              </a:rPr>
            </a:br>
            <a:r>
              <a:rPr lang="it-IT" sz="2000" b="1" dirty="0">
                <a:latin typeface="Times New Roman" pitchFamily="18" charset="0"/>
                <a:cs typeface="Times New Roman" pitchFamily="18" charset="0"/>
              </a:rPr>
              <a:t>Vat. </a:t>
            </a:r>
            <a:r>
              <a:rPr lang="it-IT" sz="2000" b="1" dirty="0" err="1">
                <a:latin typeface="Times New Roman" pitchFamily="18" charset="0"/>
                <a:cs typeface="Times New Roman" pitchFamily="18" charset="0"/>
              </a:rPr>
              <a:t>Lat</a:t>
            </a:r>
            <a:r>
              <a:rPr lang="it-IT" sz="2000" b="1" dirty="0">
                <a:latin typeface="Times New Roman" pitchFamily="18" charset="0"/>
                <a:cs typeface="Times New Roman" pitchFamily="18" charset="0"/>
              </a:rPr>
              <a:t>. 1357</a:t>
            </a:r>
            <a:br>
              <a:rPr lang="it-IT" sz="2000" b="1" dirty="0">
                <a:latin typeface="Times New Roman" pitchFamily="18" charset="0"/>
                <a:cs typeface="Times New Roman" pitchFamily="18" charset="0"/>
              </a:rPr>
            </a:br>
            <a:r>
              <a:rPr lang="it-IT" sz="2000" b="1" dirty="0">
                <a:latin typeface="Times New Roman" pitchFamily="18" charset="0"/>
                <a:cs typeface="Times New Roman" pitchFamily="18" charset="0"/>
              </a:rPr>
              <a:t>Ivo, </a:t>
            </a:r>
            <a:r>
              <a:rPr lang="it-IT" sz="2000" b="1" i="1" dirty="0" err="1">
                <a:latin typeface="Times New Roman" pitchFamily="18" charset="0"/>
                <a:cs typeface="Times New Roman" pitchFamily="18" charset="0"/>
              </a:rPr>
              <a:t>Prologus</a:t>
            </a:r>
            <a:r>
              <a:rPr lang="it-IT" sz="2000" b="1" i="1" dirty="0">
                <a:latin typeface="Times New Roman" pitchFamily="18" charset="0"/>
                <a:cs typeface="Times New Roman" pitchFamily="18" charset="0"/>
              </a:rPr>
              <a:t> </a:t>
            </a:r>
            <a:r>
              <a:rPr lang="it-IT" sz="2000" b="1" dirty="0">
                <a:latin typeface="Times New Roman" pitchFamily="18" charset="0"/>
                <a:cs typeface="Times New Roman" pitchFamily="18" charset="0"/>
              </a:rPr>
              <a:t>e </a:t>
            </a:r>
            <a:r>
              <a:rPr lang="it-IT" sz="2000" b="1" i="1" dirty="0" err="1">
                <a:latin typeface="Times New Roman" pitchFamily="18" charset="0"/>
                <a:cs typeface="Times New Roman" pitchFamily="18" charset="0"/>
              </a:rPr>
              <a:t>Decretum</a:t>
            </a:r>
            <a:br>
              <a:rPr lang="it-IT" sz="2000" b="1" i="1" dirty="0">
                <a:latin typeface="Times New Roman" pitchFamily="18" charset="0"/>
                <a:cs typeface="Times New Roman" pitchFamily="18" charset="0"/>
              </a:rPr>
            </a:br>
            <a:br>
              <a:rPr lang="it-IT" sz="2000" dirty="0">
                <a:latin typeface="Times New Roman" pitchFamily="18" charset="0"/>
                <a:cs typeface="Times New Roman" pitchFamily="18" charset="0"/>
              </a:rPr>
            </a:br>
            <a:r>
              <a:rPr lang="it-IT" sz="2000" dirty="0" err="1">
                <a:latin typeface="Times New Roman" pitchFamily="18" charset="0"/>
                <a:cs typeface="Times New Roman" pitchFamily="18" charset="0"/>
              </a:rPr>
              <a:t>Exceptiones</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ecclesiasticarum</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regularum</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partim</a:t>
            </a:r>
            <a:r>
              <a:rPr lang="it-IT" sz="2000" dirty="0">
                <a:latin typeface="Times New Roman" pitchFamily="18" charset="0"/>
                <a:cs typeface="Times New Roman" pitchFamily="18" charset="0"/>
              </a:rPr>
              <a:t> </a:t>
            </a:r>
            <a:r>
              <a:rPr lang="it-IT" sz="2000" dirty="0">
                <a:solidFill>
                  <a:srgbClr val="FF0000"/>
                </a:solidFill>
                <a:latin typeface="Times New Roman" pitchFamily="18" charset="0"/>
                <a:cs typeface="Times New Roman" pitchFamily="18" charset="0"/>
              </a:rPr>
              <a:t>ex </a:t>
            </a:r>
            <a:r>
              <a:rPr lang="it-IT" sz="2000" dirty="0" err="1">
                <a:solidFill>
                  <a:srgbClr val="FF0000"/>
                </a:solidFill>
                <a:latin typeface="Times New Roman" pitchFamily="18" charset="0"/>
                <a:cs typeface="Times New Roman" pitchFamily="18" charset="0"/>
              </a:rPr>
              <a:t>epistolis</a:t>
            </a:r>
            <a:r>
              <a:rPr lang="it-IT" sz="2000" dirty="0">
                <a:solidFill>
                  <a:srgbClr val="FF0000"/>
                </a:solidFill>
                <a:latin typeface="Times New Roman" pitchFamily="18" charset="0"/>
                <a:cs typeface="Times New Roman" pitchFamily="18" charset="0"/>
              </a:rPr>
              <a:t> </a:t>
            </a:r>
            <a:r>
              <a:rPr lang="it-IT" sz="2000" dirty="0" err="1">
                <a:solidFill>
                  <a:srgbClr val="FF0000"/>
                </a:solidFill>
                <a:latin typeface="Times New Roman" pitchFamily="18" charset="0"/>
                <a:cs typeface="Times New Roman" pitchFamily="18" charset="0"/>
              </a:rPr>
              <a:t>Romanorum</a:t>
            </a:r>
            <a:r>
              <a:rPr lang="it-IT" sz="2000" dirty="0">
                <a:solidFill>
                  <a:srgbClr val="FF0000"/>
                </a:solidFill>
                <a:latin typeface="Times New Roman" pitchFamily="18" charset="0"/>
                <a:cs typeface="Times New Roman" pitchFamily="18" charset="0"/>
              </a:rPr>
              <a:t> </a:t>
            </a:r>
            <a:r>
              <a:rPr lang="it-IT" sz="2000" dirty="0" err="1">
                <a:solidFill>
                  <a:srgbClr val="FF0000"/>
                </a:solidFill>
                <a:latin typeface="Times New Roman" pitchFamily="18" charset="0"/>
                <a:cs typeface="Times New Roman" pitchFamily="18" charset="0"/>
              </a:rPr>
              <a:t>pontificum</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partim</a:t>
            </a:r>
            <a:r>
              <a:rPr lang="it-IT" sz="2000" dirty="0">
                <a:latin typeface="Times New Roman" pitchFamily="18" charset="0"/>
                <a:cs typeface="Times New Roman" pitchFamily="18" charset="0"/>
              </a:rPr>
              <a:t> </a:t>
            </a:r>
            <a:r>
              <a:rPr lang="it-IT" sz="2000" dirty="0">
                <a:solidFill>
                  <a:srgbClr val="FF0000"/>
                </a:solidFill>
                <a:latin typeface="Times New Roman" pitchFamily="18" charset="0"/>
                <a:cs typeface="Times New Roman" pitchFamily="18" charset="0"/>
              </a:rPr>
              <a:t>ex </a:t>
            </a:r>
            <a:r>
              <a:rPr lang="it-IT" sz="2000" dirty="0" err="1">
                <a:solidFill>
                  <a:srgbClr val="FF0000"/>
                </a:solidFill>
                <a:latin typeface="Times New Roman" pitchFamily="18" charset="0"/>
                <a:cs typeface="Times New Roman" pitchFamily="18" charset="0"/>
              </a:rPr>
              <a:t>gestis</a:t>
            </a:r>
            <a:r>
              <a:rPr lang="it-IT" sz="2000" dirty="0">
                <a:solidFill>
                  <a:srgbClr val="FF0000"/>
                </a:solidFill>
                <a:latin typeface="Times New Roman" pitchFamily="18" charset="0"/>
                <a:cs typeface="Times New Roman" pitchFamily="18" charset="0"/>
              </a:rPr>
              <a:t> </a:t>
            </a:r>
            <a:r>
              <a:rPr lang="it-IT" sz="2000" dirty="0" err="1">
                <a:solidFill>
                  <a:srgbClr val="FF0000"/>
                </a:solidFill>
                <a:latin typeface="Times New Roman" pitchFamily="18" charset="0"/>
                <a:cs typeface="Times New Roman" pitchFamily="18" charset="0"/>
              </a:rPr>
              <a:t>conciliorum</a:t>
            </a:r>
            <a:r>
              <a:rPr lang="it-IT" sz="2000" dirty="0">
                <a:solidFill>
                  <a:srgbClr val="FF0000"/>
                </a:solidFill>
                <a:latin typeface="Times New Roman" pitchFamily="18" charset="0"/>
                <a:cs typeface="Times New Roman" pitchFamily="18" charset="0"/>
              </a:rPr>
              <a:t> </a:t>
            </a:r>
            <a:r>
              <a:rPr lang="it-IT" sz="2000" dirty="0" err="1">
                <a:solidFill>
                  <a:srgbClr val="FF0000"/>
                </a:solidFill>
                <a:latin typeface="Times New Roman" pitchFamily="18" charset="0"/>
                <a:cs typeface="Times New Roman" pitchFamily="18" charset="0"/>
              </a:rPr>
              <a:t>catholicorum</a:t>
            </a:r>
            <a:r>
              <a:rPr lang="it-IT" sz="2000" dirty="0">
                <a:solidFill>
                  <a:srgbClr val="FF0000"/>
                </a:solidFill>
                <a:latin typeface="Times New Roman" pitchFamily="18" charset="0"/>
                <a:cs typeface="Times New Roman" pitchFamily="18" charset="0"/>
              </a:rPr>
              <a:t> </a:t>
            </a:r>
            <a:r>
              <a:rPr lang="it-IT" sz="2000" dirty="0" err="1">
                <a:solidFill>
                  <a:srgbClr val="FF0000"/>
                </a:solidFill>
                <a:latin typeface="Times New Roman" pitchFamily="18" charset="0"/>
                <a:cs typeface="Times New Roman" pitchFamily="18" charset="0"/>
              </a:rPr>
              <a:t>episcoporum</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partim</a:t>
            </a:r>
            <a:r>
              <a:rPr lang="it-IT" sz="2000" dirty="0">
                <a:latin typeface="Times New Roman" pitchFamily="18" charset="0"/>
                <a:cs typeface="Times New Roman" pitchFamily="18" charset="0"/>
              </a:rPr>
              <a:t> </a:t>
            </a:r>
            <a:r>
              <a:rPr lang="it-IT" sz="2000" dirty="0">
                <a:solidFill>
                  <a:srgbClr val="FF0000"/>
                </a:solidFill>
                <a:latin typeface="Times New Roman" pitchFamily="18" charset="0"/>
                <a:cs typeface="Times New Roman" pitchFamily="18" charset="0"/>
              </a:rPr>
              <a:t>ex </a:t>
            </a:r>
            <a:r>
              <a:rPr lang="it-IT" sz="2000" dirty="0" err="1">
                <a:solidFill>
                  <a:srgbClr val="FF0000"/>
                </a:solidFill>
                <a:latin typeface="Times New Roman" pitchFamily="18" charset="0"/>
                <a:cs typeface="Times New Roman" pitchFamily="18" charset="0"/>
              </a:rPr>
              <a:t>tractatibus</a:t>
            </a:r>
            <a:r>
              <a:rPr lang="it-IT" sz="2000" dirty="0">
                <a:solidFill>
                  <a:srgbClr val="FF0000"/>
                </a:solidFill>
                <a:latin typeface="Times New Roman" pitchFamily="18" charset="0"/>
                <a:cs typeface="Times New Roman" pitchFamily="18" charset="0"/>
              </a:rPr>
              <a:t> </a:t>
            </a:r>
            <a:r>
              <a:rPr lang="it-IT" sz="2000" dirty="0" err="1">
                <a:solidFill>
                  <a:srgbClr val="FF0000"/>
                </a:solidFill>
                <a:latin typeface="Times New Roman" pitchFamily="18" charset="0"/>
                <a:cs typeface="Times New Roman" pitchFamily="18" charset="0"/>
              </a:rPr>
              <a:t>orthodoxorum</a:t>
            </a:r>
            <a:r>
              <a:rPr lang="it-IT" sz="2000" dirty="0">
                <a:solidFill>
                  <a:srgbClr val="FF0000"/>
                </a:solidFill>
                <a:latin typeface="Times New Roman" pitchFamily="18" charset="0"/>
                <a:cs typeface="Times New Roman" pitchFamily="18" charset="0"/>
              </a:rPr>
              <a:t> </a:t>
            </a:r>
            <a:r>
              <a:rPr lang="it-IT" sz="2000" dirty="0" err="1">
                <a:solidFill>
                  <a:srgbClr val="FF0000"/>
                </a:solidFill>
                <a:latin typeface="Times New Roman" pitchFamily="18" charset="0"/>
                <a:cs typeface="Times New Roman" pitchFamily="18" charset="0"/>
              </a:rPr>
              <a:t>patrum</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partim</a:t>
            </a:r>
            <a:r>
              <a:rPr lang="it-IT" sz="2000" dirty="0">
                <a:latin typeface="Times New Roman" pitchFamily="18" charset="0"/>
                <a:cs typeface="Times New Roman" pitchFamily="18" charset="0"/>
              </a:rPr>
              <a:t> </a:t>
            </a:r>
            <a:r>
              <a:rPr lang="it-IT" sz="2000" dirty="0">
                <a:solidFill>
                  <a:srgbClr val="FF0000"/>
                </a:solidFill>
                <a:latin typeface="Times New Roman" pitchFamily="18" charset="0"/>
                <a:cs typeface="Times New Roman" pitchFamily="18" charset="0"/>
              </a:rPr>
              <a:t>ex </a:t>
            </a:r>
            <a:r>
              <a:rPr lang="it-IT" sz="2000" dirty="0" err="1">
                <a:solidFill>
                  <a:srgbClr val="FF0000"/>
                </a:solidFill>
                <a:latin typeface="Times New Roman" pitchFamily="18" charset="0"/>
                <a:cs typeface="Times New Roman" pitchFamily="18" charset="0"/>
              </a:rPr>
              <a:t>institutionibus</a:t>
            </a:r>
            <a:r>
              <a:rPr lang="it-IT" sz="2000" dirty="0">
                <a:solidFill>
                  <a:srgbClr val="FF0000"/>
                </a:solidFill>
                <a:latin typeface="Times New Roman" pitchFamily="18" charset="0"/>
                <a:cs typeface="Times New Roman" pitchFamily="18" charset="0"/>
              </a:rPr>
              <a:t> </a:t>
            </a:r>
            <a:r>
              <a:rPr lang="it-IT" sz="2000" dirty="0" err="1">
                <a:solidFill>
                  <a:srgbClr val="FF0000"/>
                </a:solidFill>
                <a:latin typeface="Times New Roman" pitchFamily="18" charset="0"/>
                <a:cs typeface="Times New Roman" pitchFamily="18" charset="0"/>
              </a:rPr>
              <a:t>catholicorum</a:t>
            </a:r>
            <a:r>
              <a:rPr lang="it-IT" sz="2000" dirty="0">
                <a:solidFill>
                  <a:srgbClr val="FF0000"/>
                </a:solidFill>
                <a:latin typeface="Times New Roman" pitchFamily="18" charset="0"/>
                <a:cs typeface="Times New Roman" pitchFamily="18" charset="0"/>
              </a:rPr>
              <a:t> </a:t>
            </a:r>
            <a:r>
              <a:rPr lang="it-IT" sz="2000" dirty="0" err="1">
                <a:solidFill>
                  <a:srgbClr val="FF0000"/>
                </a:solidFill>
                <a:latin typeface="Times New Roman" pitchFamily="18" charset="0"/>
                <a:cs typeface="Times New Roman" pitchFamily="18" charset="0"/>
              </a:rPr>
              <a:t>regum</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nonnullo</a:t>
            </a:r>
            <a:r>
              <a:rPr lang="it-IT" sz="2000" dirty="0">
                <a:latin typeface="Times New Roman" pitchFamily="18" charset="0"/>
                <a:cs typeface="Times New Roman" pitchFamily="18" charset="0"/>
              </a:rPr>
              <a:t> labore in unum corpus adunare curavi, ut qui scripta </a:t>
            </a:r>
            <a:r>
              <a:rPr lang="it-IT" sz="2000" dirty="0" err="1">
                <a:latin typeface="Times New Roman" pitchFamily="18" charset="0"/>
                <a:cs typeface="Times New Roman" pitchFamily="18" charset="0"/>
              </a:rPr>
              <a:t>illa</a:t>
            </a:r>
            <a:r>
              <a:rPr lang="it-IT" sz="2000" dirty="0">
                <a:latin typeface="Times New Roman" pitchFamily="18" charset="0"/>
                <a:cs typeface="Times New Roman" pitchFamily="18" charset="0"/>
              </a:rPr>
              <a:t>, ex </a:t>
            </a:r>
            <a:r>
              <a:rPr lang="it-IT" sz="2000" dirty="0" err="1">
                <a:latin typeface="Times New Roman" pitchFamily="18" charset="0"/>
                <a:cs typeface="Times New Roman" pitchFamily="18" charset="0"/>
              </a:rPr>
              <a:t>quibus</a:t>
            </a:r>
            <a:r>
              <a:rPr lang="it-IT" sz="2000" dirty="0">
                <a:latin typeface="Times New Roman" pitchFamily="18" charset="0"/>
                <a:cs typeface="Times New Roman" pitchFamily="18" charset="0"/>
              </a:rPr>
              <a:t> ista </a:t>
            </a:r>
            <a:r>
              <a:rPr lang="it-IT" sz="2000" dirty="0" err="1">
                <a:latin typeface="Times New Roman" pitchFamily="18" charset="0"/>
                <a:cs typeface="Times New Roman" pitchFamily="18" charset="0"/>
              </a:rPr>
              <a:t>excepta</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sunt</a:t>
            </a:r>
            <a:r>
              <a:rPr lang="it-IT" sz="2000" dirty="0">
                <a:latin typeface="Times New Roman" pitchFamily="18" charset="0"/>
                <a:cs typeface="Times New Roman" pitchFamily="18" charset="0"/>
              </a:rPr>
              <a:t> ad </a:t>
            </a:r>
            <a:r>
              <a:rPr lang="it-IT" sz="2000" dirty="0" err="1">
                <a:latin typeface="Times New Roman" pitchFamily="18" charset="0"/>
                <a:cs typeface="Times New Roman" pitchFamily="18" charset="0"/>
              </a:rPr>
              <a:t>manum</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habere</a:t>
            </a:r>
            <a:r>
              <a:rPr lang="it-IT" sz="2000" dirty="0">
                <a:latin typeface="Times New Roman" pitchFamily="18" charset="0"/>
                <a:cs typeface="Times New Roman" pitchFamily="18" charset="0"/>
              </a:rPr>
              <a:t> non </a:t>
            </a:r>
            <a:r>
              <a:rPr lang="it-IT" sz="2000" dirty="0" err="1">
                <a:latin typeface="Times New Roman" pitchFamily="18" charset="0"/>
                <a:cs typeface="Times New Roman" pitchFamily="18" charset="0"/>
              </a:rPr>
              <a:t>poterit</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hinc</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saltem</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accipiat</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quod</a:t>
            </a:r>
            <a:r>
              <a:rPr lang="it-IT" sz="2000" dirty="0">
                <a:latin typeface="Times New Roman" pitchFamily="18" charset="0"/>
                <a:cs typeface="Times New Roman" pitchFamily="18" charset="0"/>
              </a:rPr>
              <a:t> ad </a:t>
            </a:r>
            <a:r>
              <a:rPr lang="it-IT" sz="2000" dirty="0" err="1">
                <a:latin typeface="Times New Roman" pitchFamily="18" charset="0"/>
                <a:cs typeface="Times New Roman" pitchFamily="18" charset="0"/>
              </a:rPr>
              <a:t>commodum</a:t>
            </a:r>
            <a:r>
              <a:rPr lang="it-IT" sz="2000" dirty="0">
                <a:latin typeface="Times New Roman" pitchFamily="18" charset="0"/>
                <a:cs typeface="Times New Roman" pitchFamily="18" charset="0"/>
              </a:rPr>
              <a:t> cause sue valere </a:t>
            </a:r>
            <a:r>
              <a:rPr lang="it-IT" sz="2000" dirty="0" err="1">
                <a:latin typeface="Times New Roman" pitchFamily="18" charset="0"/>
                <a:cs typeface="Times New Roman" pitchFamily="18" charset="0"/>
              </a:rPr>
              <a:t>perspexerit</a:t>
            </a:r>
            <a:r>
              <a:rPr lang="it-IT" sz="2000" dirty="0">
                <a:latin typeface="Times New Roman" pitchFamily="18" charset="0"/>
                <a:cs typeface="Times New Roman" pitchFamily="18" charset="0"/>
              </a:rPr>
              <a:t>.</a:t>
            </a:r>
          </a:p>
        </p:txBody>
      </p:sp>
      <p:pic>
        <p:nvPicPr>
          <p:cNvPr id="3" name="Immagine 2"/>
          <p:cNvPicPr>
            <a:picLocks noChangeAspect="1"/>
          </p:cNvPicPr>
          <p:nvPr/>
        </p:nvPicPr>
        <p:blipFill rotWithShape="1">
          <a:blip r:embed="rId3" cstate="print">
            <a:extLst>
              <a:ext uri="{28A0092B-C50C-407E-A947-70E740481C1C}">
                <a14:useLocalDpi xmlns:a14="http://schemas.microsoft.com/office/drawing/2010/main" val="0"/>
              </a:ext>
            </a:extLst>
          </a:blip>
          <a:srcRect l="9093" t="6290" r="12101" b="10772"/>
          <a:stretch/>
        </p:blipFill>
        <p:spPr>
          <a:xfrm>
            <a:off x="8153237" y="1"/>
            <a:ext cx="4031011" cy="5969000"/>
          </a:xfrm>
          <a:prstGeom prst="rect">
            <a:avLst/>
          </a:prstGeom>
        </p:spPr>
      </p:pic>
    </p:spTree>
    <p:extLst>
      <p:ext uri="{BB962C8B-B14F-4D97-AF65-F5344CB8AC3E}">
        <p14:creationId xmlns:p14="http://schemas.microsoft.com/office/powerpoint/2010/main" val="13158363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2769" name="Titolo 1"/>
          <p:cNvSpPr>
            <a:spLocks noGrp="1"/>
          </p:cNvSpPr>
          <p:nvPr>
            <p:ph type="title" idx="4294967295"/>
          </p:nvPr>
        </p:nvSpPr>
        <p:spPr>
          <a:xfrm>
            <a:off x="6443693" y="4272873"/>
            <a:ext cx="3707904" cy="2132856"/>
          </a:xfrm>
        </p:spPr>
        <p:txBody>
          <a:bodyPr/>
          <a:lstStyle/>
          <a:p>
            <a:r>
              <a:rPr lang="it-IT" sz="1800" dirty="0">
                <a:latin typeface="Times New Roman" pitchFamily="18" charset="0"/>
                <a:cs typeface="Times New Roman" pitchFamily="18" charset="0"/>
              </a:rPr>
              <a:t>Biblioteca Apostolica Vaticana</a:t>
            </a:r>
            <a:br>
              <a:rPr lang="it-IT" sz="1800" dirty="0">
                <a:latin typeface="Times New Roman" pitchFamily="18" charset="0"/>
                <a:cs typeface="Times New Roman" pitchFamily="18" charset="0"/>
              </a:rPr>
            </a:br>
            <a:r>
              <a:rPr lang="it-IT" sz="1800" dirty="0">
                <a:latin typeface="Times New Roman" pitchFamily="18" charset="0"/>
                <a:cs typeface="Times New Roman" pitchFamily="18" charset="0"/>
              </a:rPr>
              <a:t>Vat. </a:t>
            </a:r>
            <a:r>
              <a:rPr lang="it-IT" sz="1800" dirty="0" err="1">
                <a:latin typeface="Times New Roman" pitchFamily="18" charset="0"/>
                <a:cs typeface="Times New Roman" pitchFamily="18" charset="0"/>
              </a:rPr>
              <a:t>Lat</a:t>
            </a:r>
            <a:r>
              <a:rPr lang="it-IT" sz="1800" dirty="0">
                <a:latin typeface="Times New Roman" pitchFamily="18" charset="0"/>
                <a:cs typeface="Times New Roman" pitchFamily="18" charset="0"/>
              </a:rPr>
              <a:t>. 1357</a:t>
            </a:r>
            <a:br>
              <a:rPr lang="it-IT" sz="1800" dirty="0">
                <a:latin typeface="Times New Roman" pitchFamily="18" charset="0"/>
                <a:cs typeface="Times New Roman" pitchFamily="18" charset="0"/>
              </a:rPr>
            </a:br>
            <a:r>
              <a:rPr lang="it-IT" sz="1800" dirty="0">
                <a:latin typeface="Times New Roman" pitchFamily="18" charset="0"/>
                <a:cs typeface="Times New Roman" pitchFamily="18" charset="0"/>
              </a:rPr>
              <a:t>Ivo, </a:t>
            </a:r>
            <a:r>
              <a:rPr lang="it-IT" sz="1800" i="1" dirty="0" err="1">
                <a:latin typeface="Times New Roman" pitchFamily="18" charset="0"/>
                <a:cs typeface="Times New Roman" pitchFamily="18" charset="0"/>
              </a:rPr>
              <a:t>Prologus</a:t>
            </a:r>
            <a:br>
              <a:rPr lang="it-IT" sz="1800" dirty="0">
                <a:latin typeface="Times New Roman" pitchFamily="18" charset="0"/>
                <a:cs typeface="Times New Roman" pitchFamily="18" charset="0"/>
              </a:rPr>
            </a:br>
            <a:r>
              <a:rPr lang="it-IT" sz="1800" dirty="0">
                <a:latin typeface="Times New Roman" pitchFamily="18" charset="0"/>
                <a:cs typeface="Times New Roman" pitchFamily="18" charset="0"/>
              </a:rPr>
              <a:t>e </a:t>
            </a:r>
            <a:r>
              <a:rPr lang="it-IT" sz="1800" i="1" dirty="0" err="1">
                <a:latin typeface="Times New Roman" pitchFamily="18" charset="0"/>
                <a:cs typeface="Times New Roman" pitchFamily="18" charset="0"/>
              </a:rPr>
              <a:t>Decretum</a:t>
            </a:r>
            <a:br>
              <a:rPr lang="it-IT" sz="3600" dirty="0">
                <a:latin typeface="Times New Roman" pitchFamily="18" charset="0"/>
                <a:cs typeface="Times New Roman" pitchFamily="18" charset="0"/>
              </a:rPr>
            </a:br>
            <a:endParaRPr lang="it-IT" sz="3600" dirty="0">
              <a:latin typeface="Times New Roman" pitchFamily="18" charset="0"/>
              <a:cs typeface="Times New Roman" pitchFamily="18" charset="0"/>
            </a:endParaRPr>
          </a:p>
        </p:txBody>
      </p:sp>
      <p:pic>
        <p:nvPicPr>
          <p:cNvPr id="3" name="Immagine 2"/>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927290" y="46036"/>
            <a:ext cx="4740711" cy="4173640"/>
          </a:xfrm>
          <a:prstGeom prst="rect">
            <a:avLst/>
          </a:prstGeom>
        </p:spPr>
      </p:pic>
      <p:pic>
        <p:nvPicPr>
          <p:cNvPr id="4" name="Immagine 3">
            <a:extLst>
              <a:ext uri="{FF2B5EF4-FFF2-40B4-BE49-F238E27FC236}">
                <a16:creationId xmlns:a16="http://schemas.microsoft.com/office/drawing/2014/main" id="{6189B06A-297B-489A-9AB8-ED2CCF9926F8}"/>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rot="5400000">
            <a:off x="1612226" y="-42191"/>
            <a:ext cx="4226837" cy="4403291"/>
          </a:xfrm>
          <a:prstGeom prst="rect">
            <a:avLst/>
          </a:prstGeom>
          <a:scene3d>
            <a:camera prst="orthographicFront">
              <a:rot lat="21299999" lon="21299994" rev="5400000"/>
            </a:camera>
            <a:lightRig rig="threePt" dir="t"/>
          </a:scene3d>
        </p:spPr>
      </p:pic>
      <p:sp>
        <p:nvSpPr>
          <p:cNvPr id="5" name="Titolo 1">
            <a:extLst>
              <a:ext uri="{FF2B5EF4-FFF2-40B4-BE49-F238E27FC236}">
                <a16:creationId xmlns:a16="http://schemas.microsoft.com/office/drawing/2014/main" id="{00F71D37-9DA7-4B97-B9FB-CAA6A1D0108C}"/>
              </a:ext>
            </a:extLst>
          </p:cNvPr>
          <p:cNvSpPr txBox="1">
            <a:spLocks/>
          </p:cNvSpPr>
          <p:nvPr/>
        </p:nvSpPr>
        <p:spPr bwMode="auto">
          <a:xfrm>
            <a:off x="1716212" y="4399260"/>
            <a:ext cx="3563888" cy="16123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it-IT" sz="1800" dirty="0">
                <a:latin typeface="Times New Roman" pitchFamily="18" charset="0"/>
                <a:cs typeface="Times New Roman" pitchFamily="18" charset="0"/>
              </a:rPr>
              <a:t>Biblioteca Apostolica Vaticana</a:t>
            </a:r>
          </a:p>
          <a:p>
            <a:r>
              <a:rPr lang="it-IT" sz="1800" dirty="0" err="1">
                <a:latin typeface="Times New Roman" pitchFamily="18" charset="0"/>
                <a:cs typeface="Times New Roman" pitchFamily="18" charset="0"/>
              </a:rPr>
              <a:t>Pal</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Lat</a:t>
            </a:r>
            <a:r>
              <a:rPr lang="it-IT" sz="1800" dirty="0">
                <a:latin typeface="Times New Roman" pitchFamily="18" charset="0"/>
                <a:cs typeface="Times New Roman" pitchFamily="18" charset="0"/>
              </a:rPr>
              <a:t>. 587</a:t>
            </a:r>
            <a:br>
              <a:rPr lang="it-IT" sz="1800" dirty="0">
                <a:latin typeface="Times New Roman" pitchFamily="18" charset="0"/>
                <a:cs typeface="Times New Roman" pitchFamily="18" charset="0"/>
              </a:rPr>
            </a:br>
            <a:r>
              <a:rPr lang="it-IT" sz="1800" dirty="0">
                <a:latin typeface="Times New Roman" pitchFamily="18" charset="0"/>
                <a:cs typeface="Times New Roman" pitchFamily="18" charset="0"/>
              </a:rPr>
              <a:t>Ivo, </a:t>
            </a:r>
            <a:r>
              <a:rPr lang="it-IT" sz="1800" i="1" dirty="0" err="1">
                <a:latin typeface="Times New Roman" pitchFamily="18" charset="0"/>
                <a:cs typeface="Times New Roman" pitchFamily="18" charset="0"/>
              </a:rPr>
              <a:t>Prologus</a:t>
            </a:r>
            <a:br>
              <a:rPr lang="it-IT" sz="1800" dirty="0">
                <a:latin typeface="Times New Roman" pitchFamily="18" charset="0"/>
                <a:cs typeface="Times New Roman" pitchFamily="18" charset="0"/>
              </a:rPr>
            </a:br>
            <a:r>
              <a:rPr lang="it-IT" sz="1800" dirty="0">
                <a:latin typeface="Times New Roman" pitchFamily="18" charset="0"/>
                <a:cs typeface="Times New Roman" pitchFamily="18" charset="0"/>
              </a:rPr>
              <a:t>e </a:t>
            </a:r>
            <a:r>
              <a:rPr lang="it-IT" sz="1800" i="1" dirty="0" err="1">
                <a:latin typeface="Times New Roman" pitchFamily="18" charset="0"/>
                <a:cs typeface="Times New Roman" pitchFamily="18" charset="0"/>
              </a:rPr>
              <a:t>Decretum</a:t>
            </a:r>
            <a:br>
              <a:rPr lang="it-IT" sz="3600" dirty="0">
                <a:latin typeface="Times New Roman" pitchFamily="18" charset="0"/>
                <a:cs typeface="Times New Roman" pitchFamily="18" charset="0"/>
              </a:rPr>
            </a:br>
            <a:endParaRPr lang="it-IT" sz="3600" dirty="0">
              <a:latin typeface="Times New Roman" pitchFamily="18" charset="0"/>
              <a:cs typeface="Times New Roman" pitchFamily="18" charset="0"/>
            </a:endParaRPr>
          </a:p>
        </p:txBody>
      </p:sp>
    </p:spTree>
    <p:extLst>
      <p:ext uri="{BB962C8B-B14F-4D97-AF65-F5344CB8AC3E}">
        <p14:creationId xmlns:p14="http://schemas.microsoft.com/office/powerpoint/2010/main" val="4860286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2769" name="Titolo 1"/>
          <p:cNvSpPr>
            <a:spLocks noGrp="1"/>
          </p:cNvSpPr>
          <p:nvPr>
            <p:ph type="title" idx="4294967295"/>
          </p:nvPr>
        </p:nvSpPr>
        <p:spPr>
          <a:xfrm>
            <a:off x="1523999" y="44624"/>
            <a:ext cx="4485260" cy="6825312"/>
          </a:xfrm>
        </p:spPr>
        <p:txBody>
          <a:bodyPr>
            <a:normAutofit/>
          </a:bodyPr>
          <a:lstStyle/>
          <a:p>
            <a:r>
              <a:rPr lang="it-IT" sz="1800" b="1" dirty="0" err="1">
                <a:latin typeface="Times New Roman" pitchFamily="18" charset="0"/>
                <a:cs typeface="Times New Roman" pitchFamily="18" charset="0"/>
              </a:rPr>
              <a:t>Polycarpus</a:t>
            </a:r>
            <a:br>
              <a:rPr lang="it-IT" sz="1800" b="1" dirty="0">
                <a:latin typeface="Times New Roman" pitchFamily="18" charset="0"/>
                <a:cs typeface="Times New Roman" pitchFamily="18" charset="0"/>
              </a:rPr>
            </a:br>
            <a:r>
              <a:rPr lang="it-IT" sz="1800" b="1" dirty="0">
                <a:latin typeface="Times New Roman" pitchFamily="18" charset="0"/>
                <a:cs typeface="Times New Roman" pitchFamily="18" charset="0"/>
              </a:rPr>
              <a:t>Gregorio di S. </a:t>
            </a:r>
            <a:r>
              <a:rPr lang="it-IT" sz="1800" b="1" dirty="0" err="1">
                <a:latin typeface="Times New Roman" pitchFamily="18" charset="0"/>
                <a:cs typeface="Times New Roman" pitchFamily="18" charset="0"/>
              </a:rPr>
              <a:t>Crisogono</a:t>
            </a:r>
            <a:r>
              <a:rPr lang="it-IT" sz="1800" b="1" dirty="0">
                <a:latin typeface="Times New Roman" pitchFamily="18" charset="0"/>
                <a:cs typeface="Times New Roman" pitchFamily="18" charset="0"/>
              </a:rPr>
              <a:t>, + 1113/14.</a:t>
            </a:r>
            <a:br>
              <a:rPr lang="it-IT" sz="1800" b="1" dirty="0">
                <a:latin typeface="Times New Roman" pitchFamily="18" charset="0"/>
                <a:cs typeface="Times New Roman" pitchFamily="18" charset="0"/>
              </a:rPr>
            </a:br>
            <a:br>
              <a:rPr lang="it-IT" sz="1800" b="1" dirty="0">
                <a:latin typeface="Times New Roman" pitchFamily="18" charset="0"/>
                <a:cs typeface="Times New Roman" pitchFamily="18" charset="0"/>
              </a:rPr>
            </a:br>
            <a:r>
              <a:rPr lang="it-IT" sz="1800" dirty="0">
                <a:latin typeface="Times New Roman" pitchFamily="18" charset="0"/>
                <a:cs typeface="Times New Roman" pitchFamily="18" charset="0"/>
              </a:rPr>
              <a:t>Dedicato a Diego </a:t>
            </a:r>
            <a:r>
              <a:rPr lang="it-IT" sz="1800" dirty="0" err="1">
                <a:latin typeface="Times New Roman" pitchFamily="18" charset="0"/>
                <a:cs typeface="Times New Roman" pitchFamily="18" charset="0"/>
              </a:rPr>
              <a:t>Gelmírez</a:t>
            </a:r>
            <a:r>
              <a:rPr lang="it-IT" sz="1800" dirty="0">
                <a:latin typeface="Times New Roman" pitchFamily="18" charset="0"/>
                <a:cs typeface="Times New Roman" pitchFamily="18" charset="0"/>
              </a:rPr>
              <a:t> vescovo di Compostela</a:t>
            </a:r>
            <a:br>
              <a:rPr lang="it-IT" sz="1800" dirty="0">
                <a:latin typeface="Times New Roman" pitchFamily="18" charset="0"/>
                <a:cs typeface="Times New Roman" pitchFamily="18" charset="0"/>
              </a:rPr>
            </a:br>
            <a:br>
              <a:rPr lang="it-IT" sz="1800" dirty="0">
                <a:latin typeface="Times New Roman" pitchFamily="18" charset="0"/>
                <a:cs typeface="Times New Roman" pitchFamily="18" charset="0"/>
              </a:rPr>
            </a:br>
            <a:r>
              <a:rPr lang="it-IT" sz="1800" b="1" dirty="0">
                <a:latin typeface="Times New Roman" pitchFamily="18" charset="0"/>
                <a:cs typeface="Times New Roman" pitchFamily="18" charset="0"/>
              </a:rPr>
              <a:t>Madrid BN 7127</a:t>
            </a:r>
            <a:br>
              <a:rPr lang="it-IT" sz="1800" dirty="0">
                <a:latin typeface="Times New Roman" pitchFamily="18" charset="0"/>
                <a:cs typeface="Times New Roman" pitchFamily="18" charset="0"/>
              </a:rPr>
            </a:br>
            <a:r>
              <a:rPr lang="it-IT" sz="1800" dirty="0">
                <a:latin typeface="Times New Roman" pitchFamily="18" charset="0"/>
                <a:cs typeface="Times New Roman" pitchFamily="18" charset="0"/>
              </a:rPr>
              <a:t>Incipit </a:t>
            </a:r>
            <a:r>
              <a:rPr lang="it-IT" sz="1800" dirty="0" err="1">
                <a:latin typeface="Times New Roman" pitchFamily="18" charset="0"/>
                <a:cs typeface="Times New Roman" pitchFamily="18" charset="0"/>
              </a:rPr>
              <a:t>prologus</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Gregorii</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cardinalis</a:t>
            </a:r>
            <a:r>
              <a:rPr lang="it-IT" sz="1800" dirty="0">
                <a:latin typeface="Times New Roman" pitchFamily="18" charset="0"/>
                <a:cs typeface="Times New Roman" pitchFamily="18" charset="0"/>
              </a:rPr>
              <a:t> presbiteri </a:t>
            </a:r>
            <a:r>
              <a:rPr lang="it-IT" sz="1800" dirty="0" err="1">
                <a:latin typeface="Times New Roman" pitchFamily="18" charset="0"/>
                <a:cs typeface="Times New Roman" pitchFamily="18" charset="0"/>
              </a:rPr>
              <a:t>titulib</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sancti</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Grisogoni</a:t>
            </a:r>
            <a:r>
              <a:rPr lang="it-IT" sz="1800" dirty="0">
                <a:latin typeface="Times New Roman" pitchFamily="18" charset="0"/>
                <a:cs typeface="Times New Roman" pitchFamily="18" charset="0"/>
              </a:rPr>
              <a:t> ad </a:t>
            </a:r>
            <a:r>
              <a:rPr lang="it-IT" sz="1800" dirty="0" err="1">
                <a:latin typeface="Times New Roman" pitchFamily="18" charset="0"/>
                <a:cs typeface="Times New Roman" pitchFamily="18" charset="0"/>
              </a:rPr>
              <a:t>Didacum</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sancti</a:t>
            </a:r>
            <a:r>
              <a:rPr lang="it-IT" sz="1800" dirty="0">
                <a:latin typeface="Times New Roman" pitchFamily="18" charset="0"/>
                <a:cs typeface="Times New Roman" pitchFamily="18" charset="0"/>
              </a:rPr>
              <a:t> Iacobi ecclesie </a:t>
            </a:r>
            <a:r>
              <a:rPr lang="it-IT" sz="1800" dirty="0" err="1">
                <a:latin typeface="Times New Roman" pitchFamily="18" charset="0"/>
                <a:cs typeface="Times New Roman" pitchFamily="18" charset="0"/>
              </a:rPr>
              <a:t>episcopum</a:t>
            </a:r>
            <a:r>
              <a:rPr lang="it-IT" sz="1800" dirty="0">
                <a:latin typeface="Times New Roman" pitchFamily="18" charset="0"/>
                <a:cs typeface="Times New Roman" pitchFamily="18" charset="0"/>
              </a:rPr>
              <a:t>.</a:t>
            </a:r>
            <a:br>
              <a:rPr lang="it-IT" sz="1800" dirty="0">
                <a:latin typeface="Times New Roman" pitchFamily="18" charset="0"/>
                <a:cs typeface="Times New Roman" pitchFamily="18" charset="0"/>
              </a:rPr>
            </a:br>
            <a:r>
              <a:rPr lang="it-IT" sz="1800" dirty="0" err="1">
                <a:latin typeface="Times New Roman" pitchFamily="18" charset="0"/>
                <a:cs typeface="Times New Roman" pitchFamily="18" charset="0"/>
              </a:rPr>
              <a:t>Dilecto</a:t>
            </a:r>
            <a:r>
              <a:rPr lang="it-IT" sz="1800" dirty="0">
                <a:latin typeface="Times New Roman" pitchFamily="18" charset="0"/>
                <a:cs typeface="Times New Roman" pitchFamily="18" charset="0"/>
              </a:rPr>
              <a:t> domino D. </a:t>
            </a:r>
            <a:r>
              <a:rPr lang="it-IT" sz="1800" dirty="0" err="1">
                <a:latin typeface="Times New Roman" pitchFamily="18" charset="0"/>
                <a:cs typeface="Times New Roman" pitchFamily="18" charset="0"/>
              </a:rPr>
              <a:t>sancti</a:t>
            </a:r>
            <a:r>
              <a:rPr lang="it-IT" sz="1800" dirty="0">
                <a:latin typeface="Times New Roman" pitchFamily="18" charset="0"/>
                <a:cs typeface="Times New Roman" pitchFamily="18" charset="0"/>
              </a:rPr>
              <a:t> Iacobi ecclesie pontificali infula </a:t>
            </a:r>
            <a:r>
              <a:rPr lang="it-IT" sz="1800" dirty="0" err="1">
                <a:latin typeface="Times New Roman" pitchFamily="18" charset="0"/>
                <a:cs typeface="Times New Roman" pitchFamily="18" charset="0"/>
              </a:rPr>
              <a:t>digne</a:t>
            </a:r>
            <a:r>
              <a:rPr lang="it-IT" sz="1800" dirty="0">
                <a:latin typeface="Times New Roman" pitchFamily="18" charset="0"/>
                <a:cs typeface="Times New Roman" pitchFamily="18" charset="0"/>
              </a:rPr>
              <a:t> decorato </a:t>
            </a:r>
            <a:r>
              <a:rPr lang="it-IT" sz="1800" dirty="0" err="1">
                <a:latin typeface="Times New Roman" pitchFamily="18" charset="0"/>
                <a:cs typeface="Times New Roman" pitchFamily="18" charset="0"/>
              </a:rPr>
              <a:t>Gregorius</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presbiterorum</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humillimus</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salutem</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Petistis</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iamdudum</a:t>
            </a:r>
            <a:r>
              <a:rPr lang="it-IT" sz="1800" dirty="0">
                <a:latin typeface="Times New Roman" pitchFamily="18" charset="0"/>
                <a:cs typeface="Times New Roman" pitchFamily="18" charset="0"/>
              </a:rPr>
              <a:t> et hoc </a:t>
            </a:r>
            <a:r>
              <a:rPr lang="it-IT" sz="1800" dirty="0" err="1">
                <a:latin typeface="Times New Roman" pitchFamily="18" charset="0"/>
                <a:cs typeface="Times New Roman" pitchFamily="18" charset="0"/>
              </a:rPr>
              <a:t>sepe</a:t>
            </a:r>
            <a:r>
              <a:rPr lang="it-IT" sz="1800" dirty="0">
                <a:latin typeface="Times New Roman" pitchFamily="18" charset="0"/>
                <a:cs typeface="Times New Roman" pitchFamily="18" charset="0"/>
              </a:rPr>
              <a:t>, ut opus </a:t>
            </a:r>
            <a:r>
              <a:rPr lang="it-IT" sz="1800" dirty="0" err="1">
                <a:latin typeface="Times New Roman" pitchFamily="18" charset="0"/>
                <a:cs typeface="Times New Roman" pitchFamily="18" charset="0"/>
              </a:rPr>
              <a:t>arduum</a:t>
            </a:r>
            <a:r>
              <a:rPr lang="it-IT" sz="1800" dirty="0">
                <a:latin typeface="Times New Roman" pitchFamily="18" charset="0"/>
                <a:cs typeface="Times New Roman" pitchFamily="18" charset="0"/>
              </a:rPr>
              <a:t> et </a:t>
            </a:r>
            <a:r>
              <a:rPr lang="it-IT" sz="1800" dirty="0" err="1">
                <a:latin typeface="Times New Roman" pitchFamily="18" charset="0"/>
                <a:cs typeface="Times New Roman" pitchFamily="18" charset="0"/>
              </a:rPr>
              <a:t>supra</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vires</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meas</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agrederer</a:t>
            </a:r>
            <a:r>
              <a:rPr lang="it-IT" sz="1800" dirty="0">
                <a:latin typeface="Times New Roman" pitchFamily="18" charset="0"/>
                <a:cs typeface="Times New Roman" pitchFamily="18" charset="0"/>
              </a:rPr>
              <a:t>, </a:t>
            </a:r>
            <a:r>
              <a:rPr lang="it-IT" sz="1800" dirty="0" err="1">
                <a:solidFill>
                  <a:srgbClr val="FF0000"/>
                </a:solidFill>
                <a:latin typeface="Times New Roman" pitchFamily="18" charset="0"/>
                <a:cs typeface="Times New Roman" pitchFamily="18" charset="0"/>
              </a:rPr>
              <a:t>librum</a:t>
            </a:r>
            <a:r>
              <a:rPr lang="it-IT" sz="1800" dirty="0">
                <a:solidFill>
                  <a:srgbClr val="FF0000"/>
                </a:solidFill>
                <a:latin typeface="Times New Roman" pitchFamily="18" charset="0"/>
                <a:cs typeface="Times New Roman" pitchFamily="18" charset="0"/>
              </a:rPr>
              <a:t> </a:t>
            </a:r>
            <a:r>
              <a:rPr lang="it-IT" sz="1800" dirty="0" err="1">
                <a:solidFill>
                  <a:srgbClr val="FF0000"/>
                </a:solidFill>
                <a:latin typeface="Times New Roman" pitchFamily="18" charset="0"/>
                <a:cs typeface="Times New Roman" pitchFamily="18" charset="0"/>
              </a:rPr>
              <a:t>canonum</a:t>
            </a:r>
            <a:r>
              <a:rPr lang="it-IT" sz="1800" dirty="0">
                <a:solidFill>
                  <a:srgbClr val="FF0000"/>
                </a:solidFill>
                <a:latin typeface="Times New Roman" pitchFamily="18" charset="0"/>
                <a:cs typeface="Times New Roman" pitchFamily="18" charset="0"/>
              </a:rPr>
              <a:t> scilicet ex </a:t>
            </a:r>
            <a:r>
              <a:rPr lang="it-IT" sz="1800" dirty="0" err="1">
                <a:solidFill>
                  <a:srgbClr val="FF0000"/>
                </a:solidFill>
                <a:latin typeface="Times New Roman" pitchFamily="18" charset="0"/>
                <a:cs typeface="Times New Roman" pitchFamily="18" charset="0"/>
              </a:rPr>
              <a:t>Romanorum</a:t>
            </a:r>
            <a:r>
              <a:rPr lang="it-IT" sz="1800" dirty="0">
                <a:solidFill>
                  <a:srgbClr val="FF0000"/>
                </a:solidFill>
                <a:latin typeface="Times New Roman" pitchFamily="18" charset="0"/>
                <a:cs typeface="Times New Roman" pitchFamily="18" charset="0"/>
              </a:rPr>
              <a:t> </a:t>
            </a:r>
            <a:r>
              <a:rPr lang="it-IT" sz="1800" dirty="0" err="1">
                <a:solidFill>
                  <a:srgbClr val="FF0000"/>
                </a:solidFill>
                <a:latin typeface="Times New Roman" pitchFamily="18" charset="0"/>
                <a:cs typeface="Times New Roman" pitchFamily="18" charset="0"/>
              </a:rPr>
              <a:t>pontificum</a:t>
            </a:r>
            <a:r>
              <a:rPr lang="it-IT" sz="1800" dirty="0">
                <a:solidFill>
                  <a:srgbClr val="FF0000"/>
                </a:solidFill>
                <a:latin typeface="Times New Roman" pitchFamily="18" charset="0"/>
                <a:cs typeface="Times New Roman" pitchFamily="18" charset="0"/>
              </a:rPr>
              <a:t> </a:t>
            </a:r>
            <a:r>
              <a:rPr lang="it-IT" sz="1800" dirty="0" err="1">
                <a:solidFill>
                  <a:srgbClr val="FF0000"/>
                </a:solidFill>
                <a:latin typeface="Times New Roman" pitchFamily="18" charset="0"/>
                <a:cs typeface="Times New Roman" pitchFamily="18" charset="0"/>
              </a:rPr>
              <a:t>decretis</a:t>
            </a:r>
            <a:r>
              <a:rPr lang="it-IT" sz="1800" dirty="0">
                <a:solidFill>
                  <a:srgbClr val="FF0000"/>
                </a:solidFill>
                <a:latin typeface="Times New Roman" pitchFamily="18" charset="0"/>
                <a:cs typeface="Times New Roman" pitchFamily="18" charset="0"/>
              </a:rPr>
              <a:t> </a:t>
            </a:r>
            <a:r>
              <a:rPr lang="it-IT" sz="1800" dirty="0" err="1">
                <a:solidFill>
                  <a:srgbClr val="FF0000"/>
                </a:solidFill>
                <a:latin typeface="Times New Roman" pitchFamily="18" charset="0"/>
                <a:cs typeface="Times New Roman" pitchFamily="18" charset="0"/>
              </a:rPr>
              <a:t>aliorumque</a:t>
            </a:r>
            <a:r>
              <a:rPr lang="it-IT" sz="1800" dirty="0">
                <a:solidFill>
                  <a:srgbClr val="FF0000"/>
                </a:solidFill>
                <a:latin typeface="Times New Roman" pitchFamily="18" charset="0"/>
                <a:cs typeface="Times New Roman" pitchFamily="18" charset="0"/>
              </a:rPr>
              <a:t> sanctorum </a:t>
            </a:r>
            <a:r>
              <a:rPr lang="it-IT" sz="1800" dirty="0" err="1">
                <a:solidFill>
                  <a:srgbClr val="FF0000"/>
                </a:solidFill>
                <a:latin typeface="Times New Roman" pitchFamily="18" charset="0"/>
                <a:cs typeface="Times New Roman" pitchFamily="18" charset="0"/>
              </a:rPr>
              <a:t>patrum</a:t>
            </a:r>
            <a:r>
              <a:rPr lang="it-IT" sz="1800" dirty="0">
                <a:solidFill>
                  <a:srgbClr val="FF0000"/>
                </a:solidFill>
                <a:latin typeface="Times New Roman" pitchFamily="18" charset="0"/>
                <a:cs typeface="Times New Roman" pitchFamily="18" charset="0"/>
              </a:rPr>
              <a:t> </a:t>
            </a:r>
            <a:r>
              <a:rPr lang="it-IT" sz="1800" dirty="0" err="1">
                <a:solidFill>
                  <a:srgbClr val="FF0000"/>
                </a:solidFill>
                <a:latin typeface="Times New Roman" pitchFamily="18" charset="0"/>
                <a:cs typeface="Times New Roman" pitchFamily="18" charset="0"/>
              </a:rPr>
              <a:t>auctoritatibus</a:t>
            </a:r>
            <a:r>
              <a:rPr lang="it-IT" sz="1800" dirty="0">
                <a:solidFill>
                  <a:srgbClr val="FF0000"/>
                </a:solidFill>
                <a:latin typeface="Times New Roman" pitchFamily="18" charset="0"/>
                <a:cs typeface="Times New Roman" pitchFamily="18" charset="0"/>
              </a:rPr>
              <a:t> </a:t>
            </a:r>
            <a:r>
              <a:rPr lang="it-IT" sz="1800" dirty="0" err="1">
                <a:solidFill>
                  <a:srgbClr val="FF0000"/>
                </a:solidFill>
                <a:latin typeface="Times New Roman" pitchFamily="18" charset="0"/>
                <a:cs typeface="Times New Roman" pitchFamily="18" charset="0"/>
              </a:rPr>
              <a:t>atque</a:t>
            </a:r>
            <a:r>
              <a:rPr lang="it-IT" sz="1800" dirty="0">
                <a:solidFill>
                  <a:srgbClr val="FF0000"/>
                </a:solidFill>
                <a:latin typeface="Times New Roman" pitchFamily="18" charset="0"/>
                <a:cs typeface="Times New Roman" pitchFamily="18" charset="0"/>
              </a:rPr>
              <a:t> </a:t>
            </a:r>
            <a:r>
              <a:rPr lang="it-IT" sz="1800" dirty="0" err="1">
                <a:solidFill>
                  <a:srgbClr val="FF0000"/>
                </a:solidFill>
                <a:latin typeface="Times New Roman" pitchFamily="18" charset="0"/>
                <a:cs typeface="Times New Roman" pitchFamily="18" charset="0"/>
              </a:rPr>
              <a:t>diversis</a:t>
            </a:r>
            <a:r>
              <a:rPr lang="it-IT" sz="1800" dirty="0">
                <a:solidFill>
                  <a:srgbClr val="FF0000"/>
                </a:solidFill>
                <a:latin typeface="Times New Roman" pitchFamily="18" charset="0"/>
                <a:cs typeface="Times New Roman" pitchFamily="18" charset="0"/>
              </a:rPr>
              <a:t> </a:t>
            </a:r>
            <a:r>
              <a:rPr lang="it-IT" sz="1800" dirty="0" err="1">
                <a:solidFill>
                  <a:srgbClr val="FF0000"/>
                </a:solidFill>
                <a:latin typeface="Times New Roman" pitchFamily="18" charset="0"/>
                <a:cs typeface="Times New Roman" pitchFamily="18" charset="0"/>
              </a:rPr>
              <a:t>autenticis</a:t>
            </a:r>
            <a:r>
              <a:rPr lang="it-IT" sz="1800" dirty="0">
                <a:solidFill>
                  <a:srgbClr val="FF0000"/>
                </a:solidFill>
                <a:latin typeface="Times New Roman" pitchFamily="18" charset="0"/>
                <a:cs typeface="Times New Roman" pitchFamily="18" charset="0"/>
              </a:rPr>
              <a:t> </a:t>
            </a:r>
            <a:r>
              <a:rPr lang="it-IT" sz="1800" dirty="0" err="1">
                <a:solidFill>
                  <a:srgbClr val="FF0000"/>
                </a:solidFill>
                <a:latin typeface="Times New Roman" pitchFamily="18" charset="0"/>
                <a:cs typeface="Times New Roman" pitchFamily="18" charset="0"/>
              </a:rPr>
              <a:t>conciliis</a:t>
            </a:r>
            <a:r>
              <a:rPr lang="it-IT" sz="1800" dirty="0">
                <a:solidFill>
                  <a:srgbClr val="FF0000"/>
                </a:solidFill>
                <a:latin typeface="Times New Roman" pitchFamily="18" charset="0"/>
                <a:cs typeface="Times New Roman" pitchFamily="18" charset="0"/>
              </a:rPr>
              <a:t> </a:t>
            </a:r>
            <a:r>
              <a:rPr lang="it-IT" sz="1800" dirty="0" err="1">
                <a:latin typeface="Times New Roman" pitchFamily="18" charset="0"/>
                <a:cs typeface="Times New Roman" pitchFamily="18" charset="0"/>
              </a:rPr>
              <a:t>utiliora</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sumens</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seriatim</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componerem</a:t>
            </a:r>
            <a:r>
              <a:rPr lang="it-IT" sz="1800" dirty="0">
                <a:latin typeface="Times New Roman" pitchFamily="18" charset="0"/>
                <a:cs typeface="Times New Roman" pitchFamily="18" charset="0"/>
              </a:rPr>
              <a:t>...</a:t>
            </a:r>
          </a:p>
        </p:txBody>
      </p:sp>
      <p:pic>
        <p:nvPicPr>
          <p:cNvPr id="3" name="Immagine 2"/>
          <p:cNvPicPr>
            <a:picLocks noChangeAspect="1"/>
          </p:cNvPicPr>
          <p:nvPr/>
        </p:nvPicPr>
        <p:blipFill rotWithShape="1">
          <a:blip r:embed="rId3" cstate="print">
            <a:extLst>
              <a:ext uri="{28A0092B-C50C-407E-A947-70E740481C1C}">
                <a14:useLocalDpi xmlns:a14="http://schemas.microsoft.com/office/drawing/2010/main" val="0"/>
              </a:ext>
            </a:extLst>
          </a:blip>
          <a:srcRect l="50746" t="2864" r="3846" b="7305"/>
          <a:stretch/>
        </p:blipFill>
        <p:spPr>
          <a:xfrm>
            <a:off x="8280697" y="0"/>
            <a:ext cx="3911303" cy="5777887"/>
          </a:xfrm>
          <a:prstGeom prst="rect">
            <a:avLst/>
          </a:prstGeom>
        </p:spPr>
      </p:pic>
    </p:spTree>
    <p:extLst>
      <p:ext uri="{BB962C8B-B14F-4D97-AF65-F5344CB8AC3E}">
        <p14:creationId xmlns:p14="http://schemas.microsoft.com/office/powerpoint/2010/main" val="10751780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3249" name="Titolo 1"/>
          <p:cNvSpPr>
            <a:spLocks noGrp="1"/>
          </p:cNvSpPr>
          <p:nvPr>
            <p:ph type="title" idx="4294967295"/>
          </p:nvPr>
        </p:nvSpPr>
        <p:spPr>
          <a:xfrm>
            <a:off x="1559496" y="22394"/>
            <a:ext cx="3312368" cy="6835607"/>
          </a:xfrm>
        </p:spPr>
        <p:txBody>
          <a:bodyPr>
            <a:normAutofit/>
          </a:bodyPr>
          <a:lstStyle/>
          <a:p>
            <a:r>
              <a:rPr lang="it-IT" sz="2000" b="1" dirty="0">
                <a:latin typeface="Times New Roman" pitchFamily="18" charset="0"/>
                <a:cs typeface="Times New Roman" pitchFamily="18" charset="0"/>
              </a:rPr>
              <a:t>Fontes di Graziano</a:t>
            </a:r>
            <a:br>
              <a:rPr lang="it-IT" sz="2000" b="1" dirty="0">
                <a:latin typeface="Times New Roman" pitchFamily="18" charset="0"/>
                <a:cs typeface="Times New Roman" pitchFamily="18" charset="0"/>
              </a:rPr>
            </a:br>
            <a:br>
              <a:rPr lang="it-IT" sz="2000" b="1" dirty="0">
                <a:latin typeface="Times New Roman" pitchFamily="18" charset="0"/>
                <a:cs typeface="Times New Roman" pitchFamily="18" charset="0"/>
              </a:rPr>
            </a:br>
            <a:r>
              <a:rPr lang="it-IT" sz="2000" b="1" dirty="0">
                <a:latin typeface="Times New Roman" pitchFamily="18" charset="0"/>
                <a:cs typeface="Times New Roman" pitchFamily="18" charset="0"/>
              </a:rPr>
              <a:t>ed. </a:t>
            </a:r>
            <a:r>
              <a:rPr lang="it-IT" sz="2000" b="1" dirty="0" err="1">
                <a:latin typeface="Times New Roman" pitchFamily="18" charset="0"/>
                <a:cs typeface="Times New Roman" pitchFamily="18" charset="0"/>
              </a:rPr>
              <a:t>Ae</a:t>
            </a:r>
            <a:r>
              <a:rPr lang="it-IT" sz="2000" b="1" dirty="0">
                <a:latin typeface="Times New Roman" pitchFamily="18" charset="0"/>
                <a:cs typeface="Times New Roman" pitchFamily="18" charset="0"/>
              </a:rPr>
              <a:t>. Friedberg</a:t>
            </a:r>
            <a:br>
              <a:rPr lang="it-IT" sz="2000" b="1" dirty="0">
                <a:latin typeface="Times New Roman" pitchFamily="18" charset="0"/>
                <a:cs typeface="Times New Roman" pitchFamily="18" charset="0"/>
              </a:rPr>
            </a:br>
            <a:r>
              <a:rPr lang="it-IT" sz="2000" b="1" dirty="0" err="1">
                <a:latin typeface="Times New Roman" pitchFamily="18" charset="0"/>
                <a:cs typeface="Times New Roman" pitchFamily="18" charset="0"/>
              </a:rPr>
              <a:t>Berlin</a:t>
            </a:r>
            <a:r>
              <a:rPr lang="it-IT" sz="2000" b="1" dirty="0">
                <a:latin typeface="Times New Roman" pitchFamily="18" charset="0"/>
                <a:cs typeface="Times New Roman" pitchFamily="18" charset="0"/>
              </a:rPr>
              <a:t> 1879</a:t>
            </a:r>
            <a:br>
              <a:rPr lang="it-IT" sz="2000" b="1" dirty="0">
                <a:latin typeface="Times New Roman" pitchFamily="18" charset="0"/>
                <a:cs typeface="Times New Roman" pitchFamily="18" charset="0"/>
              </a:rPr>
            </a:br>
            <a:br>
              <a:rPr lang="it-IT" sz="2000" b="1" dirty="0">
                <a:latin typeface="Times New Roman" pitchFamily="18" charset="0"/>
                <a:cs typeface="Times New Roman" pitchFamily="18" charset="0"/>
              </a:rPr>
            </a:br>
            <a:r>
              <a:rPr lang="it-IT" sz="2000" dirty="0" err="1">
                <a:latin typeface="Times New Roman" pitchFamily="18" charset="0"/>
                <a:cs typeface="Times New Roman" pitchFamily="18" charset="0"/>
              </a:rPr>
              <a:t>paparum</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epistolae</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verae</a:t>
            </a:r>
            <a:r>
              <a:rPr lang="it-IT" sz="2000" dirty="0">
                <a:latin typeface="Times New Roman" pitchFamily="18" charset="0"/>
                <a:cs typeface="Times New Roman" pitchFamily="18" charset="0"/>
              </a:rPr>
              <a:t> et </a:t>
            </a:r>
            <a:r>
              <a:rPr lang="it-IT" sz="2000" dirty="0" err="1">
                <a:latin typeface="Times New Roman" pitchFamily="18" charset="0"/>
                <a:cs typeface="Times New Roman" pitchFamily="18" charset="0"/>
              </a:rPr>
              <a:t>spuriae</a:t>
            </a:r>
            <a:r>
              <a:rPr lang="it-IT" sz="2000" dirty="0">
                <a:latin typeface="Times New Roman" pitchFamily="18" charset="0"/>
                <a:cs typeface="Times New Roman" pitchFamily="18" charset="0"/>
              </a:rPr>
              <a:t>)</a:t>
            </a:r>
            <a:br>
              <a:rPr lang="it-IT" sz="2000" dirty="0">
                <a:latin typeface="Times New Roman" pitchFamily="18" charset="0"/>
                <a:cs typeface="Times New Roman" pitchFamily="18" charset="0"/>
              </a:rPr>
            </a:br>
            <a:br>
              <a:rPr lang="it-IT" sz="2000" dirty="0">
                <a:latin typeface="Times New Roman" pitchFamily="18" charset="0"/>
                <a:cs typeface="Times New Roman" pitchFamily="18" charset="0"/>
              </a:rPr>
            </a:br>
            <a:r>
              <a:rPr lang="it-IT" sz="2000" dirty="0" err="1">
                <a:latin typeface="Times New Roman" pitchFamily="18" charset="0"/>
                <a:cs typeface="Times New Roman" pitchFamily="18" charset="0"/>
              </a:rPr>
              <a:t>conciliorum</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canones</a:t>
            </a:r>
            <a:br>
              <a:rPr lang="it-IT" sz="2000" dirty="0">
                <a:latin typeface="Times New Roman" pitchFamily="18" charset="0"/>
                <a:cs typeface="Times New Roman" pitchFamily="18" charset="0"/>
              </a:rPr>
            </a:br>
            <a:br>
              <a:rPr lang="it-IT" sz="2000" dirty="0">
                <a:latin typeface="Times New Roman" pitchFamily="18" charset="0"/>
                <a:cs typeface="Times New Roman" pitchFamily="18" charset="0"/>
              </a:rPr>
            </a:br>
            <a:r>
              <a:rPr lang="it-IT" sz="2000" dirty="0" err="1">
                <a:latin typeface="Times New Roman" pitchFamily="18" charset="0"/>
                <a:cs typeface="Times New Roman" pitchFamily="18" charset="0"/>
              </a:rPr>
              <a:t>patrum</a:t>
            </a:r>
            <a:r>
              <a:rPr lang="it-IT" sz="2000" dirty="0">
                <a:latin typeface="Times New Roman" pitchFamily="18" charset="0"/>
                <a:cs typeface="Times New Roman" pitchFamily="18" charset="0"/>
              </a:rPr>
              <a:t> opera</a:t>
            </a:r>
            <a:br>
              <a:rPr lang="it-IT" sz="2000" dirty="0">
                <a:latin typeface="Times New Roman" pitchFamily="18" charset="0"/>
                <a:cs typeface="Times New Roman" pitchFamily="18" charset="0"/>
              </a:rPr>
            </a:br>
            <a:br>
              <a:rPr lang="it-IT" sz="2000" dirty="0">
                <a:latin typeface="Times New Roman" pitchFamily="18" charset="0"/>
                <a:cs typeface="Times New Roman" pitchFamily="18" charset="0"/>
              </a:rPr>
            </a:br>
            <a:r>
              <a:rPr lang="it-IT" sz="2000" dirty="0" err="1">
                <a:latin typeface="Times New Roman" pitchFamily="18" charset="0"/>
                <a:cs typeface="Times New Roman" pitchFamily="18" charset="0"/>
              </a:rPr>
              <a:t>capitularia</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regum</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Francorum</a:t>
            </a:r>
            <a:br>
              <a:rPr lang="it-IT" sz="2000" dirty="0">
                <a:latin typeface="Times New Roman" pitchFamily="18" charset="0"/>
                <a:cs typeface="Times New Roman" pitchFamily="18" charset="0"/>
              </a:rPr>
            </a:br>
            <a:br>
              <a:rPr lang="it-IT" sz="2000" dirty="0">
                <a:latin typeface="Times New Roman" pitchFamily="18" charset="0"/>
                <a:cs typeface="Times New Roman" pitchFamily="18" charset="0"/>
              </a:rPr>
            </a:br>
            <a:r>
              <a:rPr lang="it-IT" sz="2000" dirty="0" err="1">
                <a:latin typeface="Times New Roman" pitchFamily="18" charset="0"/>
                <a:cs typeface="Times New Roman" pitchFamily="18" charset="0"/>
              </a:rPr>
              <a:t>fontes</a:t>
            </a:r>
            <a:r>
              <a:rPr lang="it-IT" sz="2000" dirty="0">
                <a:latin typeface="Times New Roman" pitchFamily="18" charset="0"/>
                <a:cs typeface="Times New Roman" pitchFamily="18" charset="0"/>
              </a:rPr>
              <a:t> iuris Romani</a:t>
            </a:r>
          </a:p>
        </p:txBody>
      </p:sp>
      <p:pic>
        <p:nvPicPr>
          <p:cNvPr id="5" name="Immagine 4">
            <a:extLst>
              <a:ext uri="{FF2B5EF4-FFF2-40B4-BE49-F238E27FC236}">
                <a16:creationId xmlns:a16="http://schemas.microsoft.com/office/drawing/2014/main" id="{A66DEA87-0CDD-45CE-AF73-01F37113F6CB}"/>
              </a:ext>
            </a:extLst>
          </p:cNvPr>
          <p:cNvPicPr>
            <a:picLocks noChangeAspect="1"/>
          </p:cNvPicPr>
          <p:nvPr/>
        </p:nvPicPr>
        <p:blipFill rotWithShape="1">
          <a:blip r:embed="rId3">
            <a:extLst>
              <a:ext uri="{28A0092B-C50C-407E-A947-70E740481C1C}">
                <a14:useLocalDpi xmlns:a14="http://schemas.microsoft.com/office/drawing/2010/main" val="0"/>
              </a:ext>
            </a:extLst>
          </a:blip>
          <a:srcRect t="2114" r="8637"/>
          <a:stretch/>
        </p:blipFill>
        <p:spPr>
          <a:xfrm>
            <a:off x="7320138" y="22394"/>
            <a:ext cx="4692746" cy="5578306"/>
          </a:xfrm>
          <a:prstGeom prst="rect">
            <a:avLst/>
          </a:prstGeom>
        </p:spPr>
      </p:pic>
    </p:spTree>
    <p:extLst>
      <p:ext uri="{BB962C8B-B14F-4D97-AF65-F5344CB8AC3E}">
        <p14:creationId xmlns:p14="http://schemas.microsoft.com/office/powerpoint/2010/main" val="42179613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3249" name="Titolo 1"/>
          <p:cNvSpPr>
            <a:spLocks noGrp="1"/>
          </p:cNvSpPr>
          <p:nvPr>
            <p:ph type="title" idx="4294967295"/>
          </p:nvPr>
        </p:nvSpPr>
        <p:spPr>
          <a:xfrm>
            <a:off x="1524000" y="116632"/>
            <a:ext cx="9144000" cy="6696744"/>
          </a:xfrm>
        </p:spPr>
        <p:txBody>
          <a:bodyPr/>
          <a:lstStyle/>
          <a:p>
            <a:pPr algn="ctr"/>
            <a:r>
              <a:rPr lang="it-IT" sz="4000" b="1" dirty="0">
                <a:latin typeface="Times New Roman" pitchFamily="18" charset="0"/>
                <a:cs typeface="Times New Roman" pitchFamily="18" charset="0"/>
              </a:rPr>
              <a:t>Dalla </a:t>
            </a:r>
            <a:r>
              <a:rPr lang="it-IT" sz="4000" b="1" i="1" dirty="0" err="1">
                <a:latin typeface="Times New Roman" pitchFamily="18" charset="0"/>
                <a:cs typeface="Times New Roman" pitchFamily="18" charset="0"/>
              </a:rPr>
              <a:t>collectio</a:t>
            </a:r>
            <a:br>
              <a:rPr lang="it-IT" sz="4000" b="1" dirty="0">
                <a:latin typeface="Times New Roman" pitchFamily="18" charset="0"/>
                <a:cs typeface="Times New Roman" pitchFamily="18" charset="0"/>
              </a:rPr>
            </a:br>
            <a:r>
              <a:rPr lang="it-IT" sz="4000" b="1" dirty="0">
                <a:latin typeface="Times New Roman" pitchFamily="18" charset="0"/>
                <a:cs typeface="Times New Roman" pitchFamily="18" charset="0"/>
              </a:rPr>
              <a:t>alla </a:t>
            </a:r>
            <a:r>
              <a:rPr lang="it-IT" sz="4000" b="1" i="1" dirty="0" err="1">
                <a:latin typeface="Times New Roman" pitchFamily="18" charset="0"/>
                <a:cs typeface="Times New Roman" pitchFamily="18" charset="0"/>
              </a:rPr>
              <a:t>interpretatio</a:t>
            </a:r>
            <a:br>
              <a:rPr lang="it-IT" sz="3600" b="1" dirty="0">
                <a:latin typeface="Times New Roman" pitchFamily="18" charset="0"/>
                <a:cs typeface="Times New Roman" pitchFamily="18" charset="0"/>
              </a:rPr>
            </a:br>
            <a:endParaRPr lang="it-IT" sz="3600" dirty="0">
              <a:latin typeface="Times New Roman" pitchFamily="18" charset="0"/>
              <a:cs typeface="Times New Roman" pitchFamily="18" charset="0"/>
            </a:endParaRPr>
          </a:p>
        </p:txBody>
      </p:sp>
    </p:spTree>
    <p:extLst>
      <p:ext uri="{BB962C8B-B14F-4D97-AF65-F5344CB8AC3E}">
        <p14:creationId xmlns:p14="http://schemas.microsoft.com/office/powerpoint/2010/main" val="41505395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2769" name="Titolo 1"/>
          <p:cNvSpPr>
            <a:spLocks noGrp="1"/>
          </p:cNvSpPr>
          <p:nvPr>
            <p:ph type="title" idx="4294967295"/>
          </p:nvPr>
        </p:nvSpPr>
        <p:spPr>
          <a:xfrm>
            <a:off x="1524000" y="116632"/>
            <a:ext cx="4716016" cy="6741368"/>
          </a:xfrm>
        </p:spPr>
        <p:txBody>
          <a:bodyPr/>
          <a:lstStyle/>
          <a:p>
            <a:r>
              <a:rPr lang="it-IT" sz="3200" b="1" i="1" dirty="0" err="1">
                <a:latin typeface="Times New Roman" pitchFamily="18" charset="0"/>
                <a:cs typeface="Times New Roman" pitchFamily="18" charset="0"/>
              </a:rPr>
              <a:t>Polycarpus</a:t>
            </a:r>
            <a:br>
              <a:rPr lang="it-IT" sz="3200" b="1" i="1" dirty="0">
                <a:latin typeface="Times New Roman" pitchFamily="18" charset="0"/>
                <a:cs typeface="Times New Roman" pitchFamily="18" charset="0"/>
              </a:rPr>
            </a:br>
            <a:r>
              <a:rPr lang="it-IT" sz="3200" dirty="0">
                <a:latin typeface="Times New Roman" pitchFamily="18" charset="0"/>
                <a:cs typeface="Times New Roman" pitchFamily="18" charset="0"/>
              </a:rPr>
              <a:t>Libro I tit. 27</a:t>
            </a:r>
            <a:br>
              <a:rPr lang="it-IT" sz="3200" dirty="0">
                <a:latin typeface="Times New Roman" pitchFamily="18" charset="0"/>
                <a:cs typeface="Times New Roman" pitchFamily="18" charset="0"/>
              </a:rPr>
            </a:br>
            <a:r>
              <a:rPr lang="it-IT" sz="3200" i="1" dirty="0">
                <a:latin typeface="Times New Roman" pitchFamily="18" charset="0"/>
                <a:cs typeface="Times New Roman" pitchFamily="18" charset="0"/>
              </a:rPr>
              <a:t>De </a:t>
            </a:r>
            <a:r>
              <a:rPr lang="it-IT" sz="3200" i="1" dirty="0" err="1">
                <a:latin typeface="Times New Roman" pitchFamily="18" charset="0"/>
                <a:cs typeface="Times New Roman" pitchFamily="18" charset="0"/>
              </a:rPr>
              <a:t>auctoritate</a:t>
            </a:r>
            <a:r>
              <a:rPr lang="it-IT" sz="3200" i="1" dirty="0">
                <a:latin typeface="Times New Roman" pitchFamily="18" charset="0"/>
                <a:cs typeface="Times New Roman" pitchFamily="18" charset="0"/>
              </a:rPr>
              <a:t> et ratione</a:t>
            </a:r>
            <a:br>
              <a:rPr lang="it-IT" sz="3200" dirty="0">
                <a:latin typeface="Times New Roman" pitchFamily="18" charset="0"/>
                <a:cs typeface="Times New Roman" pitchFamily="18" charset="0"/>
              </a:rPr>
            </a:br>
            <a:br>
              <a:rPr lang="it-IT" sz="3200" dirty="0">
                <a:latin typeface="Times New Roman" pitchFamily="18" charset="0"/>
                <a:cs typeface="Times New Roman" pitchFamily="18" charset="0"/>
              </a:rPr>
            </a:br>
            <a:r>
              <a:rPr lang="it-IT" sz="3200" dirty="0">
                <a:latin typeface="Times New Roman" pitchFamily="18" charset="0"/>
                <a:cs typeface="Times New Roman" pitchFamily="18" charset="0"/>
              </a:rPr>
              <a:t>c. 4. Idem (Augustinus) in libro </a:t>
            </a:r>
            <a:r>
              <a:rPr lang="it-IT" sz="3200" dirty="0" err="1">
                <a:latin typeface="Times New Roman" pitchFamily="18" charset="0"/>
                <a:cs typeface="Times New Roman" pitchFamily="18" charset="0"/>
              </a:rPr>
              <a:t>secundo</a:t>
            </a:r>
            <a:r>
              <a:rPr lang="it-IT" sz="3200" dirty="0">
                <a:latin typeface="Times New Roman" pitchFamily="18" charset="0"/>
                <a:cs typeface="Times New Roman" pitchFamily="18" charset="0"/>
              </a:rPr>
              <a:t> de ordine.</a:t>
            </a:r>
            <a:br>
              <a:rPr lang="it-IT" sz="3200" dirty="0">
                <a:latin typeface="Times New Roman" pitchFamily="18" charset="0"/>
                <a:cs typeface="Times New Roman" pitchFamily="18" charset="0"/>
              </a:rPr>
            </a:br>
            <a:r>
              <a:rPr lang="it-IT" sz="3200" dirty="0">
                <a:latin typeface="Times New Roman" pitchFamily="18" charset="0"/>
                <a:cs typeface="Times New Roman" pitchFamily="18" charset="0"/>
              </a:rPr>
              <a:t>«Ad </a:t>
            </a:r>
            <a:r>
              <a:rPr lang="it-IT" sz="3200" dirty="0" err="1">
                <a:latin typeface="Times New Roman" pitchFamily="18" charset="0"/>
                <a:cs typeface="Times New Roman" pitchFamily="18" charset="0"/>
              </a:rPr>
              <a:t>discendum</a:t>
            </a:r>
            <a:r>
              <a:rPr lang="it-IT" sz="3200" dirty="0">
                <a:latin typeface="Times New Roman" pitchFamily="18" charset="0"/>
                <a:cs typeface="Times New Roman" pitchFamily="18" charset="0"/>
              </a:rPr>
              <a:t> </a:t>
            </a:r>
            <a:r>
              <a:rPr lang="it-IT" sz="3200" dirty="0" err="1">
                <a:latin typeface="Times New Roman" pitchFamily="18" charset="0"/>
                <a:cs typeface="Times New Roman" pitchFamily="18" charset="0"/>
              </a:rPr>
              <a:t>dupliciter</a:t>
            </a:r>
            <a:r>
              <a:rPr lang="it-IT" sz="3200" dirty="0">
                <a:latin typeface="Times New Roman" pitchFamily="18" charset="0"/>
                <a:cs typeface="Times New Roman" pitchFamily="18" charset="0"/>
              </a:rPr>
              <a:t> </a:t>
            </a:r>
            <a:r>
              <a:rPr lang="it-IT" sz="3200" dirty="0" err="1">
                <a:latin typeface="Times New Roman" pitchFamily="18" charset="0"/>
                <a:cs typeface="Times New Roman" pitchFamily="18" charset="0"/>
              </a:rPr>
              <a:t>ducimur</a:t>
            </a:r>
            <a:r>
              <a:rPr lang="it-IT" sz="3200" dirty="0">
                <a:latin typeface="Times New Roman" pitchFamily="18" charset="0"/>
                <a:cs typeface="Times New Roman" pitchFamily="18" charset="0"/>
              </a:rPr>
              <a:t>, </a:t>
            </a:r>
            <a:r>
              <a:rPr lang="it-IT" sz="3200" dirty="0" err="1">
                <a:latin typeface="Times New Roman" pitchFamily="18" charset="0"/>
                <a:cs typeface="Times New Roman" pitchFamily="18" charset="0"/>
              </a:rPr>
              <a:t>auctoritate</a:t>
            </a:r>
            <a:r>
              <a:rPr lang="it-IT" sz="3200" dirty="0">
                <a:latin typeface="Times New Roman" pitchFamily="18" charset="0"/>
                <a:cs typeface="Times New Roman" pitchFamily="18" charset="0"/>
              </a:rPr>
              <a:t> </a:t>
            </a:r>
            <a:r>
              <a:rPr lang="it-IT" sz="3200" dirty="0" err="1">
                <a:latin typeface="Times New Roman" pitchFamily="18" charset="0"/>
                <a:cs typeface="Times New Roman" pitchFamily="18" charset="0"/>
              </a:rPr>
              <a:t>atque</a:t>
            </a:r>
            <a:r>
              <a:rPr lang="it-IT" sz="3200" dirty="0">
                <a:latin typeface="Times New Roman" pitchFamily="18" charset="0"/>
                <a:cs typeface="Times New Roman" pitchFamily="18" charset="0"/>
              </a:rPr>
              <a:t> ratione…» </a:t>
            </a:r>
            <a:br>
              <a:rPr lang="it-IT" sz="3200" dirty="0">
                <a:latin typeface="Times New Roman" pitchFamily="18" charset="0"/>
                <a:cs typeface="Times New Roman" pitchFamily="18" charset="0"/>
              </a:rPr>
            </a:br>
            <a:br>
              <a:rPr lang="it-IT" sz="3200" dirty="0">
                <a:latin typeface="Times New Roman" pitchFamily="18" charset="0"/>
                <a:cs typeface="Times New Roman" pitchFamily="18" charset="0"/>
              </a:rPr>
            </a:br>
            <a:r>
              <a:rPr lang="it-IT" sz="3200" dirty="0">
                <a:latin typeface="Times New Roman" pitchFamily="18" charset="0"/>
                <a:cs typeface="Times New Roman" pitchFamily="18" charset="0"/>
              </a:rPr>
              <a:t>Madrid BN 7127</a:t>
            </a:r>
            <a:br>
              <a:rPr lang="it-IT" sz="3600" b="1" dirty="0">
                <a:latin typeface="Times New Roman" pitchFamily="18" charset="0"/>
                <a:cs typeface="Times New Roman" pitchFamily="18" charset="0"/>
              </a:rPr>
            </a:br>
            <a:br>
              <a:rPr lang="it-IT" sz="3600" b="1" dirty="0">
                <a:latin typeface="Times New Roman" pitchFamily="18" charset="0"/>
                <a:cs typeface="Times New Roman" pitchFamily="18" charset="0"/>
              </a:rPr>
            </a:br>
            <a:br>
              <a:rPr lang="it-IT" sz="3600" b="1" dirty="0">
                <a:latin typeface="Times New Roman" pitchFamily="18" charset="0"/>
                <a:cs typeface="Times New Roman" pitchFamily="18" charset="0"/>
              </a:rPr>
            </a:br>
            <a:endParaRPr lang="it-IT" sz="3600" dirty="0">
              <a:latin typeface="Times New Roman" pitchFamily="18" charset="0"/>
              <a:cs typeface="Times New Roman" pitchFamily="18" charset="0"/>
            </a:endParaRPr>
          </a:p>
        </p:txBody>
      </p:sp>
      <p:pic>
        <p:nvPicPr>
          <p:cNvPr id="3" name="Immagine 2"/>
          <p:cNvPicPr>
            <a:picLocks noChangeAspect="1"/>
          </p:cNvPicPr>
          <p:nvPr/>
        </p:nvPicPr>
        <p:blipFill rotWithShape="1">
          <a:blip r:embed="rId3" cstate="print">
            <a:extLst>
              <a:ext uri="{28A0092B-C50C-407E-A947-70E740481C1C}">
                <a14:useLocalDpi xmlns:a14="http://schemas.microsoft.com/office/drawing/2010/main" val="0"/>
              </a:ext>
            </a:extLst>
          </a:blip>
          <a:srcRect l="2883" t="3194" r="51234" b="2233"/>
          <a:stretch/>
        </p:blipFill>
        <p:spPr>
          <a:xfrm>
            <a:off x="8475415" y="0"/>
            <a:ext cx="3716585" cy="5784676"/>
          </a:xfrm>
          <a:prstGeom prst="rect">
            <a:avLst/>
          </a:prstGeom>
        </p:spPr>
      </p:pic>
    </p:spTree>
    <p:extLst>
      <p:ext uri="{BB962C8B-B14F-4D97-AF65-F5344CB8AC3E}">
        <p14:creationId xmlns:p14="http://schemas.microsoft.com/office/powerpoint/2010/main" val="29272618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2769" name="Titolo 1"/>
          <p:cNvSpPr>
            <a:spLocks noGrp="1"/>
          </p:cNvSpPr>
          <p:nvPr>
            <p:ph type="title" idx="4294967295"/>
          </p:nvPr>
        </p:nvSpPr>
        <p:spPr>
          <a:xfrm>
            <a:off x="1524000" y="44624"/>
            <a:ext cx="4742184" cy="6798854"/>
          </a:xfrm>
        </p:spPr>
        <p:txBody>
          <a:bodyPr/>
          <a:lstStyle/>
          <a:p>
            <a:r>
              <a:rPr lang="it-IT" sz="2800" b="1" dirty="0" err="1">
                <a:latin typeface="Times New Roman" pitchFamily="18" charset="0"/>
                <a:cs typeface="Times New Roman" pitchFamily="18" charset="0"/>
              </a:rPr>
              <a:t>Collectio</a:t>
            </a:r>
            <a:r>
              <a:rPr lang="it-IT" sz="2800" b="1" dirty="0">
                <a:latin typeface="Times New Roman" pitchFamily="18" charset="0"/>
                <a:cs typeface="Times New Roman" pitchFamily="18" charset="0"/>
              </a:rPr>
              <a:t> </a:t>
            </a:r>
            <a:r>
              <a:rPr lang="it-IT" sz="2800" b="1" dirty="0" err="1">
                <a:latin typeface="Times New Roman" pitchFamily="18" charset="0"/>
                <a:cs typeface="Times New Roman" pitchFamily="18" charset="0"/>
              </a:rPr>
              <a:t>Caesaraugustana</a:t>
            </a:r>
            <a:br>
              <a:rPr lang="it-IT" sz="2800" dirty="0">
                <a:latin typeface="Times New Roman" pitchFamily="18" charset="0"/>
                <a:cs typeface="Times New Roman" pitchFamily="18" charset="0"/>
              </a:rPr>
            </a:br>
            <a:r>
              <a:rPr lang="it-IT" sz="2800" dirty="0">
                <a:latin typeface="Times New Roman" pitchFamily="18" charset="0"/>
                <a:cs typeface="Times New Roman" pitchFamily="18" charset="0"/>
              </a:rPr>
              <a:t>seconda versione, ca. 1143/44</a:t>
            </a:r>
            <a:br>
              <a:rPr lang="it-IT" sz="2800" dirty="0">
                <a:latin typeface="Times New Roman" pitchFamily="18" charset="0"/>
                <a:cs typeface="Times New Roman" pitchFamily="18" charset="0"/>
              </a:rPr>
            </a:br>
            <a:br>
              <a:rPr lang="it-IT" sz="2800" dirty="0">
                <a:latin typeface="Times New Roman" pitchFamily="18" charset="0"/>
                <a:cs typeface="Times New Roman" pitchFamily="18" charset="0"/>
              </a:rPr>
            </a:br>
            <a:r>
              <a:rPr lang="it-IT" sz="2800" dirty="0">
                <a:latin typeface="Times New Roman" pitchFamily="18" charset="0"/>
                <a:cs typeface="Times New Roman" pitchFamily="18" charset="0"/>
              </a:rPr>
              <a:t>Paris, Bibliothèque </a:t>
            </a:r>
            <a:r>
              <a:rPr lang="it-IT" sz="2800" dirty="0" err="1">
                <a:latin typeface="Times New Roman" pitchFamily="18" charset="0"/>
                <a:cs typeface="Times New Roman" pitchFamily="18" charset="0"/>
              </a:rPr>
              <a:t>Nationale</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lat</a:t>
            </a:r>
            <a:r>
              <a:rPr lang="it-IT" sz="2800" dirty="0">
                <a:latin typeface="Times New Roman" pitchFamily="18" charset="0"/>
                <a:cs typeface="Times New Roman" pitchFamily="18" charset="0"/>
              </a:rPr>
              <a:t>. 3876, </a:t>
            </a:r>
            <a:r>
              <a:rPr lang="it-IT" sz="2800" dirty="0" err="1">
                <a:latin typeface="Times New Roman" pitchFamily="18" charset="0"/>
                <a:cs typeface="Times New Roman" pitchFamily="18" charset="0"/>
              </a:rPr>
              <a:t>fol</a:t>
            </a:r>
            <a:r>
              <a:rPr lang="it-IT" sz="2800" dirty="0">
                <a:latin typeface="Times New Roman" pitchFamily="18" charset="0"/>
                <a:cs typeface="Times New Roman" pitchFamily="18" charset="0"/>
              </a:rPr>
              <a:t>. 1r:</a:t>
            </a:r>
            <a:br>
              <a:rPr lang="it-IT" sz="2800" dirty="0">
                <a:latin typeface="Times New Roman" pitchFamily="18" charset="0"/>
                <a:cs typeface="Times New Roman" pitchFamily="18" charset="0"/>
              </a:rPr>
            </a:br>
            <a:r>
              <a:rPr lang="it-IT" sz="2800" dirty="0">
                <a:solidFill>
                  <a:srgbClr val="FF0000"/>
                </a:solidFill>
                <a:latin typeface="Times New Roman" pitchFamily="18" charset="0"/>
                <a:cs typeface="Times New Roman" pitchFamily="18" charset="0"/>
              </a:rPr>
              <a:t>«De </a:t>
            </a:r>
            <a:r>
              <a:rPr lang="it-IT" sz="2800" dirty="0" err="1">
                <a:solidFill>
                  <a:srgbClr val="FF0000"/>
                </a:solidFill>
                <a:latin typeface="Times New Roman" pitchFamily="18" charset="0"/>
                <a:cs typeface="Times New Roman" pitchFamily="18" charset="0"/>
              </a:rPr>
              <a:t>racione</a:t>
            </a:r>
            <a:r>
              <a:rPr lang="it-IT" sz="2800" dirty="0">
                <a:solidFill>
                  <a:srgbClr val="FF0000"/>
                </a:solidFill>
                <a:latin typeface="Times New Roman" pitchFamily="18" charset="0"/>
                <a:cs typeface="Times New Roman" pitchFamily="18" charset="0"/>
              </a:rPr>
              <a:t> et </a:t>
            </a:r>
            <a:r>
              <a:rPr lang="it-IT" sz="2800" dirty="0" err="1">
                <a:solidFill>
                  <a:srgbClr val="FF0000"/>
                </a:solidFill>
                <a:latin typeface="Times New Roman" pitchFamily="18" charset="0"/>
                <a:cs typeface="Times New Roman" pitchFamily="18" charset="0"/>
              </a:rPr>
              <a:t>auctoritate</a:t>
            </a:r>
            <a:r>
              <a:rPr lang="it-IT" sz="2800" dirty="0">
                <a:solidFill>
                  <a:srgbClr val="FF0000"/>
                </a:solidFill>
                <a:latin typeface="Times New Roman" pitchFamily="18" charset="0"/>
                <a:cs typeface="Times New Roman" pitchFamily="18" charset="0"/>
              </a:rPr>
              <a:t> et </a:t>
            </a:r>
            <a:r>
              <a:rPr lang="it-IT" sz="2800" dirty="0" err="1">
                <a:solidFill>
                  <a:srgbClr val="FF0000"/>
                </a:solidFill>
                <a:latin typeface="Times New Roman" pitchFamily="18" charset="0"/>
                <a:cs typeface="Times New Roman" pitchFamily="18" charset="0"/>
              </a:rPr>
              <a:t>que</a:t>
            </a:r>
            <a:r>
              <a:rPr lang="it-IT" sz="2800" dirty="0">
                <a:solidFill>
                  <a:srgbClr val="FF0000"/>
                </a:solidFill>
                <a:latin typeface="Times New Roman" pitchFamily="18" charset="0"/>
                <a:cs typeface="Times New Roman" pitchFamily="18" charset="0"/>
              </a:rPr>
              <a:t> cui </a:t>
            </a:r>
            <a:r>
              <a:rPr lang="it-IT" sz="2800" dirty="0" err="1">
                <a:solidFill>
                  <a:srgbClr val="FF0000"/>
                </a:solidFill>
                <a:latin typeface="Times New Roman" pitchFamily="18" charset="0"/>
                <a:cs typeface="Times New Roman" pitchFamily="18" charset="0"/>
              </a:rPr>
              <a:t>preponenda</a:t>
            </a:r>
            <a:r>
              <a:rPr lang="it-IT" sz="2800" dirty="0">
                <a:solidFill>
                  <a:srgbClr val="FF0000"/>
                </a:solidFill>
                <a:latin typeface="Times New Roman" pitchFamily="18" charset="0"/>
                <a:cs typeface="Times New Roman" pitchFamily="18" charset="0"/>
              </a:rPr>
              <a:t> </a:t>
            </a:r>
            <a:r>
              <a:rPr lang="it-IT" sz="2800" dirty="0" err="1">
                <a:solidFill>
                  <a:srgbClr val="FF0000"/>
                </a:solidFill>
                <a:latin typeface="Times New Roman" pitchFamily="18" charset="0"/>
                <a:cs typeface="Times New Roman" pitchFamily="18" charset="0"/>
              </a:rPr>
              <a:t>sit</a:t>
            </a:r>
            <a:r>
              <a:rPr lang="it-IT" sz="2800" dirty="0">
                <a:solidFill>
                  <a:srgbClr val="FF0000"/>
                </a:solidFill>
                <a:latin typeface="Times New Roman" pitchFamily="18" charset="0"/>
                <a:cs typeface="Times New Roman" pitchFamily="18" charset="0"/>
              </a:rPr>
              <a:t>. </a:t>
            </a:r>
            <a:r>
              <a:rPr lang="it-IT" sz="2800" dirty="0" err="1">
                <a:solidFill>
                  <a:srgbClr val="FF0000"/>
                </a:solidFill>
                <a:latin typeface="Times New Roman" pitchFamily="18" charset="0"/>
                <a:cs typeface="Times New Roman" pitchFamily="18" charset="0"/>
              </a:rPr>
              <a:t>Aug</a:t>
            </a:r>
            <a:r>
              <a:rPr lang="it-IT" sz="2800" dirty="0">
                <a:solidFill>
                  <a:srgbClr val="FF0000"/>
                </a:solidFill>
                <a:latin typeface="Times New Roman" pitchFamily="18" charset="0"/>
                <a:cs typeface="Times New Roman" pitchFamily="18" charset="0"/>
              </a:rPr>
              <a:t>. in libro II° de ordine</a:t>
            </a:r>
            <a:r>
              <a:rPr lang="it-IT" sz="2800" dirty="0">
                <a:latin typeface="Times New Roman" pitchFamily="18" charset="0"/>
                <a:cs typeface="Times New Roman" pitchFamily="18" charset="0"/>
              </a:rPr>
              <a:t>. Ad </a:t>
            </a:r>
            <a:r>
              <a:rPr lang="it-IT" sz="2800" dirty="0" err="1">
                <a:latin typeface="Times New Roman" pitchFamily="18" charset="0"/>
                <a:cs typeface="Times New Roman" pitchFamily="18" charset="0"/>
              </a:rPr>
              <a:t>discendum</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dupliciter</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ducimur</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auctoritate</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atque</a:t>
            </a:r>
            <a:r>
              <a:rPr lang="it-IT" sz="2800" dirty="0">
                <a:latin typeface="Times New Roman" pitchFamily="18" charset="0"/>
                <a:cs typeface="Times New Roman" pitchFamily="18" charset="0"/>
              </a:rPr>
              <a:t> ratione…».</a:t>
            </a:r>
          </a:p>
        </p:txBody>
      </p:sp>
      <p:pic>
        <p:nvPicPr>
          <p:cNvPr id="3" name="Immagine 2"/>
          <p:cNvPicPr>
            <a:picLocks noChangeAspect="1"/>
          </p:cNvPicPr>
          <p:nvPr/>
        </p:nvPicPr>
        <p:blipFill rotWithShape="1">
          <a:blip r:embed="rId3">
            <a:extLst>
              <a:ext uri="{28A0092B-C50C-407E-A947-70E740481C1C}">
                <a14:useLocalDpi xmlns:a14="http://schemas.microsoft.com/office/drawing/2010/main" val="0"/>
              </a:ext>
            </a:extLst>
          </a:blip>
          <a:srcRect t="3089" r="6483" b="2916"/>
          <a:stretch/>
        </p:blipFill>
        <p:spPr>
          <a:xfrm>
            <a:off x="8523522" y="0"/>
            <a:ext cx="3668478" cy="5715000"/>
          </a:xfrm>
          <a:prstGeom prst="rect">
            <a:avLst/>
          </a:prstGeom>
        </p:spPr>
      </p:pic>
    </p:spTree>
    <p:extLst>
      <p:ext uri="{BB962C8B-B14F-4D97-AF65-F5344CB8AC3E}">
        <p14:creationId xmlns:p14="http://schemas.microsoft.com/office/powerpoint/2010/main" val="19942195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3249" name="Titolo 1"/>
          <p:cNvSpPr>
            <a:spLocks noGrp="1"/>
          </p:cNvSpPr>
          <p:nvPr>
            <p:ph type="title" idx="4294967295"/>
          </p:nvPr>
        </p:nvSpPr>
        <p:spPr>
          <a:xfrm>
            <a:off x="1559497" y="116632"/>
            <a:ext cx="9108503" cy="6741368"/>
          </a:xfrm>
        </p:spPr>
        <p:txBody>
          <a:bodyPr>
            <a:normAutofit/>
          </a:bodyPr>
          <a:lstStyle/>
          <a:p>
            <a:r>
              <a:rPr lang="it-IT" sz="2400" b="1" dirty="0">
                <a:latin typeface="Times New Roman" pitchFamily="18" charset="0"/>
                <a:cs typeface="Times New Roman" pitchFamily="18" charset="0"/>
              </a:rPr>
              <a:t>Ivo di Chartres, </a:t>
            </a:r>
            <a:r>
              <a:rPr lang="it-IT" sz="2400" b="1" i="1" dirty="0" err="1">
                <a:latin typeface="Times New Roman" pitchFamily="18" charset="0"/>
                <a:cs typeface="Times New Roman" pitchFamily="18" charset="0"/>
              </a:rPr>
              <a:t>Prologus</a:t>
            </a:r>
            <a:br>
              <a:rPr lang="it-IT" sz="2400" dirty="0">
                <a:latin typeface="Times New Roman" pitchFamily="18" charset="0"/>
                <a:cs typeface="Times New Roman" pitchFamily="18" charset="0"/>
              </a:rPr>
            </a:br>
            <a:br>
              <a:rPr lang="it-IT" sz="2400" dirty="0">
                <a:latin typeface="Times New Roman" pitchFamily="18" charset="0"/>
                <a:cs typeface="Times New Roman" pitchFamily="18" charset="0"/>
              </a:rPr>
            </a:br>
            <a:r>
              <a:rPr lang="it-IT" sz="2400" dirty="0">
                <a:latin typeface="Times New Roman" pitchFamily="18" charset="0"/>
                <a:cs typeface="Times New Roman" pitchFamily="18" charset="0"/>
              </a:rPr>
              <a:t>Teoria dell’interpretazione delle norme canoniche</a:t>
            </a:r>
            <a:br>
              <a:rPr lang="it-IT" sz="2400" dirty="0">
                <a:latin typeface="Times New Roman" pitchFamily="18" charset="0"/>
                <a:cs typeface="Times New Roman" pitchFamily="18" charset="0"/>
              </a:rPr>
            </a:br>
            <a:br>
              <a:rPr lang="it-IT" sz="2400" dirty="0">
                <a:latin typeface="Times New Roman" pitchFamily="18" charset="0"/>
                <a:cs typeface="Times New Roman" pitchFamily="18" charset="0"/>
              </a:rPr>
            </a:br>
            <a:r>
              <a:rPr lang="it-IT" sz="2400" dirty="0">
                <a:latin typeface="Times New Roman" pitchFamily="18" charset="0"/>
                <a:cs typeface="Times New Roman" pitchFamily="18" charset="0"/>
              </a:rPr>
              <a:t>Istruzioni per il prudente lettore. La discordia fra i testi si può conciliare nella dialettica fra </a:t>
            </a:r>
            <a:r>
              <a:rPr lang="it-IT" sz="2400" i="1" dirty="0">
                <a:latin typeface="Times New Roman" pitchFamily="18" charset="0"/>
                <a:cs typeface="Times New Roman" pitchFamily="18" charset="0"/>
              </a:rPr>
              <a:t>rigor</a:t>
            </a:r>
            <a:r>
              <a:rPr lang="it-IT" sz="2400" dirty="0">
                <a:latin typeface="Times New Roman" pitchFamily="18" charset="0"/>
                <a:cs typeface="Times New Roman" pitchFamily="18" charset="0"/>
              </a:rPr>
              <a:t> e </a:t>
            </a:r>
            <a:r>
              <a:rPr lang="it-IT" sz="2400" i="1" dirty="0" err="1">
                <a:latin typeface="Times New Roman" pitchFamily="18" charset="0"/>
                <a:cs typeface="Times New Roman" pitchFamily="18" charset="0"/>
              </a:rPr>
              <a:t>moderatio</a:t>
            </a:r>
            <a:r>
              <a:rPr lang="it-IT" sz="2400" dirty="0">
                <a:latin typeface="Times New Roman" pitchFamily="18" charset="0"/>
                <a:cs typeface="Times New Roman" pitchFamily="18" charset="0"/>
              </a:rPr>
              <a:t>, fra </a:t>
            </a:r>
            <a:r>
              <a:rPr lang="it-IT" sz="2400" i="1" dirty="0" err="1">
                <a:latin typeface="Times New Roman" pitchFamily="18" charset="0"/>
                <a:cs typeface="Times New Roman" pitchFamily="18" charset="0"/>
              </a:rPr>
              <a:t>iudicium</a:t>
            </a:r>
            <a:r>
              <a:rPr lang="it-IT" sz="2400" dirty="0">
                <a:latin typeface="Times New Roman" pitchFamily="18" charset="0"/>
                <a:cs typeface="Times New Roman" pitchFamily="18" charset="0"/>
              </a:rPr>
              <a:t> e </a:t>
            </a:r>
            <a:r>
              <a:rPr lang="it-IT" sz="2400" i="1" dirty="0">
                <a:latin typeface="Times New Roman" pitchFamily="18" charset="0"/>
                <a:cs typeface="Times New Roman" pitchFamily="18" charset="0"/>
              </a:rPr>
              <a:t>misericordia</a:t>
            </a:r>
            <a:r>
              <a:rPr lang="it-IT" sz="2400" dirty="0">
                <a:latin typeface="Times New Roman" pitchFamily="18" charset="0"/>
                <a:cs typeface="Times New Roman" pitchFamily="18" charset="0"/>
              </a:rPr>
              <a:t>.</a:t>
            </a:r>
            <a:br>
              <a:rPr lang="it-IT" sz="2400" dirty="0">
                <a:latin typeface="Times New Roman" pitchFamily="18" charset="0"/>
                <a:cs typeface="Times New Roman" pitchFamily="18" charset="0"/>
              </a:rPr>
            </a:br>
            <a:br>
              <a:rPr lang="it-IT" sz="2400" dirty="0">
                <a:latin typeface="Times New Roman" pitchFamily="18" charset="0"/>
                <a:cs typeface="Times New Roman" pitchFamily="18" charset="0"/>
              </a:rPr>
            </a:br>
            <a:r>
              <a:rPr lang="it-IT" sz="2400" dirty="0">
                <a:latin typeface="Times New Roman" pitchFamily="18" charset="0"/>
                <a:cs typeface="Times New Roman" pitchFamily="18" charset="0"/>
              </a:rPr>
              <a:t>In quo </a:t>
            </a:r>
            <a:r>
              <a:rPr lang="it-IT" sz="2400" dirty="0" err="1">
                <a:latin typeface="Times New Roman" pitchFamily="18" charset="0"/>
                <a:cs typeface="Times New Roman" pitchFamily="18" charset="0"/>
              </a:rPr>
              <a:t>prudentem</a:t>
            </a:r>
            <a:r>
              <a:rPr lang="it-IT" sz="2400" dirty="0">
                <a:latin typeface="Times New Roman" pitchFamily="18" charset="0"/>
                <a:cs typeface="Times New Roman" pitchFamily="18" charset="0"/>
              </a:rPr>
              <a:t> </a:t>
            </a:r>
            <a:r>
              <a:rPr lang="it-IT" sz="2400" dirty="0" err="1">
                <a:latin typeface="Times New Roman" pitchFamily="18" charset="0"/>
                <a:cs typeface="Times New Roman" pitchFamily="18" charset="0"/>
              </a:rPr>
              <a:t>lectorem</a:t>
            </a:r>
            <a:r>
              <a:rPr lang="it-IT" sz="2400" dirty="0">
                <a:latin typeface="Times New Roman" pitchFamily="18" charset="0"/>
                <a:cs typeface="Times New Roman" pitchFamily="18" charset="0"/>
              </a:rPr>
              <a:t> </a:t>
            </a:r>
            <a:r>
              <a:rPr lang="it-IT" sz="2400" dirty="0" err="1">
                <a:latin typeface="Times New Roman" pitchFamily="18" charset="0"/>
                <a:cs typeface="Times New Roman" pitchFamily="18" charset="0"/>
              </a:rPr>
              <a:t>praemonere</a:t>
            </a:r>
            <a:r>
              <a:rPr lang="it-IT" sz="2400" dirty="0">
                <a:latin typeface="Times New Roman" pitchFamily="18" charset="0"/>
                <a:cs typeface="Times New Roman" pitchFamily="18" charset="0"/>
              </a:rPr>
              <a:t> </a:t>
            </a:r>
            <a:r>
              <a:rPr lang="it-IT" sz="2400" dirty="0" err="1">
                <a:latin typeface="Times New Roman" pitchFamily="18" charset="0"/>
                <a:cs typeface="Times New Roman" pitchFamily="18" charset="0"/>
              </a:rPr>
              <a:t>congruum</a:t>
            </a:r>
            <a:r>
              <a:rPr lang="it-IT" sz="2400" dirty="0">
                <a:latin typeface="Times New Roman" pitchFamily="18" charset="0"/>
                <a:cs typeface="Times New Roman" pitchFamily="18" charset="0"/>
              </a:rPr>
              <a:t> </a:t>
            </a:r>
            <a:r>
              <a:rPr lang="it-IT" sz="2400" dirty="0" err="1">
                <a:latin typeface="Times New Roman" pitchFamily="18" charset="0"/>
                <a:cs typeface="Times New Roman" pitchFamily="18" charset="0"/>
              </a:rPr>
              <a:t>duximus</a:t>
            </a:r>
            <a:r>
              <a:rPr lang="it-IT" sz="2400" dirty="0">
                <a:latin typeface="Times New Roman" pitchFamily="18" charset="0"/>
                <a:cs typeface="Times New Roman" pitchFamily="18" charset="0"/>
              </a:rPr>
              <a:t> ut, si forte </a:t>
            </a:r>
            <a:r>
              <a:rPr lang="it-IT" sz="2400" dirty="0" err="1">
                <a:latin typeface="Times New Roman" pitchFamily="18" charset="0"/>
                <a:cs typeface="Times New Roman" pitchFamily="18" charset="0"/>
              </a:rPr>
              <a:t>que</a:t>
            </a:r>
            <a:r>
              <a:rPr lang="it-IT" sz="2400" dirty="0">
                <a:latin typeface="Times New Roman" pitchFamily="18" charset="0"/>
                <a:cs typeface="Times New Roman" pitchFamily="18" charset="0"/>
              </a:rPr>
              <a:t> </a:t>
            </a:r>
            <a:r>
              <a:rPr lang="it-IT" sz="2400" dirty="0" err="1">
                <a:latin typeface="Times New Roman" pitchFamily="18" charset="0"/>
                <a:cs typeface="Times New Roman" pitchFamily="18" charset="0"/>
              </a:rPr>
              <a:t>legerit</a:t>
            </a:r>
            <a:r>
              <a:rPr lang="it-IT" sz="2400" dirty="0">
                <a:latin typeface="Times New Roman" pitchFamily="18" charset="0"/>
                <a:cs typeface="Times New Roman" pitchFamily="18" charset="0"/>
              </a:rPr>
              <a:t>, non ad plenum </a:t>
            </a:r>
            <a:r>
              <a:rPr lang="it-IT" sz="2400" dirty="0" err="1">
                <a:latin typeface="Times New Roman" pitchFamily="18" charset="0"/>
                <a:cs typeface="Times New Roman" pitchFamily="18" charset="0"/>
              </a:rPr>
              <a:t>intellexerit</a:t>
            </a:r>
            <a:r>
              <a:rPr lang="it-IT" sz="2400" dirty="0">
                <a:latin typeface="Times New Roman" pitchFamily="18" charset="0"/>
                <a:cs typeface="Times New Roman" pitchFamily="18" charset="0"/>
              </a:rPr>
              <a:t>, </a:t>
            </a:r>
            <a:r>
              <a:rPr lang="it-IT" sz="2400" dirty="0" err="1">
                <a:solidFill>
                  <a:srgbClr val="FF0000"/>
                </a:solidFill>
                <a:latin typeface="Times New Roman" pitchFamily="18" charset="0"/>
                <a:cs typeface="Times New Roman" pitchFamily="18" charset="0"/>
              </a:rPr>
              <a:t>vel</a:t>
            </a:r>
            <a:r>
              <a:rPr lang="it-IT" sz="2400" dirty="0">
                <a:solidFill>
                  <a:srgbClr val="FF0000"/>
                </a:solidFill>
                <a:latin typeface="Times New Roman" pitchFamily="18" charset="0"/>
                <a:cs typeface="Times New Roman" pitchFamily="18" charset="0"/>
              </a:rPr>
              <a:t> </a:t>
            </a:r>
            <a:r>
              <a:rPr lang="it-IT" sz="2400" dirty="0" err="1">
                <a:solidFill>
                  <a:srgbClr val="FF0000"/>
                </a:solidFill>
                <a:latin typeface="Times New Roman" pitchFamily="18" charset="0"/>
                <a:cs typeface="Times New Roman" pitchFamily="18" charset="0"/>
              </a:rPr>
              <a:t>sibi</a:t>
            </a:r>
            <a:r>
              <a:rPr lang="it-IT" sz="2400" dirty="0">
                <a:solidFill>
                  <a:srgbClr val="FF0000"/>
                </a:solidFill>
                <a:latin typeface="Times New Roman" pitchFamily="18" charset="0"/>
                <a:cs typeface="Times New Roman" pitchFamily="18" charset="0"/>
              </a:rPr>
              <a:t> </a:t>
            </a:r>
            <a:r>
              <a:rPr lang="it-IT" sz="2400" dirty="0" err="1">
                <a:solidFill>
                  <a:srgbClr val="FF0000"/>
                </a:solidFill>
                <a:latin typeface="Times New Roman" pitchFamily="18" charset="0"/>
                <a:cs typeface="Times New Roman" pitchFamily="18" charset="0"/>
              </a:rPr>
              <a:t>invicem</a:t>
            </a:r>
            <a:r>
              <a:rPr lang="it-IT" sz="2400" dirty="0">
                <a:solidFill>
                  <a:srgbClr val="FF0000"/>
                </a:solidFill>
                <a:latin typeface="Times New Roman" pitchFamily="18" charset="0"/>
                <a:cs typeface="Times New Roman" pitchFamily="18" charset="0"/>
              </a:rPr>
              <a:t> </a:t>
            </a:r>
            <a:r>
              <a:rPr lang="it-IT" sz="2400" dirty="0" err="1">
                <a:solidFill>
                  <a:srgbClr val="FF0000"/>
                </a:solidFill>
                <a:latin typeface="Times New Roman" pitchFamily="18" charset="0"/>
                <a:cs typeface="Times New Roman" pitchFamily="18" charset="0"/>
              </a:rPr>
              <a:t>adversari</a:t>
            </a:r>
            <a:r>
              <a:rPr lang="it-IT" sz="2400" dirty="0">
                <a:solidFill>
                  <a:srgbClr val="FF0000"/>
                </a:solidFill>
                <a:latin typeface="Times New Roman" pitchFamily="18" charset="0"/>
                <a:cs typeface="Times New Roman" pitchFamily="18" charset="0"/>
              </a:rPr>
              <a:t> </a:t>
            </a:r>
            <a:r>
              <a:rPr lang="it-IT" sz="2400" dirty="0" err="1">
                <a:solidFill>
                  <a:srgbClr val="FF0000"/>
                </a:solidFill>
                <a:latin typeface="Times New Roman" pitchFamily="18" charset="0"/>
                <a:cs typeface="Times New Roman" pitchFamily="18" charset="0"/>
              </a:rPr>
              <a:t>existimaverit</a:t>
            </a:r>
            <a:r>
              <a:rPr lang="it-IT" sz="2400" dirty="0">
                <a:latin typeface="Times New Roman" pitchFamily="18" charset="0"/>
                <a:cs typeface="Times New Roman" pitchFamily="18" charset="0"/>
              </a:rPr>
              <a:t>, non </a:t>
            </a:r>
            <a:r>
              <a:rPr lang="it-IT" sz="2400" dirty="0" err="1">
                <a:latin typeface="Times New Roman" pitchFamily="18" charset="0"/>
                <a:cs typeface="Times New Roman" pitchFamily="18" charset="0"/>
              </a:rPr>
              <a:t>statim</a:t>
            </a:r>
            <a:r>
              <a:rPr lang="it-IT" sz="2400" dirty="0">
                <a:latin typeface="Times New Roman" pitchFamily="18" charset="0"/>
                <a:cs typeface="Times New Roman" pitchFamily="18" charset="0"/>
              </a:rPr>
              <a:t> </a:t>
            </a:r>
            <a:r>
              <a:rPr lang="it-IT" sz="2400" dirty="0" err="1">
                <a:latin typeface="Times New Roman" pitchFamily="18" charset="0"/>
                <a:cs typeface="Times New Roman" pitchFamily="18" charset="0"/>
              </a:rPr>
              <a:t>reprehendat</a:t>
            </a:r>
            <a:r>
              <a:rPr lang="it-IT" sz="2400" dirty="0">
                <a:latin typeface="Times New Roman" pitchFamily="18" charset="0"/>
                <a:cs typeface="Times New Roman" pitchFamily="18" charset="0"/>
              </a:rPr>
              <a:t>; sed quid </a:t>
            </a:r>
            <a:r>
              <a:rPr lang="it-IT" sz="2400" dirty="0" err="1">
                <a:latin typeface="Times New Roman" pitchFamily="18" charset="0"/>
                <a:cs typeface="Times New Roman" pitchFamily="18" charset="0"/>
              </a:rPr>
              <a:t>secundum</a:t>
            </a:r>
            <a:r>
              <a:rPr lang="it-IT" sz="2400" dirty="0">
                <a:latin typeface="Times New Roman" pitchFamily="18" charset="0"/>
                <a:cs typeface="Times New Roman" pitchFamily="18" charset="0"/>
              </a:rPr>
              <a:t> </a:t>
            </a:r>
            <a:r>
              <a:rPr lang="it-IT" sz="2400" dirty="0" err="1">
                <a:solidFill>
                  <a:srgbClr val="FF0000"/>
                </a:solidFill>
                <a:latin typeface="Times New Roman" pitchFamily="18" charset="0"/>
                <a:cs typeface="Times New Roman" pitchFamily="18" charset="0"/>
              </a:rPr>
              <a:t>rigorem</a:t>
            </a:r>
            <a:r>
              <a:rPr lang="it-IT" sz="2400" dirty="0">
                <a:latin typeface="Times New Roman" pitchFamily="18" charset="0"/>
                <a:cs typeface="Times New Roman" pitchFamily="18" charset="0"/>
              </a:rPr>
              <a:t>, quid </a:t>
            </a:r>
            <a:r>
              <a:rPr lang="it-IT" sz="2400" dirty="0" err="1">
                <a:latin typeface="Times New Roman" pitchFamily="18" charset="0"/>
                <a:cs typeface="Times New Roman" pitchFamily="18" charset="0"/>
              </a:rPr>
              <a:t>secundum</a:t>
            </a:r>
            <a:r>
              <a:rPr lang="it-IT" sz="2400" dirty="0">
                <a:latin typeface="Times New Roman" pitchFamily="18" charset="0"/>
                <a:cs typeface="Times New Roman" pitchFamily="18" charset="0"/>
              </a:rPr>
              <a:t> </a:t>
            </a:r>
            <a:r>
              <a:rPr lang="it-IT" sz="2400" dirty="0" err="1">
                <a:solidFill>
                  <a:srgbClr val="FF0000"/>
                </a:solidFill>
                <a:latin typeface="Times New Roman" pitchFamily="18" charset="0"/>
                <a:cs typeface="Times New Roman" pitchFamily="18" charset="0"/>
              </a:rPr>
              <a:t>moderationem</a:t>
            </a:r>
            <a:r>
              <a:rPr lang="it-IT" sz="2400" dirty="0">
                <a:latin typeface="Times New Roman" pitchFamily="18" charset="0"/>
                <a:cs typeface="Times New Roman" pitchFamily="18" charset="0"/>
              </a:rPr>
              <a:t>, quid </a:t>
            </a:r>
            <a:r>
              <a:rPr lang="it-IT" sz="2400" dirty="0" err="1">
                <a:latin typeface="Times New Roman" pitchFamily="18" charset="0"/>
                <a:cs typeface="Times New Roman" pitchFamily="18" charset="0"/>
              </a:rPr>
              <a:t>secundum</a:t>
            </a:r>
            <a:r>
              <a:rPr lang="it-IT" sz="2400" dirty="0">
                <a:latin typeface="Times New Roman" pitchFamily="18" charset="0"/>
                <a:cs typeface="Times New Roman" pitchFamily="18" charset="0"/>
              </a:rPr>
              <a:t> </a:t>
            </a:r>
            <a:r>
              <a:rPr lang="it-IT" sz="2400" dirty="0" err="1">
                <a:solidFill>
                  <a:srgbClr val="FF0000"/>
                </a:solidFill>
                <a:latin typeface="Times New Roman" pitchFamily="18" charset="0"/>
                <a:cs typeface="Times New Roman" pitchFamily="18" charset="0"/>
              </a:rPr>
              <a:t>iudicium</a:t>
            </a:r>
            <a:r>
              <a:rPr lang="it-IT" sz="2400" dirty="0">
                <a:latin typeface="Times New Roman" pitchFamily="18" charset="0"/>
                <a:cs typeface="Times New Roman" pitchFamily="18" charset="0"/>
              </a:rPr>
              <a:t>, quid </a:t>
            </a:r>
            <a:r>
              <a:rPr lang="it-IT" sz="2400" dirty="0" err="1">
                <a:latin typeface="Times New Roman" pitchFamily="18" charset="0"/>
                <a:cs typeface="Times New Roman" pitchFamily="18" charset="0"/>
              </a:rPr>
              <a:t>secundum</a:t>
            </a:r>
            <a:r>
              <a:rPr lang="it-IT" sz="2400" dirty="0">
                <a:latin typeface="Times New Roman" pitchFamily="18" charset="0"/>
                <a:cs typeface="Times New Roman" pitchFamily="18" charset="0"/>
              </a:rPr>
              <a:t> </a:t>
            </a:r>
            <a:r>
              <a:rPr lang="it-IT" sz="2400" dirty="0" err="1">
                <a:solidFill>
                  <a:srgbClr val="FF0000"/>
                </a:solidFill>
                <a:latin typeface="Times New Roman" pitchFamily="18" charset="0"/>
                <a:cs typeface="Times New Roman" pitchFamily="18" charset="0"/>
              </a:rPr>
              <a:t>misericordiam</a:t>
            </a:r>
            <a:r>
              <a:rPr lang="it-IT" sz="2400" dirty="0">
                <a:latin typeface="Times New Roman" pitchFamily="18" charset="0"/>
                <a:cs typeface="Times New Roman" pitchFamily="18" charset="0"/>
              </a:rPr>
              <a:t> </a:t>
            </a:r>
            <a:r>
              <a:rPr lang="it-IT" sz="2400" dirty="0" err="1">
                <a:latin typeface="Times New Roman" pitchFamily="18" charset="0"/>
                <a:cs typeface="Times New Roman" pitchFamily="18" charset="0"/>
              </a:rPr>
              <a:t>dicatur</a:t>
            </a:r>
            <a:r>
              <a:rPr lang="it-IT" sz="2400" dirty="0">
                <a:latin typeface="Times New Roman" pitchFamily="18" charset="0"/>
                <a:cs typeface="Times New Roman" pitchFamily="18" charset="0"/>
              </a:rPr>
              <a:t>, </a:t>
            </a:r>
            <a:r>
              <a:rPr lang="it-IT" sz="2400" dirty="0" err="1">
                <a:latin typeface="Times New Roman" pitchFamily="18" charset="0"/>
                <a:cs typeface="Times New Roman" pitchFamily="18" charset="0"/>
              </a:rPr>
              <a:t>diligenter</a:t>
            </a:r>
            <a:r>
              <a:rPr lang="it-IT" sz="2400" dirty="0">
                <a:latin typeface="Times New Roman" pitchFamily="18" charset="0"/>
                <a:cs typeface="Times New Roman" pitchFamily="18" charset="0"/>
              </a:rPr>
              <a:t> </a:t>
            </a:r>
            <a:r>
              <a:rPr lang="it-IT" sz="2400" dirty="0" err="1">
                <a:latin typeface="Times New Roman" pitchFamily="18" charset="0"/>
                <a:cs typeface="Times New Roman" pitchFamily="18" charset="0"/>
              </a:rPr>
              <a:t>attedat</a:t>
            </a:r>
            <a:r>
              <a:rPr lang="it-IT" sz="2400" dirty="0">
                <a:latin typeface="Times New Roman" pitchFamily="18" charset="0"/>
                <a:cs typeface="Times New Roman" pitchFamily="18" charset="0"/>
              </a:rPr>
              <a:t>...</a:t>
            </a:r>
          </a:p>
        </p:txBody>
      </p:sp>
    </p:spTree>
    <p:extLst>
      <p:ext uri="{BB962C8B-B14F-4D97-AF65-F5344CB8AC3E}">
        <p14:creationId xmlns:p14="http://schemas.microsoft.com/office/powerpoint/2010/main" val="1488625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3249" name="Titolo 1"/>
          <p:cNvSpPr>
            <a:spLocks noGrp="1"/>
          </p:cNvSpPr>
          <p:nvPr>
            <p:ph type="title" idx="4294967295"/>
          </p:nvPr>
        </p:nvSpPr>
        <p:spPr>
          <a:xfrm>
            <a:off x="1527627" y="260648"/>
            <a:ext cx="9140373" cy="6597352"/>
          </a:xfrm>
        </p:spPr>
        <p:txBody>
          <a:bodyPr/>
          <a:lstStyle/>
          <a:p>
            <a:r>
              <a:rPr lang="it-IT" sz="2800" b="1" dirty="0">
                <a:latin typeface="Times New Roman" pitchFamily="18" charset="0"/>
                <a:cs typeface="Times New Roman" pitchFamily="18" charset="0"/>
              </a:rPr>
              <a:t>Ivo di Chartres, </a:t>
            </a:r>
            <a:r>
              <a:rPr lang="it-IT" sz="2800" b="1" i="1" dirty="0" err="1">
                <a:latin typeface="Times New Roman" pitchFamily="18" charset="0"/>
                <a:cs typeface="Times New Roman" pitchFamily="18" charset="0"/>
              </a:rPr>
              <a:t>Prologus</a:t>
            </a:r>
            <a:br>
              <a:rPr lang="it-IT" sz="2800" b="1" dirty="0">
                <a:latin typeface="Times New Roman" pitchFamily="18" charset="0"/>
                <a:cs typeface="Times New Roman" pitchFamily="18" charset="0"/>
              </a:rPr>
            </a:br>
            <a:br>
              <a:rPr lang="it-IT" sz="2800" dirty="0">
                <a:latin typeface="Times New Roman" pitchFamily="18" charset="0"/>
                <a:cs typeface="Times New Roman" pitchFamily="18" charset="0"/>
              </a:rPr>
            </a:br>
            <a:r>
              <a:rPr lang="it-IT" sz="2800" dirty="0">
                <a:latin typeface="Times New Roman" pitchFamily="18" charset="0"/>
                <a:cs typeface="Times New Roman" pitchFamily="18" charset="0"/>
              </a:rPr>
              <a:t>I tre scopi della disciplina ecclesiastica: distruzione del peccato, edificazione del regno di Dio, perdono dei peccati.</a:t>
            </a:r>
            <a:br>
              <a:rPr lang="it-IT" sz="2800" dirty="0">
                <a:latin typeface="Times New Roman" pitchFamily="18" charset="0"/>
                <a:cs typeface="Times New Roman" pitchFamily="18" charset="0"/>
              </a:rPr>
            </a:br>
            <a:br>
              <a:rPr lang="it-IT" sz="2800" dirty="0">
                <a:latin typeface="Times New Roman" pitchFamily="18" charset="0"/>
                <a:cs typeface="Times New Roman" pitchFamily="18" charset="0"/>
              </a:rPr>
            </a:br>
            <a:r>
              <a:rPr lang="it-IT" sz="2800" dirty="0" err="1">
                <a:latin typeface="Times New Roman" pitchFamily="18" charset="0"/>
                <a:cs typeface="Times New Roman" pitchFamily="18" charset="0"/>
              </a:rPr>
              <a:t>Habet</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enim</a:t>
            </a:r>
            <a:r>
              <a:rPr lang="it-IT" sz="2800" dirty="0">
                <a:latin typeface="Times New Roman" pitchFamily="18" charset="0"/>
                <a:cs typeface="Times New Roman" pitchFamily="18" charset="0"/>
              </a:rPr>
              <a:t> omnis ecclesiastica disciplina </a:t>
            </a:r>
            <a:r>
              <a:rPr lang="it-IT" sz="2800" dirty="0" err="1">
                <a:latin typeface="Times New Roman" pitchFamily="18" charset="0"/>
                <a:cs typeface="Times New Roman" pitchFamily="18" charset="0"/>
              </a:rPr>
              <a:t>principaliter</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hanc</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intentionem</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vel</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omnem</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edificationem</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adversus</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scientiam</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Christi</a:t>
            </a:r>
            <a:r>
              <a:rPr lang="it-IT" sz="2800" dirty="0">
                <a:latin typeface="Times New Roman" pitchFamily="18" charset="0"/>
                <a:cs typeface="Times New Roman" pitchFamily="18" charset="0"/>
              </a:rPr>
              <a:t> se </a:t>
            </a:r>
            <a:r>
              <a:rPr lang="it-IT" sz="2800" dirty="0" err="1">
                <a:latin typeface="Times New Roman" pitchFamily="18" charset="0"/>
                <a:cs typeface="Times New Roman" pitchFamily="18" charset="0"/>
              </a:rPr>
              <a:t>erigentem</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destruere</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vel</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edificationem</a:t>
            </a:r>
            <a:r>
              <a:rPr lang="it-IT" sz="2800" dirty="0">
                <a:latin typeface="Times New Roman" pitchFamily="18" charset="0"/>
                <a:cs typeface="Times New Roman" pitchFamily="18" charset="0"/>
              </a:rPr>
              <a:t> Dei, </a:t>
            </a:r>
            <a:r>
              <a:rPr lang="it-IT" sz="2800" dirty="0" err="1">
                <a:latin typeface="Times New Roman" pitchFamily="18" charset="0"/>
                <a:cs typeface="Times New Roman" pitchFamily="18" charset="0"/>
              </a:rPr>
              <a:t>fidei</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veritate</a:t>
            </a:r>
            <a:r>
              <a:rPr lang="it-IT" sz="2800" dirty="0">
                <a:latin typeface="Times New Roman" pitchFamily="18" charset="0"/>
                <a:cs typeface="Times New Roman" pitchFamily="18" charset="0"/>
              </a:rPr>
              <a:t>, et </a:t>
            </a:r>
            <a:r>
              <a:rPr lang="it-IT" sz="2800" dirty="0" err="1">
                <a:latin typeface="Times New Roman" pitchFamily="18" charset="0"/>
                <a:cs typeface="Times New Roman" pitchFamily="18" charset="0"/>
              </a:rPr>
              <a:t>morum</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honestate</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constantem</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construere</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vel</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eamdem</a:t>
            </a:r>
            <a:r>
              <a:rPr lang="it-IT" sz="2800" dirty="0">
                <a:latin typeface="Times New Roman" pitchFamily="18" charset="0"/>
                <a:cs typeface="Times New Roman" pitchFamily="18" charset="0"/>
              </a:rPr>
              <a:t>, si contaminata </a:t>
            </a:r>
            <a:r>
              <a:rPr lang="it-IT" sz="2800" dirty="0" err="1">
                <a:latin typeface="Times New Roman" pitchFamily="18" charset="0"/>
                <a:cs typeface="Times New Roman" pitchFamily="18" charset="0"/>
              </a:rPr>
              <a:t>fuerit</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penitentie</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remediis</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emundare</a:t>
            </a:r>
            <a:r>
              <a:rPr lang="it-IT" sz="2800" dirty="0">
                <a:latin typeface="Times New Roman" pitchFamily="18" charset="0"/>
                <a:cs typeface="Times New Roman" pitchFamily="18" charset="0"/>
              </a:rPr>
              <a:t>.</a:t>
            </a:r>
          </a:p>
        </p:txBody>
      </p:sp>
    </p:spTree>
    <p:extLst>
      <p:ext uri="{BB962C8B-B14F-4D97-AF65-F5344CB8AC3E}">
        <p14:creationId xmlns:p14="http://schemas.microsoft.com/office/powerpoint/2010/main" val="39326259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3249" name="Titolo 1"/>
          <p:cNvSpPr>
            <a:spLocks noGrp="1"/>
          </p:cNvSpPr>
          <p:nvPr>
            <p:ph type="title" idx="4294967295"/>
          </p:nvPr>
        </p:nvSpPr>
        <p:spPr>
          <a:xfrm>
            <a:off x="1527627" y="260648"/>
            <a:ext cx="9140373" cy="6597352"/>
          </a:xfrm>
        </p:spPr>
        <p:txBody>
          <a:bodyPr>
            <a:normAutofit/>
          </a:bodyPr>
          <a:lstStyle/>
          <a:p>
            <a:r>
              <a:rPr lang="it-IT" sz="2000" b="1" dirty="0">
                <a:latin typeface="Times New Roman" pitchFamily="18" charset="0"/>
                <a:cs typeface="Times New Roman" pitchFamily="18" charset="0"/>
              </a:rPr>
              <a:t>Ivo di Chartres, </a:t>
            </a:r>
            <a:r>
              <a:rPr lang="it-IT" sz="2000" b="1" i="1" dirty="0" err="1">
                <a:latin typeface="Times New Roman" pitchFamily="18" charset="0"/>
                <a:cs typeface="Times New Roman" pitchFamily="18" charset="0"/>
              </a:rPr>
              <a:t>Prologus</a:t>
            </a:r>
            <a:br>
              <a:rPr lang="it-IT" sz="2000" b="1" dirty="0">
                <a:latin typeface="Times New Roman" pitchFamily="18" charset="0"/>
                <a:cs typeface="Times New Roman" pitchFamily="18" charset="0"/>
              </a:rPr>
            </a:br>
            <a:br>
              <a:rPr lang="it-IT" sz="2000" dirty="0">
                <a:latin typeface="Times New Roman" pitchFamily="18" charset="0"/>
                <a:cs typeface="Times New Roman" pitchFamily="18" charset="0"/>
              </a:rPr>
            </a:br>
            <a:r>
              <a:rPr lang="it-IT" sz="2000" dirty="0">
                <a:latin typeface="Times New Roman" pitchFamily="18" charset="0"/>
                <a:cs typeface="Times New Roman" pitchFamily="18" charset="0"/>
              </a:rPr>
              <a:t>Le è la legge suprema che regge l’edificazione del regno di Dio, </a:t>
            </a:r>
            <a:r>
              <a:rPr lang="it-IT" sz="2000" i="1" dirty="0" err="1">
                <a:latin typeface="Times New Roman" pitchFamily="18" charset="0"/>
                <a:cs typeface="Times New Roman" pitchFamily="18" charset="0"/>
              </a:rPr>
              <a:t>caritas</a:t>
            </a:r>
            <a:r>
              <a:rPr lang="it-IT" sz="2000" dirty="0" err="1">
                <a:latin typeface="Times New Roman" pitchFamily="18" charset="0"/>
                <a:cs typeface="Times New Roman" pitchFamily="18" charset="0"/>
              </a:rPr>
              <a:t>e</a:t>
            </a:r>
            <a:r>
              <a:rPr lang="it-IT" sz="2000" dirty="0">
                <a:latin typeface="Times New Roman" pitchFamily="18" charset="0"/>
                <a:cs typeface="Times New Roman" pitchFamily="18" charset="0"/>
              </a:rPr>
              <a:t> che deve guidare l’attività di chi interpreta e applica il diritto.</a:t>
            </a:r>
            <a:br>
              <a:rPr lang="it-IT" sz="2000" dirty="0">
                <a:latin typeface="Times New Roman" pitchFamily="18" charset="0"/>
                <a:cs typeface="Times New Roman" pitchFamily="18" charset="0"/>
              </a:rPr>
            </a:br>
            <a:br>
              <a:rPr lang="it-IT" sz="2000" dirty="0">
                <a:latin typeface="Times New Roman" pitchFamily="18" charset="0"/>
                <a:cs typeface="Times New Roman" pitchFamily="18" charset="0"/>
              </a:rPr>
            </a:br>
            <a:r>
              <a:rPr lang="it-IT" sz="2000" dirty="0" err="1">
                <a:solidFill>
                  <a:srgbClr val="FF0000"/>
                </a:solidFill>
                <a:latin typeface="Times New Roman" pitchFamily="18" charset="0"/>
                <a:cs typeface="Times New Roman" pitchFamily="18" charset="0"/>
              </a:rPr>
              <a:t>Huius</a:t>
            </a:r>
            <a:r>
              <a:rPr lang="it-IT" sz="2000" dirty="0">
                <a:solidFill>
                  <a:srgbClr val="FF0000"/>
                </a:solidFill>
                <a:latin typeface="Times New Roman" pitchFamily="18" charset="0"/>
                <a:cs typeface="Times New Roman" pitchFamily="18" charset="0"/>
              </a:rPr>
              <a:t> </a:t>
            </a:r>
            <a:r>
              <a:rPr lang="it-IT" sz="2000" dirty="0" err="1">
                <a:solidFill>
                  <a:srgbClr val="FF0000"/>
                </a:solidFill>
                <a:latin typeface="Times New Roman" pitchFamily="18" charset="0"/>
                <a:cs typeface="Times New Roman" pitchFamily="18" charset="0"/>
              </a:rPr>
              <a:t>edificationis</a:t>
            </a:r>
            <a:r>
              <a:rPr lang="it-IT" sz="2000" dirty="0">
                <a:solidFill>
                  <a:srgbClr val="FF0000"/>
                </a:solidFill>
                <a:latin typeface="Times New Roman" pitchFamily="18" charset="0"/>
                <a:cs typeface="Times New Roman" pitchFamily="18" charset="0"/>
              </a:rPr>
              <a:t> </a:t>
            </a:r>
            <a:r>
              <a:rPr lang="it-IT" sz="2000" dirty="0" err="1">
                <a:solidFill>
                  <a:srgbClr val="FF0000"/>
                </a:solidFill>
                <a:latin typeface="Times New Roman" pitchFamily="18" charset="0"/>
                <a:cs typeface="Times New Roman" pitchFamily="18" charset="0"/>
              </a:rPr>
              <a:t>magistra</a:t>
            </a:r>
            <a:r>
              <a:rPr lang="it-IT" sz="2000" dirty="0">
                <a:solidFill>
                  <a:srgbClr val="FF0000"/>
                </a:solidFill>
                <a:latin typeface="Times New Roman" pitchFamily="18" charset="0"/>
                <a:cs typeface="Times New Roman" pitchFamily="18" charset="0"/>
              </a:rPr>
              <a:t> est </a:t>
            </a:r>
            <a:r>
              <a:rPr lang="it-IT" sz="2000" dirty="0" err="1">
                <a:solidFill>
                  <a:srgbClr val="FF0000"/>
                </a:solidFill>
                <a:latin typeface="Times New Roman" pitchFamily="18" charset="0"/>
                <a:cs typeface="Times New Roman" pitchFamily="18" charset="0"/>
              </a:rPr>
              <a:t>charitas</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que</a:t>
            </a:r>
            <a:r>
              <a:rPr lang="it-IT" sz="2000" dirty="0">
                <a:latin typeface="Times New Roman" pitchFamily="18" charset="0"/>
                <a:cs typeface="Times New Roman" pitchFamily="18" charset="0"/>
              </a:rPr>
              <a:t> saluti </a:t>
            </a:r>
            <a:r>
              <a:rPr lang="it-IT" sz="2000" dirty="0" err="1">
                <a:latin typeface="Times New Roman" pitchFamily="18" charset="0"/>
                <a:cs typeface="Times New Roman" pitchFamily="18" charset="0"/>
              </a:rPr>
              <a:t>proximorum</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consulens</a:t>
            </a:r>
            <a:r>
              <a:rPr lang="it-IT" sz="2000" dirty="0">
                <a:latin typeface="Times New Roman" pitchFamily="18" charset="0"/>
                <a:cs typeface="Times New Roman" pitchFamily="18" charset="0"/>
              </a:rPr>
              <a:t>, id </a:t>
            </a:r>
            <a:r>
              <a:rPr lang="it-IT" sz="2000" dirty="0" err="1">
                <a:latin typeface="Times New Roman" pitchFamily="18" charset="0"/>
                <a:cs typeface="Times New Roman" pitchFamily="18" charset="0"/>
              </a:rPr>
              <a:t>precipit</a:t>
            </a:r>
            <a:r>
              <a:rPr lang="it-IT" sz="2000" dirty="0">
                <a:latin typeface="Times New Roman" pitchFamily="18" charset="0"/>
                <a:cs typeface="Times New Roman" pitchFamily="18" charset="0"/>
              </a:rPr>
              <a:t> fieri </a:t>
            </a:r>
            <a:r>
              <a:rPr lang="it-IT" sz="2000" dirty="0" err="1">
                <a:latin typeface="Times New Roman" pitchFamily="18" charset="0"/>
                <a:cs typeface="Times New Roman" pitchFamily="18" charset="0"/>
              </a:rPr>
              <a:t>quod</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sibi</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quisque</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vult</a:t>
            </a:r>
            <a:r>
              <a:rPr lang="it-IT" sz="2000" dirty="0">
                <a:latin typeface="Times New Roman" pitchFamily="18" charset="0"/>
                <a:cs typeface="Times New Roman" pitchFamily="18" charset="0"/>
              </a:rPr>
              <a:t> ab </a:t>
            </a:r>
            <a:r>
              <a:rPr lang="it-IT" sz="2000" dirty="0" err="1">
                <a:latin typeface="Times New Roman" pitchFamily="18" charset="0"/>
                <a:cs typeface="Times New Roman" pitchFamily="18" charset="0"/>
              </a:rPr>
              <a:t>aliis</a:t>
            </a:r>
            <a:r>
              <a:rPr lang="it-IT" sz="2000" dirty="0">
                <a:latin typeface="Times New Roman" pitchFamily="18" charset="0"/>
                <a:cs typeface="Times New Roman" pitchFamily="18" charset="0"/>
              </a:rPr>
              <a:t> impendi (Matteo 7.12)... </a:t>
            </a:r>
            <a:r>
              <a:rPr lang="it-IT" sz="2000" dirty="0" err="1">
                <a:latin typeface="Times New Roman" pitchFamily="18" charset="0"/>
                <a:cs typeface="Times New Roman" pitchFamily="18" charset="0"/>
              </a:rPr>
              <a:t>Unde</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dicit</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beatus</a:t>
            </a:r>
            <a:r>
              <a:rPr lang="it-IT" sz="2000" dirty="0">
                <a:latin typeface="Times New Roman" pitchFamily="18" charset="0"/>
                <a:cs typeface="Times New Roman" pitchFamily="18" charset="0"/>
              </a:rPr>
              <a:t> Augustinus de disciplina ecclesiastica </a:t>
            </a:r>
            <a:r>
              <a:rPr lang="it-IT" sz="2000" dirty="0" err="1">
                <a:latin typeface="Times New Roman" pitchFamily="18" charset="0"/>
                <a:cs typeface="Times New Roman" pitchFamily="18" charset="0"/>
              </a:rPr>
              <a:t>tractans</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Habe</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charitatem</a:t>
            </a:r>
            <a:r>
              <a:rPr lang="it-IT" sz="2000" dirty="0">
                <a:latin typeface="Times New Roman" pitchFamily="18" charset="0"/>
                <a:cs typeface="Times New Roman" pitchFamily="18" charset="0"/>
              </a:rPr>
              <a:t>, et </a:t>
            </a:r>
            <a:r>
              <a:rPr lang="it-IT" sz="2000" dirty="0" err="1">
                <a:latin typeface="Times New Roman" pitchFamily="18" charset="0"/>
                <a:cs typeface="Times New Roman" pitchFamily="18" charset="0"/>
              </a:rPr>
              <a:t>fac</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quidquid</a:t>
            </a:r>
            <a:r>
              <a:rPr lang="it-IT" sz="2000" dirty="0">
                <a:latin typeface="Times New Roman" pitchFamily="18" charset="0"/>
                <a:cs typeface="Times New Roman" pitchFamily="18" charset="0"/>
              </a:rPr>
              <a:t> vis. Si </a:t>
            </a:r>
            <a:r>
              <a:rPr lang="it-IT" sz="2000" dirty="0" err="1">
                <a:latin typeface="Times New Roman" pitchFamily="18" charset="0"/>
                <a:cs typeface="Times New Roman" pitchFamily="18" charset="0"/>
              </a:rPr>
              <a:t>corripis</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corripe</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cum</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charitate</a:t>
            </a:r>
            <a:r>
              <a:rPr lang="it-IT" sz="2000" dirty="0">
                <a:latin typeface="Times New Roman" pitchFamily="18" charset="0"/>
                <a:cs typeface="Times New Roman" pitchFamily="18" charset="0"/>
              </a:rPr>
              <a:t>. Si </a:t>
            </a:r>
            <a:r>
              <a:rPr lang="it-IT" sz="2000" dirty="0" err="1">
                <a:latin typeface="Times New Roman" pitchFamily="18" charset="0"/>
                <a:cs typeface="Times New Roman" pitchFamily="18" charset="0"/>
              </a:rPr>
              <a:t>parcis</a:t>
            </a:r>
            <a:r>
              <a:rPr lang="it-IT" sz="2000" dirty="0">
                <a:latin typeface="Times New Roman" pitchFamily="18" charset="0"/>
                <a:cs typeface="Times New Roman" pitchFamily="18" charset="0"/>
              </a:rPr>
              <a:t>, parce </a:t>
            </a:r>
            <a:r>
              <a:rPr lang="it-IT" sz="2000" dirty="0" err="1">
                <a:latin typeface="Times New Roman" pitchFamily="18" charset="0"/>
                <a:cs typeface="Times New Roman" pitchFamily="18" charset="0"/>
              </a:rPr>
              <a:t>cum</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charitate</a:t>
            </a:r>
            <a:r>
              <a:rPr lang="it-IT" sz="2000" dirty="0">
                <a:latin typeface="Times New Roman" pitchFamily="18" charset="0"/>
                <a:cs typeface="Times New Roman" pitchFamily="18" charset="0"/>
              </a:rPr>
              <a:t>” (In </a:t>
            </a:r>
            <a:r>
              <a:rPr lang="it-IT" sz="2000" dirty="0" err="1">
                <a:latin typeface="Times New Roman" pitchFamily="18" charset="0"/>
                <a:cs typeface="Times New Roman" pitchFamily="18" charset="0"/>
              </a:rPr>
              <a:t>Epistolam</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Iohannis</a:t>
            </a:r>
            <a:r>
              <a:rPr lang="it-IT" sz="2000" dirty="0">
                <a:latin typeface="Times New Roman" pitchFamily="18" charset="0"/>
                <a:cs typeface="Times New Roman" pitchFamily="18" charset="0"/>
              </a:rPr>
              <a:t> 7.8). Sed in </a:t>
            </a:r>
            <a:r>
              <a:rPr lang="it-IT" sz="2000" dirty="0" err="1">
                <a:latin typeface="Times New Roman" pitchFamily="18" charset="0"/>
                <a:cs typeface="Times New Roman" pitchFamily="18" charset="0"/>
              </a:rPr>
              <a:t>his</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adhibenda</a:t>
            </a:r>
            <a:r>
              <a:rPr lang="it-IT" sz="2000" dirty="0">
                <a:latin typeface="Times New Roman" pitchFamily="18" charset="0"/>
                <a:cs typeface="Times New Roman" pitchFamily="18" charset="0"/>
              </a:rPr>
              <a:t> est summa </a:t>
            </a:r>
            <a:r>
              <a:rPr lang="it-IT" sz="2000" dirty="0" err="1">
                <a:latin typeface="Times New Roman" pitchFamily="18" charset="0"/>
                <a:cs typeface="Times New Roman" pitchFamily="18" charset="0"/>
              </a:rPr>
              <a:t>diligentia</a:t>
            </a:r>
            <a:r>
              <a:rPr lang="it-IT" sz="2000" dirty="0">
                <a:latin typeface="Times New Roman" pitchFamily="18" charset="0"/>
                <a:cs typeface="Times New Roman" pitchFamily="18" charset="0"/>
              </a:rPr>
              <a:t>, et </a:t>
            </a:r>
            <a:r>
              <a:rPr lang="it-IT" sz="2000" dirty="0" err="1">
                <a:latin typeface="Times New Roman" pitchFamily="18" charset="0"/>
                <a:cs typeface="Times New Roman" pitchFamily="18" charset="0"/>
              </a:rPr>
              <a:t>mundandus</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oculus</a:t>
            </a:r>
            <a:r>
              <a:rPr lang="it-IT" sz="2000" dirty="0">
                <a:latin typeface="Times New Roman" pitchFamily="18" charset="0"/>
                <a:cs typeface="Times New Roman" pitchFamily="18" charset="0"/>
              </a:rPr>
              <a:t> cordis, </a:t>
            </a:r>
            <a:r>
              <a:rPr lang="it-IT" sz="2000" dirty="0" err="1">
                <a:latin typeface="Times New Roman" pitchFamily="18" charset="0"/>
                <a:cs typeface="Times New Roman" pitchFamily="18" charset="0"/>
              </a:rPr>
              <a:t>quatenus</a:t>
            </a:r>
            <a:r>
              <a:rPr lang="it-IT" sz="2000" dirty="0">
                <a:latin typeface="Times New Roman" pitchFamily="18" charset="0"/>
                <a:cs typeface="Times New Roman" pitchFamily="18" charset="0"/>
              </a:rPr>
              <a:t> in </a:t>
            </a:r>
            <a:r>
              <a:rPr lang="it-IT" sz="2000" dirty="0" err="1">
                <a:latin typeface="Times New Roman" pitchFamily="18" charset="0"/>
                <a:cs typeface="Times New Roman" pitchFamily="18" charset="0"/>
              </a:rPr>
              <a:t>puniendo</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vel</a:t>
            </a:r>
            <a:r>
              <a:rPr lang="it-IT" sz="2000" dirty="0">
                <a:latin typeface="Times New Roman" pitchFamily="18" charset="0"/>
                <a:cs typeface="Times New Roman" pitchFamily="18" charset="0"/>
              </a:rPr>
              <a:t> parcendo, </a:t>
            </a:r>
            <a:r>
              <a:rPr lang="it-IT" sz="2000" dirty="0" err="1">
                <a:latin typeface="Times New Roman" pitchFamily="18" charset="0"/>
                <a:cs typeface="Times New Roman" pitchFamily="18" charset="0"/>
              </a:rPr>
              <a:t>sanandis</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morbis</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charitas</a:t>
            </a:r>
            <a:r>
              <a:rPr lang="it-IT" sz="2000" dirty="0">
                <a:latin typeface="Times New Roman" pitchFamily="18" charset="0"/>
                <a:cs typeface="Times New Roman" pitchFamily="18" charset="0"/>
              </a:rPr>
              <a:t> sincera </a:t>
            </a:r>
            <a:r>
              <a:rPr lang="it-IT" sz="2000" dirty="0" err="1">
                <a:latin typeface="Times New Roman" pitchFamily="18" charset="0"/>
                <a:cs typeface="Times New Roman" pitchFamily="18" charset="0"/>
              </a:rPr>
              <a:t>subveniat</a:t>
            </a:r>
            <a:r>
              <a:rPr lang="it-IT" sz="2000" dirty="0">
                <a:latin typeface="Times New Roman" pitchFamily="18" charset="0"/>
                <a:cs typeface="Times New Roman" pitchFamily="18" charset="0"/>
              </a:rPr>
              <a:t>.</a:t>
            </a:r>
            <a:br>
              <a:rPr lang="it-IT" sz="2000" dirty="0">
                <a:latin typeface="Times New Roman" pitchFamily="18" charset="0"/>
                <a:cs typeface="Times New Roman" pitchFamily="18" charset="0"/>
              </a:rPr>
            </a:br>
            <a:br>
              <a:rPr lang="it-IT" sz="2000" dirty="0">
                <a:latin typeface="Times New Roman" pitchFamily="18" charset="0"/>
                <a:cs typeface="Times New Roman" pitchFamily="18" charset="0"/>
              </a:rPr>
            </a:br>
            <a:r>
              <a:rPr lang="it-IT" sz="2000" dirty="0">
                <a:latin typeface="Times New Roman" pitchFamily="18" charset="0"/>
                <a:cs typeface="Times New Roman" pitchFamily="18" charset="0"/>
              </a:rPr>
              <a:t>La disciplina ecclesiastica è la medicina dell’anima:</a:t>
            </a:r>
            <a:br>
              <a:rPr lang="it-IT" sz="2000" dirty="0">
                <a:latin typeface="Times New Roman" pitchFamily="18" charset="0"/>
                <a:cs typeface="Times New Roman" pitchFamily="18" charset="0"/>
              </a:rPr>
            </a:br>
            <a:r>
              <a:rPr lang="it-IT" sz="2000" dirty="0">
                <a:latin typeface="Times New Roman" pitchFamily="18" charset="0"/>
                <a:cs typeface="Times New Roman" pitchFamily="18" charset="0"/>
              </a:rPr>
              <a:t>... </a:t>
            </a:r>
            <a:r>
              <a:rPr lang="it-IT" sz="2000" dirty="0" err="1">
                <a:solidFill>
                  <a:srgbClr val="FF0000"/>
                </a:solidFill>
                <a:latin typeface="Times New Roman" pitchFamily="18" charset="0"/>
                <a:cs typeface="Times New Roman" pitchFamily="18" charset="0"/>
              </a:rPr>
              <a:t>spirituales</a:t>
            </a:r>
            <a:r>
              <a:rPr lang="it-IT" sz="2000" dirty="0">
                <a:solidFill>
                  <a:srgbClr val="FF0000"/>
                </a:solidFill>
                <a:latin typeface="Times New Roman" pitchFamily="18" charset="0"/>
                <a:cs typeface="Times New Roman" pitchFamily="18" charset="0"/>
              </a:rPr>
              <a:t> medici</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doctores</a:t>
            </a:r>
            <a:r>
              <a:rPr lang="it-IT" sz="2000" dirty="0">
                <a:latin typeface="Times New Roman" pitchFamily="18" charset="0"/>
                <a:cs typeface="Times New Roman" pitchFamily="18" charset="0"/>
              </a:rPr>
              <a:t> videlicet </a:t>
            </a:r>
            <a:r>
              <a:rPr lang="it-IT" sz="2000" dirty="0" err="1">
                <a:latin typeface="Times New Roman" pitchFamily="18" charset="0"/>
                <a:cs typeface="Times New Roman" pitchFamily="18" charset="0"/>
              </a:rPr>
              <a:t>sancte</a:t>
            </a:r>
            <a:r>
              <a:rPr lang="it-IT" sz="2000" dirty="0">
                <a:latin typeface="Times New Roman" pitchFamily="18" charset="0"/>
                <a:cs typeface="Times New Roman" pitchFamily="18" charset="0"/>
              </a:rPr>
              <a:t> Ecclesie...</a:t>
            </a:r>
          </a:p>
        </p:txBody>
      </p:sp>
    </p:spTree>
    <p:extLst>
      <p:ext uri="{BB962C8B-B14F-4D97-AF65-F5344CB8AC3E}">
        <p14:creationId xmlns:p14="http://schemas.microsoft.com/office/powerpoint/2010/main" val="11375189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3249" name="Titolo 1"/>
          <p:cNvSpPr>
            <a:spLocks noGrp="1"/>
          </p:cNvSpPr>
          <p:nvPr>
            <p:ph type="title" idx="4294967295"/>
          </p:nvPr>
        </p:nvSpPr>
        <p:spPr>
          <a:xfrm>
            <a:off x="1527627" y="260648"/>
            <a:ext cx="9140373" cy="6597352"/>
          </a:xfrm>
        </p:spPr>
        <p:txBody>
          <a:bodyPr>
            <a:normAutofit/>
          </a:bodyPr>
          <a:lstStyle/>
          <a:p>
            <a:r>
              <a:rPr lang="it-IT" sz="2400" b="1" dirty="0">
                <a:latin typeface="Times New Roman" pitchFamily="18" charset="0"/>
                <a:cs typeface="Times New Roman" pitchFamily="18" charset="0"/>
              </a:rPr>
              <a:t>Ivo di Chartres, </a:t>
            </a:r>
            <a:r>
              <a:rPr lang="it-IT" sz="2400" b="1" i="1" dirty="0" err="1">
                <a:latin typeface="Times New Roman" pitchFamily="18" charset="0"/>
                <a:cs typeface="Times New Roman" pitchFamily="18" charset="0"/>
              </a:rPr>
              <a:t>Prologus</a:t>
            </a:r>
            <a:br>
              <a:rPr lang="it-IT" sz="2400" dirty="0">
                <a:latin typeface="Times New Roman" pitchFamily="18" charset="0"/>
                <a:cs typeface="Times New Roman" pitchFamily="18" charset="0"/>
              </a:rPr>
            </a:br>
            <a:br>
              <a:rPr lang="it-IT" sz="2400" dirty="0">
                <a:latin typeface="Times New Roman" pitchFamily="18" charset="0"/>
                <a:cs typeface="Times New Roman" pitchFamily="18" charset="0"/>
              </a:rPr>
            </a:br>
            <a:r>
              <a:rPr lang="it-IT" sz="2400" dirty="0">
                <a:latin typeface="Times New Roman" pitchFamily="18" charset="0"/>
                <a:cs typeface="Times New Roman" pitchFamily="18" charset="0"/>
              </a:rPr>
              <a:t>Il fine ultimo della disciplina ecclesiastica è la </a:t>
            </a:r>
            <a:r>
              <a:rPr lang="it-IT" sz="2400" i="1" dirty="0" err="1">
                <a:latin typeface="Times New Roman" pitchFamily="18" charset="0"/>
                <a:cs typeface="Times New Roman" pitchFamily="18" charset="0"/>
              </a:rPr>
              <a:t>salus</a:t>
            </a:r>
            <a:r>
              <a:rPr lang="it-IT" sz="2400" i="1" dirty="0">
                <a:latin typeface="Times New Roman" pitchFamily="18" charset="0"/>
                <a:cs typeface="Times New Roman" pitchFamily="18" charset="0"/>
              </a:rPr>
              <a:t> </a:t>
            </a:r>
            <a:r>
              <a:rPr lang="it-IT" sz="2400" i="1" dirty="0" err="1">
                <a:latin typeface="Times New Roman" pitchFamily="18" charset="0"/>
                <a:cs typeface="Times New Roman" pitchFamily="18" charset="0"/>
              </a:rPr>
              <a:t>animarum</a:t>
            </a:r>
            <a:r>
              <a:rPr lang="it-IT" sz="2400" dirty="0">
                <a:latin typeface="Times New Roman" pitchFamily="18" charset="0"/>
                <a:cs typeface="Times New Roman" pitchFamily="18" charset="0"/>
              </a:rPr>
              <a:t>. La considerazione di questo fine renderà il lettore consapevole dell’</a:t>
            </a:r>
            <a:r>
              <a:rPr lang="it-IT" sz="2400" i="1" dirty="0">
                <a:latin typeface="Times New Roman" pitchFamily="18" charset="0"/>
                <a:cs typeface="Times New Roman" pitchFamily="18" charset="0"/>
              </a:rPr>
              <a:t>una facies </a:t>
            </a:r>
            <a:r>
              <a:rPr lang="it-IT" sz="2400" dirty="0">
                <a:latin typeface="Times New Roman" pitchFamily="18" charset="0"/>
                <a:cs typeface="Times New Roman" pitchFamily="18" charset="0"/>
              </a:rPr>
              <a:t>del diritto canonico. A tal fine è </a:t>
            </a:r>
            <a:r>
              <a:rPr lang="it-IT" sz="2400" dirty="0" err="1">
                <a:latin typeface="Times New Roman" pitchFamily="18" charset="0"/>
                <a:cs typeface="Times New Roman" pitchFamily="18" charset="0"/>
              </a:rPr>
              <a:t>mecessario</a:t>
            </a:r>
            <a:r>
              <a:rPr lang="it-IT" sz="2400" dirty="0">
                <a:latin typeface="Times New Roman" pitchFamily="18" charset="0"/>
                <a:cs typeface="Times New Roman" pitchFamily="18" charset="0"/>
              </a:rPr>
              <a:t> distinguere fra i diversi caratteri delle norme ecclesiastiche.</a:t>
            </a:r>
            <a:br>
              <a:rPr lang="it-IT" sz="2400" dirty="0">
                <a:latin typeface="Times New Roman" pitchFamily="18" charset="0"/>
                <a:cs typeface="Times New Roman" pitchFamily="18" charset="0"/>
              </a:rPr>
            </a:br>
            <a:br>
              <a:rPr lang="it-IT" sz="2400" dirty="0">
                <a:latin typeface="Times New Roman" pitchFamily="18" charset="0"/>
                <a:cs typeface="Times New Roman" pitchFamily="18" charset="0"/>
              </a:rPr>
            </a:br>
            <a:r>
              <a:rPr lang="it-IT" sz="2400" dirty="0" err="1">
                <a:latin typeface="Times New Roman" pitchFamily="18" charset="0"/>
                <a:cs typeface="Times New Roman" pitchFamily="18" charset="0"/>
              </a:rPr>
              <a:t>Diligens</a:t>
            </a:r>
            <a:r>
              <a:rPr lang="it-IT" sz="2400" dirty="0">
                <a:latin typeface="Times New Roman" pitchFamily="18" charset="0"/>
                <a:cs typeface="Times New Roman" pitchFamily="18" charset="0"/>
              </a:rPr>
              <a:t> </a:t>
            </a:r>
            <a:r>
              <a:rPr lang="it-IT" sz="2400" dirty="0" err="1">
                <a:latin typeface="Times New Roman" pitchFamily="18" charset="0"/>
                <a:cs typeface="Times New Roman" pitchFamily="18" charset="0"/>
              </a:rPr>
              <a:t>lector</a:t>
            </a:r>
            <a:r>
              <a:rPr lang="it-IT" sz="2400" dirty="0">
                <a:latin typeface="Times New Roman" pitchFamily="18" charset="0"/>
                <a:cs typeface="Times New Roman" pitchFamily="18" charset="0"/>
              </a:rPr>
              <a:t> </a:t>
            </a:r>
            <a:r>
              <a:rPr lang="it-IT" sz="2400" dirty="0" err="1">
                <a:latin typeface="Times New Roman" pitchFamily="18" charset="0"/>
                <a:cs typeface="Times New Roman" pitchFamily="18" charset="0"/>
              </a:rPr>
              <a:t>intelliget</a:t>
            </a:r>
            <a:r>
              <a:rPr lang="it-IT" sz="2400" dirty="0">
                <a:latin typeface="Times New Roman" pitchFamily="18" charset="0"/>
                <a:cs typeface="Times New Roman" pitchFamily="18" charset="0"/>
              </a:rPr>
              <a:t> </a:t>
            </a:r>
            <a:r>
              <a:rPr lang="it-IT" sz="2400" dirty="0" err="1">
                <a:solidFill>
                  <a:srgbClr val="FF0000"/>
                </a:solidFill>
                <a:latin typeface="Times New Roman" pitchFamily="18" charset="0"/>
                <a:cs typeface="Times New Roman" pitchFamily="18" charset="0"/>
              </a:rPr>
              <a:t>unam</a:t>
            </a:r>
            <a:r>
              <a:rPr lang="it-IT" sz="2400" dirty="0">
                <a:solidFill>
                  <a:srgbClr val="FF0000"/>
                </a:solidFill>
                <a:latin typeface="Times New Roman" pitchFamily="18" charset="0"/>
                <a:cs typeface="Times New Roman" pitchFamily="18" charset="0"/>
              </a:rPr>
              <a:t> </a:t>
            </a:r>
            <a:r>
              <a:rPr lang="it-IT" sz="2400" dirty="0" err="1">
                <a:solidFill>
                  <a:srgbClr val="FF0000"/>
                </a:solidFill>
                <a:latin typeface="Times New Roman" pitchFamily="18" charset="0"/>
                <a:cs typeface="Times New Roman" pitchFamily="18" charset="0"/>
              </a:rPr>
              <a:t>faciem</a:t>
            </a:r>
            <a:r>
              <a:rPr lang="it-IT" sz="2400" dirty="0">
                <a:solidFill>
                  <a:srgbClr val="FF0000"/>
                </a:solidFill>
                <a:latin typeface="Times New Roman" pitchFamily="18" charset="0"/>
                <a:cs typeface="Times New Roman" pitchFamily="18" charset="0"/>
              </a:rPr>
              <a:t> esse </a:t>
            </a:r>
            <a:r>
              <a:rPr lang="it-IT" sz="2400" dirty="0" err="1">
                <a:solidFill>
                  <a:srgbClr val="FF0000"/>
                </a:solidFill>
                <a:latin typeface="Times New Roman" pitchFamily="18" charset="0"/>
                <a:cs typeface="Times New Roman" pitchFamily="18" charset="0"/>
              </a:rPr>
              <a:t>eloquiorum</a:t>
            </a:r>
            <a:r>
              <a:rPr lang="it-IT" sz="2400" dirty="0">
                <a:solidFill>
                  <a:srgbClr val="FF0000"/>
                </a:solidFill>
                <a:latin typeface="Times New Roman" pitchFamily="18" charset="0"/>
                <a:cs typeface="Times New Roman" pitchFamily="18" charset="0"/>
              </a:rPr>
              <a:t> sacrorum</a:t>
            </a:r>
            <a:r>
              <a:rPr lang="it-IT" sz="2400" dirty="0">
                <a:latin typeface="Times New Roman" pitchFamily="18" charset="0"/>
                <a:cs typeface="Times New Roman" pitchFamily="18" charset="0"/>
              </a:rPr>
              <a:t>, </a:t>
            </a:r>
            <a:r>
              <a:rPr lang="it-IT" sz="2400" dirty="0" err="1">
                <a:latin typeface="Times New Roman" pitchFamily="18" charset="0"/>
                <a:cs typeface="Times New Roman" pitchFamily="18" charset="0"/>
              </a:rPr>
              <a:t>cum</a:t>
            </a:r>
            <a:r>
              <a:rPr lang="it-IT" sz="2400" dirty="0">
                <a:latin typeface="Times New Roman" pitchFamily="18" charset="0"/>
                <a:cs typeface="Times New Roman" pitchFamily="18" charset="0"/>
              </a:rPr>
              <a:t> </a:t>
            </a:r>
            <a:r>
              <a:rPr lang="it-IT" sz="2400" dirty="0" err="1">
                <a:latin typeface="Times New Roman" pitchFamily="18" charset="0"/>
                <a:cs typeface="Times New Roman" pitchFamily="18" charset="0"/>
              </a:rPr>
              <a:t>distincte</a:t>
            </a:r>
            <a:r>
              <a:rPr lang="it-IT" sz="2400" dirty="0">
                <a:latin typeface="Times New Roman" pitchFamily="18" charset="0"/>
                <a:cs typeface="Times New Roman" pitchFamily="18" charset="0"/>
              </a:rPr>
              <a:t> </a:t>
            </a:r>
            <a:r>
              <a:rPr lang="it-IT" sz="2400" dirty="0" err="1">
                <a:latin typeface="Times New Roman" pitchFamily="18" charset="0"/>
                <a:cs typeface="Times New Roman" pitchFamily="18" charset="0"/>
              </a:rPr>
              <a:t>considerabit</a:t>
            </a:r>
            <a:r>
              <a:rPr lang="it-IT" sz="2400" dirty="0">
                <a:latin typeface="Times New Roman" pitchFamily="18" charset="0"/>
                <a:cs typeface="Times New Roman" pitchFamily="18" charset="0"/>
              </a:rPr>
              <a:t> quid </a:t>
            </a:r>
            <a:r>
              <a:rPr lang="it-IT" sz="2400" dirty="0" err="1">
                <a:latin typeface="Times New Roman" pitchFamily="18" charset="0"/>
                <a:cs typeface="Times New Roman" pitchFamily="18" charset="0"/>
              </a:rPr>
              <a:t>sit</a:t>
            </a:r>
            <a:r>
              <a:rPr lang="it-IT" sz="2400" dirty="0">
                <a:latin typeface="Times New Roman" pitchFamily="18" charset="0"/>
                <a:cs typeface="Times New Roman" pitchFamily="18" charset="0"/>
              </a:rPr>
              <a:t> </a:t>
            </a:r>
            <a:r>
              <a:rPr lang="it-IT" sz="2400" dirty="0" err="1">
                <a:solidFill>
                  <a:srgbClr val="FF0000"/>
                </a:solidFill>
                <a:latin typeface="Times New Roman" pitchFamily="18" charset="0"/>
                <a:cs typeface="Times New Roman" pitchFamily="18" charset="0"/>
              </a:rPr>
              <a:t>admonitio</a:t>
            </a:r>
            <a:r>
              <a:rPr lang="it-IT" sz="2400" dirty="0">
                <a:latin typeface="Times New Roman" pitchFamily="18" charset="0"/>
                <a:cs typeface="Times New Roman" pitchFamily="18" charset="0"/>
              </a:rPr>
              <a:t>, quid </a:t>
            </a:r>
            <a:r>
              <a:rPr lang="it-IT" sz="2400" dirty="0" err="1">
                <a:latin typeface="Times New Roman" pitchFamily="18" charset="0"/>
                <a:cs typeface="Times New Roman" pitchFamily="18" charset="0"/>
              </a:rPr>
              <a:t>sit</a:t>
            </a:r>
            <a:r>
              <a:rPr lang="it-IT" sz="2400" dirty="0">
                <a:latin typeface="Times New Roman" pitchFamily="18" charset="0"/>
                <a:cs typeface="Times New Roman" pitchFamily="18" charset="0"/>
              </a:rPr>
              <a:t> </a:t>
            </a:r>
            <a:r>
              <a:rPr lang="it-IT" sz="2400" dirty="0" err="1">
                <a:solidFill>
                  <a:srgbClr val="FF0000"/>
                </a:solidFill>
                <a:latin typeface="Times New Roman" pitchFamily="18" charset="0"/>
                <a:cs typeface="Times New Roman" pitchFamily="18" charset="0"/>
              </a:rPr>
              <a:t>preceptum</a:t>
            </a:r>
            <a:r>
              <a:rPr lang="it-IT" sz="2400" dirty="0">
                <a:latin typeface="Times New Roman" pitchFamily="18" charset="0"/>
                <a:cs typeface="Times New Roman" pitchFamily="18" charset="0"/>
              </a:rPr>
              <a:t>, quid </a:t>
            </a:r>
            <a:r>
              <a:rPr lang="it-IT" sz="2400" dirty="0" err="1">
                <a:solidFill>
                  <a:srgbClr val="FF0000"/>
                </a:solidFill>
                <a:latin typeface="Times New Roman" pitchFamily="18" charset="0"/>
                <a:cs typeface="Times New Roman" pitchFamily="18" charset="0"/>
              </a:rPr>
              <a:t>prohibitio</a:t>
            </a:r>
            <a:r>
              <a:rPr lang="it-IT" sz="2400" dirty="0">
                <a:latin typeface="Times New Roman" pitchFamily="18" charset="0"/>
                <a:cs typeface="Times New Roman" pitchFamily="18" charset="0"/>
              </a:rPr>
              <a:t>, quid </a:t>
            </a:r>
            <a:r>
              <a:rPr lang="it-IT" sz="2400" dirty="0" err="1">
                <a:solidFill>
                  <a:srgbClr val="FF0000"/>
                </a:solidFill>
                <a:latin typeface="Times New Roman" pitchFamily="18" charset="0"/>
                <a:cs typeface="Times New Roman" pitchFamily="18" charset="0"/>
              </a:rPr>
              <a:t>remissio</a:t>
            </a:r>
            <a:r>
              <a:rPr lang="it-IT" sz="2400" dirty="0">
                <a:latin typeface="Times New Roman" pitchFamily="18" charset="0"/>
                <a:cs typeface="Times New Roman" pitchFamily="18" charset="0"/>
              </a:rPr>
              <a:t>: et </a:t>
            </a:r>
            <a:r>
              <a:rPr lang="it-IT" sz="2400" dirty="0" err="1">
                <a:latin typeface="Times New Roman" pitchFamily="18" charset="0"/>
                <a:cs typeface="Times New Roman" pitchFamily="18" charset="0"/>
              </a:rPr>
              <a:t>hec</a:t>
            </a:r>
            <a:r>
              <a:rPr lang="it-IT" sz="2400" dirty="0">
                <a:latin typeface="Times New Roman" pitchFamily="18" charset="0"/>
                <a:cs typeface="Times New Roman" pitchFamily="18" charset="0"/>
              </a:rPr>
              <a:t> </a:t>
            </a:r>
            <a:r>
              <a:rPr lang="it-IT" sz="2400" dirty="0" err="1">
                <a:latin typeface="Times New Roman" pitchFamily="18" charset="0"/>
                <a:cs typeface="Times New Roman" pitchFamily="18" charset="0"/>
              </a:rPr>
              <a:t>nec</a:t>
            </a:r>
            <a:r>
              <a:rPr lang="it-IT" sz="2400" dirty="0">
                <a:latin typeface="Times New Roman" pitchFamily="18" charset="0"/>
                <a:cs typeface="Times New Roman" pitchFamily="18" charset="0"/>
              </a:rPr>
              <a:t> se </a:t>
            </a:r>
            <a:r>
              <a:rPr lang="it-IT" sz="2400" dirty="0" err="1">
                <a:latin typeface="Times New Roman" pitchFamily="18" charset="0"/>
                <a:cs typeface="Times New Roman" pitchFamily="18" charset="0"/>
              </a:rPr>
              <a:t>invicem</a:t>
            </a:r>
            <a:r>
              <a:rPr lang="it-IT" sz="2400" dirty="0">
                <a:latin typeface="Times New Roman" pitchFamily="18" charset="0"/>
                <a:cs typeface="Times New Roman" pitchFamily="18" charset="0"/>
              </a:rPr>
              <a:t> impugnare, </a:t>
            </a:r>
            <a:r>
              <a:rPr lang="it-IT" sz="2400" dirty="0" err="1">
                <a:latin typeface="Times New Roman" pitchFamily="18" charset="0"/>
                <a:cs typeface="Times New Roman" pitchFamily="18" charset="0"/>
              </a:rPr>
              <a:t>nec</a:t>
            </a:r>
            <a:r>
              <a:rPr lang="it-IT" sz="2400" dirty="0">
                <a:latin typeface="Times New Roman" pitchFamily="18" charset="0"/>
                <a:cs typeface="Times New Roman" pitchFamily="18" charset="0"/>
              </a:rPr>
              <a:t> a </a:t>
            </a:r>
            <a:r>
              <a:rPr lang="it-IT" sz="2400" dirty="0" err="1">
                <a:latin typeface="Times New Roman" pitchFamily="18" charset="0"/>
                <a:cs typeface="Times New Roman" pitchFamily="18" charset="0"/>
              </a:rPr>
              <a:t>seipsis</a:t>
            </a:r>
            <a:r>
              <a:rPr lang="it-IT" sz="2400" dirty="0">
                <a:latin typeface="Times New Roman" pitchFamily="18" charset="0"/>
                <a:cs typeface="Times New Roman" pitchFamily="18" charset="0"/>
              </a:rPr>
              <a:t> distare, sed omnibus </a:t>
            </a:r>
            <a:r>
              <a:rPr lang="it-IT" sz="2400" dirty="0" err="1">
                <a:latin typeface="Times New Roman" pitchFamily="18" charset="0"/>
                <a:cs typeface="Times New Roman" pitchFamily="18" charset="0"/>
              </a:rPr>
              <a:t>sanitatis</a:t>
            </a:r>
            <a:r>
              <a:rPr lang="it-IT" sz="2400" dirty="0">
                <a:latin typeface="Times New Roman" pitchFamily="18" charset="0"/>
                <a:cs typeface="Times New Roman" pitchFamily="18" charset="0"/>
              </a:rPr>
              <a:t> </a:t>
            </a:r>
            <a:r>
              <a:rPr lang="it-IT" sz="2400" dirty="0" err="1">
                <a:latin typeface="Times New Roman" pitchFamily="18" charset="0"/>
                <a:cs typeface="Times New Roman" pitchFamily="18" charset="0"/>
              </a:rPr>
              <a:t>remedium</a:t>
            </a:r>
            <a:r>
              <a:rPr lang="it-IT" sz="2400" dirty="0">
                <a:latin typeface="Times New Roman" pitchFamily="18" charset="0"/>
                <a:cs typeface="Times New Roman" pitchFamily="18" charset="0"/>
              </a:rPr>
              <a:t> pro sua </a:t>
            </a:r>
            <a:r>
              <a:rPr lang="it-IT" sz="2400" dirty="0" err="1">
                <a:latin typeface="Times New Roman" pitchFamily="18" charset="0"/>
                <a:cs typeface="Times New Roman" pitchFamily="18" charset="0"/>
              </a:rPr>
              <a:t>moderatione</a:t>
            </a:r>
            <a:r>
              <a:rPr lang="it-IT" sz="2400" dirty="0">
                <a:latin typeface="Times New Roman" pitchFamily="18" charset="0"/>
                <a:cs typeface="Times New Roman" pitchFamily="18" charset="0"/>
              </a:rPr>
              <a:t> dispensare.</a:t>
            </a:r>
          </a:p>
        </p:txBody>
      </p:sp>
    </p:spTree>
    <p:extLst>
      <p:ext uri="{BB962C8B-B14F-4D97-AF65-F5344CB8AC3E}">
        <p14:creationId xmlns:p14="http://schemas.microsoft.com/office/powerpoint/2010/main" val="11897108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3249" name="Titolo 1"/>
          <p:cNvSpPr>
            <a:spLocks noGrp="1"/>
          </p:cNvSpPr>
          <p:nvPr>
            <p:ph type="title" idx="4294967295"/>
          </p:nvPr>
        </p:nvSpPr>
        <p:spPr>
          <a:xfrm>
            <a:off x="1527627" y="116632"/>
            <a:ext cx="9140373" cy="6741368"/>
          </a:xfrm>
        </p:spPr>
        <p:txBody>
          <a:bodyPr>
            <a:normAutofit/>
          </a:bodyPr>
          <a:lstStyle/>
          <a:p>
            <a:r>
              <a:rPr lang="it-IT" sz="2200" b="1" dirty="0">
                <a:latin typeface="Times New Roman" pitchFamily="18" charset="0"/>
                <a:cs typeface="Times New Roman" pitchFamily="18" charset="0"/>
              </a:rPr>
              <a:t>Ivo di Chartres, </a:t>
            </a:r>
            <a:r>
              <a:rPr lang="it-IT" sz="2200" b="1" i="1" dirty="0" err="1">
                <a:latin typeface="Times New Roman" pitchFamily="18" charset="0"/>
                <a:cs typeface="Times New Roman" pitchFamily="18" charset="0"/>
              </a:rPr>
              <a:t>Prologus</a:t>
            </a:r>
            <a:br>
              <a:rPr lang="it-IT" sz="2200" b="1" dirty="0">
                <a:latin typeface="Times New Roman" pitchFamily="18" charset="0"/>
                <a:cs typeface="Times New Roman" pitchFamily="18" charset="0"/>
              </a:rPr>
            </a:br>
            <a:br>
              <a:rPr lang="it-IT" sz="2200" dirty="0">
                <a:latin typeface="Times New Roman" pitchFamily="18" charset="0"/>
                <a:cs typeface="Times New Roman" pitchFamily="18" charset="0"/>
              </a:rPr>
            </a:br>
            <a:r>
              <a:rPr lang="it-IT" sz="2200" dirty="0">
                <a:latin typeface="Times New Roman" pitchFamily="18" charset="0"/>
                <a:cs typeface="Times New Roman" pitchFamily="18" charset="0"/>
              </a:rPr>
              <a:t>Precetti e proibizioni immutabili e mutabili</a:t>
            </a:r>
            <a:br>
              <a:rPr lang="it-IT" sz="2200" dirty="0">
                <a:latin typeface="Times New Roman" pitchFamily="18" charset="0"/>
                <a:cs typeface="Times New Roman" pitchFamily="18" charset="0"/>
              </a:rPr>
            </a:br>
            <a:br>
              <a:rPr lang="it-IT" sz="2200" dirty="0">
                <a:latin typeface="Times New Roman" pitchFamily="18" charset="0"/>
                <a:cs typeface="Times New Roman" pitchFamily="18" charset="0"/>
              </a:rPr>
            </a:br>
            <a:r>
              <a:rPr lang="it-IT" sz="2200" dirty="0" err="1">
                <a:solidFill>
                  <a:srgbClr val="FF0000"/>
                </a:solidFill>
                <a:latin typeface="Times New Roman" pitchFamily="18" charset="0"/>
                <a:cs typeface="Times New Roman" pitchFamily="18" charset="0"/>
              </a:rPr>
              <a:t>Preceptiones</a:t>
            </a:r>
            <a:r>
              <a:rPr lang="it-IT" sz="2200" dirty="0">
                <a:solidFill>
                  <a:srgbClr val="FF0000"/>
                </a:solidFill>
                <a:latin typeface="Times New Roman" pitchFamily="18" charset="0"/>
                <a:cs typeface="Times New Roman" pitchFamily="18" charset="0"/>
              </a:rPr>
              <a:t> </a:t>
            </a:r>
            <a:r>
              <a:rPr lang="it-IT" sz="2200" dirty="0" err="1">
                <a:solidFill>
                  <a:srgbClr val="FF0000"/>
                </a:solidFill>
                <a:latin typeface="Times New Roman" pitchFamily="18" charset="0"/>
                <a:cs typeface="Times New Roman" pitchFamily="18" charset="0"/>
              </a:rPr>
              <a:t>itaque</a:t>
            </a:r>
            <a:r>
              <a:rPr lang="it-IT" sz="2200" dirty="0">
                <a:solidFill>
                  <a:srgbClr val="FF0000"/>
                </a:solidFill>
                <a:latin typeface="Times New Roman" pitchFamily="18" charset="0"/>
                <a:cs typeface="Times New Roman" pitchFamily="18" charset="0"/>
              </a:rPr>
              <a:t> et </a:t>
            </a:r>
            <a:r>
              <a:rPr lang="it-IT" sz="2200" dirty="0" err="1">
                <a:solidFill>
                  <a:srgbClr val="FF0000"/>
                </a:solidFill>
                <a:latin typeface="Times New Roman" pitchFamily="18" charset="0"/>
                <a:cs typeface="Times New Roman" pitchFamily="18" charset="0"/>
              </a:rPr>
              <a:t>prohibitiones</a:t>
            </a:r>
            <a:r>
              <a:rPr lang="it-IT" sz="2200" dirty="0">
                <a:solidFill>
                  <a:srgbClr val="FF0000"/>
                </a:solidFill>
                <a:latin typeface="Times New Roman" pitchFamily="18" charset="0"/>
                <a:cs typeface="Times New Roman" pitchFamily="18" charset="0"/>
              </a:rPr>
              <a:t> </a:t>
            </a:r>
            <a:r>
              <a:rPr lang="it-IT" sz="2200" dirty="0" err="1">
                <a:solidFill>
                  <a:srgbClr val="FF0000"/>
                </a:solidFill>
                <a:latin typeface="Times New Roman" pitchFamily="18" charset="0"/>
                <a:cs typeface="Times New Roman" pitchFamily="18" charset="0"/>
              </a:rPr>
              <a:t>alie</a:t>
            </a:r>
            <a:r>
              <a:rPr lang="it-IT" sz="2200" dirty="0">
                <a:solidFill>
                  <a:srgbClr val="FF0000"/>
                </a:solidFill>
                <a:latin typeface="Times New Roman" pitchFamily="18" charset="0"/>
                <a:cs typeface="Times New Roman" pitchFamily="18" charset="0"/>
              </a:rPr>
              <a:t> </a:t>
            </a:r>
            <a:r>
              <a:rPr lang="it-IT" sz="2200" dirty="0" err="1">
                <a:solidFill>
                  <a:srgbClr val="FF0000"/>
                </a:solidFill>
                <a:latin typeface="Times New Roman" pitchFamily="18" charset="0"/>
                <a:cs typeface="Times New Roman" pitchFamily="18" charset="0"/>
              </a:rPr>
              <a:t>sunt</a:t>
            </a:r>
            <a:r>
              <a:rPr lang="it-IT" sz="2200" dirty="0">
                <a:solidFill>
                  <a:srgbClr val="FF0000"/>
                </a:solidFill>
                <a:latin typeface="Times New Roman" pitchFamily="18" charset="0"/>
                <a:cs typeface="Times New Roman" pitchFamily="18" charset="0"/>
              </a:rPr>
              <a:t> </a:t>
            </a:r>
            <a:r>
              <a:rPr lang="it-IT" sz="2200" dirty="0" err="1">
                <a:solidFill>
                  <a:srgbClr val="FF0000"/>
                </a:solidFill>
                <a:latin typeface="Times New Roman" pitchFamily="18" charset="0"/>
                <a:cs typeface="Times New Roman" pitchFamily="18" charset="0"/>
              </a:rPr>
              <a:t>mobiles</a:t>
            </a:r>
            <a:r>
              <a:rPr lang="it-IT" sz="2200" dirty="0">
                <a:solidFill>
                  <a:srgbClr val="FF0000"/>
                </a:solidFill>
                <a:latin typeface="Times New Roman" pitchFamily="18" charset="0"/>
                <a:cs typeface="Times New Roman" pitchFamily="18" charset="0"/>
              </a:rPr>
              <a:t>, </a:t>
            </a:r>
            <a:r>
              <a:rPr lang="it-IT" sz="2200" dirty="0" err="1">
                <a:solidFill>
                  <a:srgbClr val="FF0000"/>
                </a:solidFill>
                <a:latin typeface="Times New Roman" pitchFamily="18" charset="0"/>
                <a:cs typeface="Times New Roman" pitchFamily="18" charset="0"/>
              </a:rPr>
              <a:t>alie</a:t>
            </a:r>
            <a:r>
              <a:rPr lang="it-IT" sz="2200" dirty="0">
                <a:solidFill>
                  <a:srgbClr val="FF0000"/>
                </a:solidFill>
                <a:latin typeface="Times New Roman" pitchFamily="18" charset="0"/>
                <a:cs typeface="Times New Roman" pitchFamily="18" charset="0"/>
              </a:rPr>
              <a:t> </a:t>
            </a:r>
            <a:r>
              <a:rPr lang="it-IT" sz="2200" dirty="0" err="1">
                <a:solidFill>
                  <a:srgbClr val="FF0000"/>
                </a:solidFill>
                <a:latin typeface="Times New Roman" pitchFamily="18" charset="0"/>
                <a:cs typeface="Times New Roman" pitchFamily="18" charset="0"/>
              </a:rPr>
              <a:t>immobiles</a:t>
            </a:r>
            <a:r>
              <a:rPr lang="it-IT" sz="2200" dirty="0">
                <a:latin typeface="Times New Roman" pitchFamily="18" charset="0"/>
                <a:cs typeface="Times New Roman" pitchFamily="18" charset="0"/>
              </a:rPr>
              <a:t>.</a:t>
            </a:r>
            <a:br>
              <a:rPr lang="it-IT" sz="2200" dirty="0">
                <a:latin typeface="Times New Roman" pitchFamily="18" charset="0"/>
                <a:cs typeface="Times New Roman" pitchFamily="18" charset="0"/>
              </a:rPr>
            </a:br>
            <a:r>
              <a:rPr lang="it-IT" sz="2200" dirty="0" err="1">
                <a:solidFill>
                  <a:srgbClr val="FF0000"/>
                </a:solidFill>
                <a:latin typeface="Times New Roman" pitchFamily="18" charset="0"/>
                <a:cs typeface="Times New Roman" pitchFamily="18" charset="0"/>
              </a:rPr>
              <a:t>Preceptiones</a:t>
            </a:r>
            <a:r>
              <a:rPr lang="it-IT" sz="2200" dirty="0">
                <a:solidFill>
                  <a:srgbClr val="FF0000"/>
                </a:solidFill>
                <a:latin typeface="Times New Roman" pitchFamily="18" charset="0"/>
                <a:cs typeface="Times New Roman" pitchFamily="18" charset="0"/>
              </a:rPr>
              <a:t> </a:t>
            </a:r>
            <a:r>
              <a:rPr lang="it-IT" sz="2200" dirty="0" err="1">
                <a:solidFill>
                  <a:srgbClr val="FF0000"/>
                </a:solidFill>
                <a:latin typeface="Times New Roman" pitchFamily="18" charset="0"/>
                <a:cs typeface="Times New Roman" pitchFamily="18" charset="0"/>
              </a:rPr>
              <a:t>immobiles</a:t>
            </a:r>
            <a:r>
              <a:rPr lang="it-IT" sz="2200" dirty="0">
                <a:solidFill>
                  <a:srgbClr val="FF0000"/>
                </a:solidFill>
                <a:latin typeface="Times New Roman" pitchFamily="18" charset="0"/>
                <a:cs typeface="Times New Roman" pitchFamily="18" charset="0"/>
              </a:rPr>
              <a:t> </a:t>
            </a:r>
            <a:r>
              <a:rPr lang="it-IT" sz="2200" dirty="0" err="1">
                <a:solidFill>
                  <a:srgbClr val="FF0000"/>
                </a:solidFill>
                <a:latin typeface="Times New Roman" pitchFamily="18" charset="0"/>
                <a:cs typeface="Times New Roman" pitchFamily="18" charset="0"/>
              </a:rPr>
              <a:t>sunt</a:t>
            </a:r>
            <a:r>
              <a:rPr lang="it-IT" sz="2200" dirty="0">
                <a:solidFill>
                  <a:srgbClr val="FF0000"/>
                </a:solidFill>
                <a:latin typeface="Times New Roman" pitchFamily="18" charset="0"/>
                <a:cs typeface="Times New Roman" pitchFamily="18" charset="0"/>
              </a:rPr>
              <a:t> </a:t>
            </a:r>
            <a:r>
              <a:rPr lang="it-IT" sz="2200" dirty="0" err="1">
                <a:solidFill>
                  <a:srgbClr val="FF0000"/>
                </a:solidFill>
                <a:latin typeface="Times New Roman" pitchFamily="18" charset="0"/>
                <a:cs typeface="Times New Roman" pitchFamily="18" charset="0"/>
              </a:rPr>
              <a:t>quas</a:t>
            </a:r>
            <a:r>
              <a:rPr lang="it-IT" sz="2200" dirty="0">
                <a:solidFill>
                  <a:srgbClr val="FF0000"/>
                </a:solidFill>
                <a:latin typeface="Times New Roman" pitchFamily="18" charset="0"/>
                <a:cs typeface="Times New Roman" pitchFamily="18" charset="0"/>
              </a:rPr>
              <a:t> </a:t>
            </a:r>
            <a:r>
              <a:rPr lang="it-IT" sz="2200" dirty="0" err="1">
                <a:solidFill>
                  <a:srgbClr val="FF0000"/>
                </a:solidFill>
                <a:latin typeface="Times New Roman" pitchFamily="18" charset="0"/>
                <a:cs typeface="Times New Roman" pitchFamily="18" charset="0"/>
              </a:rPr>
              <a:t>lex</a:t>
            </a:r>
            <a:r>
              <a:rPr lang="it-IT" sz="2200" dirty="0">
                <a:solidFill>
                  <a:srgbClr val="FF0000"/>
                </a:solidFill>
                <a:latin typeface="Times New Roman" pitchFamily="18" charset="0"/>
                <a:cs typeface="Times New Roman" pitchFamily="18" charset="0"/>
              </a:rPr>
              <a:t> eterna </a:t>
            </a:r>
            <a:r>
              <a:rPr lang="it-IT" sz="2200" dirty="0" err="1">
                <a:solidFill>
                  <a:srgbClr val="FF0000"/>
                </a:solidFill>
                <a:latin typeface="Times New Roman" pitchFamily="18" charset="0"/>
                <a:cs typeface="Times New Roman" pitchFamily="18" charset="0"/>
              </a:rPr>
              <a:t>sanxit</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que</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observate</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salutem</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conferunt</a:t>
            </a:r>
            <a:r>
              <a:rPr lang="it-IT" sz="2200" dirty="0">
                <a:latin typeface="Times New Roman" pitchFamily="18" charset="0"/>
                <a:cs typeface="Times New Roman" pitchFamily="18" charset="0"/>
              </a:rPr>
              <a:t>, non </a:t>
            </a:r>
            <a:r>
              <a:rPr lang="it-IT" sz="2200" dirty="0" err="1">
                <a:latin typeface="Times New Roman" pitchFamily="18" charset="0"/>
                <a:cs typeface="Times New Roman" pitchFamily="18" charset="0"/>
              </a:rPr>
              <a:t>observate</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eamdem</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auferunt</a:t>
            </a:r>
            <a:r>
              <a:rPr lang="it-IT" sz="2200" dirty="0">
                <a:latin typeface="Times New Roman" pitchFamily="18" charset="0"/>
                <a:cs typeface="Times New Roman" pitchFamily="18" charset="0"/>
              </a:rPr>
              <a:t>.</a:t>
            </a:r>
            <a:br>
              <a:rPr lang="it-IT" sz="2200" dirty="0">
                <a:latin typeface="Times New Roman" pitchFamily="18" charset="0"/>
                <a:cs typeface="Times New Roman" pitchFamily="18" charset="0"/>
              </a:rPr>
            </a:br>
            <a:br>
              <a:rPr lang="it-IT" sz="2200" dirty="0">
                <a:latin typeface="Times New Roman" pitchFamily="18" charset="0"/>
                <a:cs typeface="Times New Roman" pitchFamily="18" charset="0"/>
              </a:rPr>
            </a:br>
            <a:r>
              <a:rPr lang="it-IT" sz="2200" dirty="0">
                <a:latin typeface="Times New Roman" pitchFamily="18" charset="0"/>
                <a:cs typeface="Times New Roman" pitchFamily="18" charset="0"/>
              </a:rPr>
              <a:t>Per esempio, il Decalogo. Si tratta di </a:t>
            </a:r>
            <a:r>
              <a:rPr lang="it-IT" sz="2200" i="1" dirty="0">
                <a:latin typeface="Times New Roman" pitchFamily="18" charset="0"/>
                <a:cs typeface="Times New Roman" pitchFamily="18" charset="0"/>
              </a:rPr>
              <a:t>minima </a:t>
            </a:r>
            <a:r>
              <a:rPr lang="it-IT" sz="2200" i="1" dirty="0" err="1">
                <a:latin typeface="Times New Roman" pitchFamily="18" charset="0"/>
                <a:cs typeface="Times New Roman" pitchFamily="18" charset="0"/>
              </a:rPr>
              <a:t>precepta</a:t>
            </a:r>
            <a:r>
              <a:rPr lang="it-IT" sz="2200" dirty="0">
                <a:latin typeface="Times New Roman" pitchFamily="18" charset="0"/>
                <a:cs typeface="Times New Roman" pitchFamily="18" charset="0"/>
              </a:rPr>
              <a:t>.</a:t>
            </a:r>
            <a:br>
              <a:rPr lang="it-IT" sz="2200" dirty="0">
                <a:latin typeface="Times New Roman" pitchFamily="18" charset="0"/>
                <a:cs typeface="Times New Roman" pitchFamily="18" charset="0"/>
              </a:rPr>
            </a:br>
            <a:br>
              <a:rPr lang="it-IT" sz="2200" dirty="0">
                <a:latin typeface="Times New Roman" pitchFamily="18" charset="0"/>
                <a:cs typeface="Times New Roman" pitchFamily="18" charset="0"/>
              </a:rPr>
            </a:br>
            <a:r>
              <a:rPr lang="it-IT" sz="2200" dirty="0" err="1">
                <a:solidFill>
                  <a:srgbClr val="FF0000"/>
                </a:solidFill>
                <a:latin typeface="Times New Roman" pitchFamily="18" charset="0"/>
                <a:cs typeface="Times New Roman" pitchFamily="18" charset="0"/>
              </a:rPr>
              <a:t>Mobiles</a:t>
            </a:r>
            <a:r>
              <a:rPr lang="it-IT" sz="2200" dirty="0">
                <a:solidFill>
                  <a:srgbClr val="FF0000"/>
                </a:solidFill>
                <a:latin typeface="Times New Roman" pitchFamily="18" charset="0"/>
                <a:cs typeface="Times New Roman" pitchFamily="18" charset="0"/>
              </a:rPr>
              <a:t> vero </a:t>
            </a:r>
            <a:r>
              <a:rPr lang="it-IT" sz="2200" dirty="0" err="1">
                <a:solidFill>
                  <a:srgbClr val="FF0000"/>
                </a:solidFill>
                <a:latin typeface="Times New Roman" pitchFamily="18" charset="0"/>
                <a:cs typeface="Times New Roman" pitchFamily="18" charset="0"/>
              </a:rPr>
              <a:t>sunt</a:t>
            </a:r>
            <a:r>
              <a:rPr lang="it-IT" sz="2200" dirty="0">
                <a:solidFill>
                  <a:srgbClr val="FF0000"/>
                </a:solidFill>
                <a:latin typeface="Times New Roman" pitchFamily="18" charset="0"/>
                <a:cs typeface="Times New Roman" pitchFamily="18" charset="0"/>
              </a:rPr>
              <a:t>, </a:t>
            </a:r>
            <a:r>
              <a:rPr lang="it-IT" sz="2200" dirty="0" err="1">
                <a:solidFill>
                  <a:srgbClr val="FF0000"/>
                </a:solidFill>
                <a:latin typeface="Times New Roman" pitchFamily="18" charset="0"/>
                <a:cs typeface="Times New Roman" pitchFamily="18" charset="0"/>
              </a:rPr>
              <a:t>quas</a:t>
            </a:r>
            <a:r>
              <a:rPr lang="it-IT" sz="2200" dirty="0">
                <a:solidFill>
                  <a:srgbClr val="FF0000"/>
                </a:solidFill>
                <a:latin typeface="Times New Roman" pitchFamily="18" charset="0"/>
                <a:cs typeface="Times New Roman" pitchFamily="18" charset="0"/>
              </a:rPr>
              <a:t> </a:t>
            </a:r>
            <a:r>
              <a:rPr lang="it-IT" sz="2200" dirty="0" err="1">
                <a:solidFill>
                  <a:srgbClr val="FF0000"/>
                </a:solidFill>
                <a:latin typeface="Times New Roman" pitchFamily="18" charset="0"/>
                <a:cs typeface="Times New Roman" pitchFamily="18" charset="0"/>
              </a:rPr>
              <a:t>lex</a:t>
            </a:r>
            <a:r>
              <a:rPr lang="it-IT" sz="2200" dirty="0">
                <a:solidFill>
                  <a:srgbClr val="FF0000"/>
                </a:solidFill>
                <a:latin typeface="Times New Roman" pitchFamily="18" charset="0"/>
                <a:cs typeface="Times New Roman" pitchFamily="18" charset="0"/>
              </a:rPr>
              <a:t> eterna non </a:t>
            </a:r>
            <a:r>
              <a:rPr lang="it-IT" sz="2200" dirty="0" err="1">
                <a:solidFill>
                  <a:srgbClr val="FF0000"/>
                </a:solidFill>
                <a:latin typeface="Times New Roman" pitchFamily="18" charset="0"/>
                <a:cs typeface="Times New Roman" pitchFamily="18" charset="0"/>
              </a:rPr>
              <a:t>sanxit</a:t>
            </a:r>
            <a:r>
              <a:rPr lang="it-IT" sz="2200" dirty="0">
                <a:solidFill>
                  <a:srgbClr val="FF0000"/>
                </a:solidFill>
                <a:latin typeface="Times New Roman" pitchFamily="18" charset="0"/>
                <a:cs typeface="Times New Roman" pitchFamily="18" charset="0"/>
              </a:rPr>
              <a:t>, sed </a:t>
            </a:r>
            <a:r>
              <a:rPr lang="it-IT" sz="2200" dirty="0" err="1">
                <a:solidFill>
                  <a:srgbClr val="FF0000"/>
                </a:solidFill>
                <a:latin typeface="Times New Roman" pitchFamily="18" charset="0"/>
                <a:cs typeface="Times New Roman" pitchFamily="18" charset="0"/>
              </a:rPr>
              <a:t>posteriorum</a:t>
            </a:r>
            <a:r>
              <a:rPr lang="it-IT" sz="2200" dirty="0">
                <a:solidFill>
                  <a:srgbClr val="FF0000"/>
                </a:solidFill>
                <a:latin typeface="Times New Roman" pitchFamily="18" charset="0"/>
                <a:cs typeface="Times New Roman" pitchFamily="18" charset="0"/>
              </a:rPr>
              <a:t> </a:t>
            </a:r>
            <a:r>
              <a:rPr lang="it-IT" sz="2200" dirty="0" err="1">
                <a:solidFill>
                  <a:srgbClr val="FF0000"/>
                </a:solidFill>
                <a:latin typeface="Times New Roman" pitchFamily="18" charset="0"/>
                <a:cs typeface="Times New Roman" pitchFamily="18" charset="0"/>
              </a:rPr>
              <a:t>diligentia</a:t>
            </a:r>
            <a:r>
              <a:rPr lang="it-IT" sz="2200" dirty="0">
                <a:solidFill>
                  <a:srgbClr val="FF0000"/>
                </a:solidFill>
                <a:latin typeface="Times New Roman" pitchFamily="18" charset="0"/>
                <a:cs typeface="Times New Roman" pitchFamily="18" charset="0"/>
              </a:rPr>
              <a:t> ratione </a:t>
            </a:r>
            <a:r>
              <a:rPr lang="it-IT" sz="2200" dirty="0" err="1">
                <a:solidFill>
                  <a:srgbClr val="FF0000"/>
                </a:solidFill>
                <a:latin typeface="Times New Roman" pitchFamily="18" charset="0"/>
                <a:cs typeface="Times New Roman" pitchFamily="18" charset="0"/>
              </a:rPr>
              <a:t>utilitatis</a:t>
            </a:r>
            <a:r>
              <a:rPr lang="it-IT" sz="2200" dirty="0">
                <a:solidFill>
                  <a:srgbClr val="FF0000"/>
                </a:solidFill>
                <a:latin typeface="Times New Roman" pitchFamily="18" charset="0"/>
                <a:cs typeface="Times New Roman" pitchFamily="18" charset="0"/>
              </a:rPr>
              <a:t> </a:t>
            </a:r>
            <a:r>
              <a:rPr lang="it-IT" sz="2200" dirty="0" err="1">
                <a:solidFill>
                  <a:srgbClr val="FF0000"/>
                </a:solidFill>
                <a:latin typeface="Times New Roman" pitchFamily="18" charset="0"/>
                <a:cs typeface="Times New Roman" pitchFamily="18" charset="0"/>
              </a:rPr>
              <a:t>invenit</a:t>
            </a:r>
            <a:r>
              <a:rPr lang="it-IT" sz="2200" dirty="0">
                <a:solidFill>
                  <a:srgbClr val="FF0000"/>
                </a:solidFill>
                <a:latin typeface="Times New Roman" pitchFamily="18" charset="0"/>
                <a:cs typeface="Times New Roman" pitchFamily="18" charset="0"/>
              </a:rPr>
              <a:t> </a:t>
            </a:r>
            <a:r>
              <a:rPr lang="it-IT" sz="2200" dirty="0">
                <a:latin typeface="Times New Roman" pitchFamily="18" charset="0"/>
                <a:cs typeface="Times New Roman" pitchFamily="18" charset="0"/>
              </a:rPr>
              <a:t>non ad </a:t>
            </a:r>
            <a:r>
              <a:rPr lang="it-IT" sz="2200" dirty="0" err="1">
                <a:latin typeface="Times New Roman" pitchFamily="18" charset="0"/>
                <a:cs typeface="Times New Roman" pitchFamily="18" charset="0"/>
              </a:rPr>
              <a:t>salutem</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principaliter</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obtinendam</a:t>
            </a:r>
            <a:r>
              <a:rPr lang="it-IT" sz="2200" dirty="0">
                <a:latin typeface="Times New Roman" pitchFamily="18" charset="0"/>
                <a:cs typeface="Times New Roman" pitchFamily="18" charset="0"/>
              </a:rPr>
              <a:t>, sed ad </a:t>
            </a:r>
            <a:r>
              <a:rPr lang="it-IT" sz="2200" dirty="0" err="1">
                <a:latin typeface="Times New Roman" pitchFamily="18" charset="0"/>
                <a:cs typeface="Times New Roman" pitchFamily="18" charset="0"/>
              </a:rPr>
              <a:t>eam</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tutius</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muniendam</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Cogunt</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enim</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multas</a:t>
            </a:r>
            <a:r>
              <a:rPr lang="it-IT" sz="2200" dirty="0">
                <a:latin typeface="Times New Roman" pitchFamily="18" charset="0"/>
                <a:cs typeface="Times New Roman" pitchFamily="18" charset="0"/>
              </a:rPr>
              <a:t> invenire </a:t>
            </a:r>
            <a:r>
              <a:rPr lang="it-IT" sz="2200" dirty="0" err="1">
                <a:latin typeface="Times New Roman" pitchFamily="18" charset="0"/>
                <a:cs typeface="Times New Roman" pitchFamily="18" charset="0"/>
              </a:rPr>
              <a:t>medicinas</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multorum</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experimenta</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morborum</a:t>
            </a:r>
            <a:r>
              <a:rPr lang="it-IT" sz="2200" dirty="0">
                <a:latin typeface="Times New Roman" pitchFamily="18" charset="0"/>
                <a:cs typeface="Times New Roman" pitchFamily="18" charset="0"/>
              </a:rPr>
              <a:t>...</a:t>
            </a:r>
          </a:p>
        </p:txBody>
      </p:sp>
    </p:spTree>
    <p:extLst>
      <p:ext uri="{BB962C8B-B14F-4D97-AF65-F5344CB8AC3E}">
        <p14:creationId xmlns:p14="http://schemas.microsoft.com/office/powerpoint/2010/main" val="10234305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3249" name="Titolo 1"/>
          <p:cNvSpPr>
            <a:spLocks noGrp="1"/>
          </p:cNvSpPr>
          <p:nvPr>
            <p:ph type="title" idx="4294967295"/>
          </p:nvPr>
        </p:nvSpPr>
        <p:spPr>
          <a:xfrm>
            <a:off x="1524001" y="116632"/>
            <a:ext cx="9143999" cy="6741368"/>
          </a:xfrm>
        </p:spPr>
        <p:txBody>
          <a:bodyPr>
            <a:normAutofit/>
          </a:bodyPr>
          <a:lstStyle/>
          <a:p>
            <a:r>
              <a:rPr lang="it-IT" sz="2000" b="1" dirty="0">
                <a:latin typeface="Times New Roman" pitchFamily="18" charset="0"/>
                <a:cs typeface="Times New Roman" pitchFamily="18" charset="0"/>
              </a:rPr>
              <a:t>Ivo di Chartres, </a:t>
            </a:r>
            <a:r>
              <a:rPr lang="it-IT" sz="2000" b="1" i="1" dirty="0" err="1">
                <a:latin typeface="Times New Roman" pitchFamily="18" charset="0"/>
                <a:cs typeface="Times New Roman" pitchFamily="18" charset="0"/>
              </a:rPr>
              <a:t>Prologus</a:t>
            </a:r>
            <a:br>
              <a:rPr lang="it-IT" sz="2000" b="1" dirty="0">
                <a:latin typeface="Times New Roman" pitchFamily="18" charset="0"/>
                <a:cs typeface="Times New Roman" pitchFamily="18" charset="0"/>
              </a:rPr>
            </a:br>
            <a:br>
              <a:rPr lang="it-IT" sz="2000" dirty="0">
                <a:latin typeface="Times New Roman" pitchFamily="18" charset="0"/>
                <a:cs typeface="Times New Roman" pitchFamily="18" charset="0"/>
              </a:rPr>
            </a:br>
            <a:r>
              <a:rPr lang="it-IT" sz="2000" dirty="0">
                <a:latin typeface="Times New Roman" pitchFamily="18" charset="0"/>
                <a:cs typeface="Times New Roman" pitchFamily="18" charset="0"/>
              </a:rPr>
              <a:t>Dalla distinzione fra precetti immutabili e variabili Ivo deduce una magistrale teoria della dispensa, che così definisce in una delle sue lettere: </a:t>
            </a:r>
            <a:r>
              <a:rPr lang="it-IT" sz="2000" i="1" dirty="0" err="1">
                <a:solidFill>
                  <a:srgbClr val="FF0000"/>
                </a:solidFill>
                <a:latin typeface="Times New Roman" pitchFamily="18" charset="0"/>
                <a:cs typeface="Times New Roman" pitchFamily="18" charset="0"/>
              </a:rPr>
              <a:t>mitigatio</a:t>
            </a:r>
            <a:r>
              <a:rPr lang="it-IT" sz="2000" i="1" dirty="0">
                <a:solidFill>
                  <a:srgbClr val="FF0000"/>
                </a:solidFill>
                <a:latin typeface="Times New Roman" pitchFamily="18" charset="0"/>
                <a:cs typeface="Times New Roman" pitchFamily="18" charset="0"/>
              </a:rPr>
              <a:t> ad tempus </a:t>
            </a:r>
            <a:r>
              <a:rPr lang="it-IT" sz="2000" i="1" dirty="0" err="1">
                <a:solidFill>
                  <a:srgbClr val="FF0000"/>
                </a:solidFill>
                <a:latin typeface="Times New Roman" pitchFamily="18" charset="0"/>
                <a:cs typeface="Times New Roman" pitchFamily="18" charset="0"/>
              </a:rPr>
              <a:t>rigoris</a:t>
            </a:r>
            <a:r>
              <a:rPr lang="it-IT" sz="2000" i="1" dirty="0">
                <a:solidFill>
                  <a:srgbClr val="FF0000"/>
                </a:solidFill>
                <a:latin typeface="Times New Roman" pitchFamily="18" charset="0"/>
                <a:cs typeface="Times New Roman" pitchFamily="18" charset="0"/>
              </a:rPr>
              <a:t> iuris, </a:t>
            </a:r>
            <a:r>
              <a:rPr lang="it-IT" sz="2000" i="1" dirty="0" err="1">
                <a:solidFill>
                  <a:srgbClr val="FF0000"/>
                </a:solidFill>
                <a:latin typeface="Times New Roman" pitchFamily="18" charset="0"/>
                <a:cs typeface="Times New Roman" pitchFamily="18" charset="0"/>
              </a:rPr>
              <a:t>ob</a:t>
            </a:r>
            <a:r>
              <a:rPr lang="it-IT" sz="2000" i="1" dirty="0">
                <a:solidFill>
                  <a:srgbClr val="FF0000"/>
                </a:solidFill>
                <a:latin typeface="Times New Roman" pitchFamily="18" charset="0"/>
                <a:cs typeface="Times New Roman" pitchFamily="18" charset="0"/>
              </a:rPr>
              <a:t> </a:t>
            </a:r>
            <a:r>
              <a:rPr lang="it-IT" sz="2000" i="1" dirty="0" err="1">
                <a:solidFill>
                  <a:srgbClr val="FF0000"/>
                </a:solidFill>
                <a:latin typeface="Times New Roman" pitchFamily="18" charset="0"/>
                <a:cs typeface="Times New Roman" pitchFamily="18" charset="0"/>
              </a:rPr>
              <a:t>necessitatem</a:t>
            </a:r>
            <a:r>
              <a:rPr lang="it-IT" sz="2000" i="1" dirty="0">
                <a:solidFill>
                  <a:srgbClr val="FF0000"/>
                </a:solidFill>
                <a:latin typeface="Times New Roman" pitchFamily="18" charset="0"/>
                <a:cs typeface="Times New Roman" pitchFamily="18" charset="0"/>
              </a:rPr>
              <a:t> temporum </a:t>
            </a:r>
            <a:r>
              <a:rPr lang="it-IT" sz="2000" i="1" dirty="0" err="1">
                <a:solidFill>
                  <a:srgbClr val="FF0000"/>
                </a:solidFill>
                <a:latin typeface="Times New Roman" pitchFamily="18" charset="0"/>
                <a:cs typeface="Times New Roman" pitchFamily="18" charset="0"/>
              </a:rPr>
              <a:t>vel</a:t>
            </a:r>
            <a:r>
              <a:rPr lang="it-IT" sz="2000" i="1" dirty="0">
                <a:solidFill>
                  <a:srgbClr val="FF0000"/>
                </a:solidFill>
                <a:latin typeface="Times New Roman" pitchFamily="18" charset="0"/>
                <a:cs typeface="Times New Roman" pitchFamily="18" charset="0"/>
              </a:rPr>
              <a:t> </a:t>
            </a:r>
            <a:r>
              <a:rPr lang="it-IT" sz="2000" i="1" dirty="0" err="1">
                <a:solidFill>
                  <a:srgbClr val="FF0000"/>
                </a:solidFill>
                <a:latin typeface="Times New Roman" pitchFamily="18" charset="0"/>
                <a:cs typeface="Times New Roman" pitchFamily="18" charset="0"/>
              </a:rPr>
              <a:t>utilitatem</a:t>
            </a:r>
            <a:r>
              <a:rPr lang="it-IT" sz="2000" i="1" dirty="0">
                <a:solidFill>
                  <a:srgbClr val="FF0000"/>
                </a:solidFill>
                <a:latin typeface="Times New Roman" pitchFamily="18" charset="0"/>
                <a:cs typeface="Times New Roman" pitchFamily="18" charset="0"/>
              </a:rPr>
              <a:t> </a:t>
            </a:r>
            <a:r>
              <a:rPr lang="it-IT" sz="2000" i="1" dirty="0" err="1">
                <a:solidFill>
                  <a:srgbClr val="FF0000"/>
                </a:solidFill>
                <a:latin typeface="Times New Roman" pitchFamily="18" charset="0"/>
                <a:cs typeface="Times New Roman" pitchFamily="18" charset="0"/>
              </a:rPr>
              <a:t>Ecclesiae</a:t>
            </a:r>
            <a:r>
              <a:rPr lang="it-IT" sz="2000" i="1" dirty="0">
                <a:solidFill>
                  <a:srgbClr val="FF0000"/>
                </a:solidFill>
                <a:latin typeface="Times New Roman" pitchFamily="18" charset="0"/>
                <a:cs typeface="Times New Roman" pitchFamily="18" charset="0"/>
              </a:rPr>
              <a:t> </a:t>
            </a:r>
            <a:r>
              <a:rPr lang="it-IT" sz="2000" dirty="0">
                <a:latin typeface="Times New Roman" pitchFamily="18" charset="0"/>
                <a:cs typeface="Times New Roman" pitchFamily="18" charset="0"/>
              </a:rPr>
              <a:t>(</a:t>
            </a:r>
            <a:r>
              <a:rPr lang="it-IT" sz="2000" dirty="0" err="1">
                <a:latin typeface="Times New Roman" pitchFamily="18" charset="0"/>
                <a:cs typeface="Times New Roman" pitchFamily="18" charset="0"/>
              </a:rPr>
              <a:t>ep</a:t>
            </a:r>
            <a:r>
              <a:rPr lang="it-IT" sz="2000" dirty="0">
                <a:latin typeface="Times New Roman" pitchFamily="18" charset="0"/>
                <a:cs typeface="Times New Roman" pitchFamily="18" charset="0"/>
              </a:rPr>
              <a:t>. 57).</a:t>
            </a:r>
            <a:br>
              <a:rPr lang="it-IT" sz="2000" dirty="0">
                <a:latin typeface="Times New Roman" pitchFamily="18" charset="0"/>
                <a:cs typeface="Times New Roman" pitchFamily="18" charset="0"/>
              </a:rPr>
            </a:br>
            <a:br>
              <a:rPr lang="it-IT" sz="2000" dirty="0">
                <a:latin typeface="Times New Roman" pitchFamily="18" charset="0"/>
                <a:cs typeface="Times New Roman" pitchFamily="18" charset="0"/>
              </a:rPr>
            </a:br>
            <a:r>
              <a:rPr lang="it-IT" sz="2000" dirty="0">
                <a:latin typeface="Times New Roman" pitchFamily="18" charset="0"/>
                <a:cs typeface="Times New Roman" pitchFamily="18" charset="0"/>
              </a:rPr>
              <a:t>La dispensa è ammissibile per </a:t>
            </a:r>
            <a:r>
              <a:rPr lang="it-IT" sz="2000" i="1" dirty="0" err="1">
                <a:latin typeface="Times New Roman" pitchFamily="18" charset="0"/>
                <a:cs typeface="Times New Roman" pitchFamily="18" charset="0"/>
              </a:rPr>
              <a:t>praeceptiones</a:t>
            </a:r>
            <a:r>
              <a:rPr lang="it-IT" sz="2000" i="1" dirty="0">
                <a:latin typeface="Times New Roman" pitchFamily="18" charset="0"/>
                <a:cs typeface="Times New Roman" pitchFamily="18" charset="0"/>
              </a:rPr>
              <a:t> </a:t>
            </a:r>
            <a:r>
              <a:rPr lang="it-IT" sz="2000" i="1" dirty="0" err="1">
                <a:latin typeface="Times New Roman" pitchFamily="18" charset="0"/>
                <a:cs typeface="Times New Roman" pitchFamily="18" charset="0"/>
              </a:rPr>
              <a:t>mobiles</a:t>
            </a:r>
            <a:r>
              <a:rPr lang="it-IT" sz="2000" dirty="0">
                <a:latin typeface="Times New Roman" pitchFamily="18" charset="0"/>
                <a:cs typeface="Times New Roman" pitchFamily="18" charset="0"/>
              </a:rPr>
              <a:t>, inammissibile per quelle </a:t>
            </a:r>
            <a:r>
              <a:rPr lang="it-IT" sz="2000" i="1" dirty="0" err="1">
                <a:latin typeface="Times New Roman" pitchFamily="18" charset="0"/>
                <a:cs typeface="Times New Roman" pitchFamily="18" charset="0"/>
              </a:rPr>
              <a:t>immobiles</a:t>
            </a:r>
            <a:r>
              <a:rPr lang="it-IT" sz="2000" dirty="0">
                <a:latin typeface="Times New Roman" pitchFamily="18" charset="0"/>
                <a:cs typeface="Times New Roman" pitchFamily="18" charset="0"/>
              </a:rPr>
              <a:t>.</a:t>
            </a:r>
            <a:br>
              <a:rPr lang="it-IT" sz="2000" dirty="0">
                <a:latin typeface="Times New Roman" pitchFamily="18" charset="0"/>
                <a:cs typeface="Times New Roman" pitchFamily="18" charset="0"/>
              </a:rPr>
            </a:br>
            <a:r>
              <a:rPr lang="it-IT" sz="2000" dirty="0">
                <a:solidFill>
                  <a:srgbClr val="FF0000"/>
                </a:solidFill>
                <a:latin typeface="Times New Roman" pitchFamily="18" charset="0"/>
                <a:cs typeface="Times New Roman" pitchFamily="18" charset="0"/>
              </a:rPr>
              <a:t>In </a:t>
            </a:r>
            <a:r>
              <a:rPr lang="it-IT" sz="2000" dirty="0" err="1">
                <a:solidFill>
                  <a:srgbClr val="FF0000"/>
                </a:solidFill>
                <a:latin typeface="Times New Roman" pitchFamily="18" charset="0"/>
                <a:cs typeface="Times New Roman" pitchFamily="18" charset="0"/>
              </a:rPr>
              <a:t>his</a:t>
            </a:r>
            <a:r>
              <a:rPr lang="it-IT" sz="2000" dirty="0">
                <a:solidFill>
                  <a:srgbClr val="FF0000"/>
                </a:solidFill>
                <a:latin typeface="Times New Roman" pitchFamily="18" charset="0"/>
                <a:cs typeface="Times New Roman" pitchFamily="18" charset="0"/>
              </a:rPr>
              <a:t> </a:t>
            </a:r>
            <a:r>
              <a:rPr lang="it-IT" sz="2000" dirty="0" err="1">
                <a:solidFill>
                  <a:srgbClr val="FF0000"/>
                </a:solidFill>
                <a:latin typeface="Times New Roman" pitchFamily="18" charset="0"/>
                <a:cs typeface="Times New Roman" pitchFamily="18" charset="0"/>
              </a:rPr>
              <a:t>igitur</a:t>
            </a:r>
            <a:r>
              <a:rPr lang="it-IT" sz="2000" dirty="0">
                <a:solidFill>
                  <a:srgbClr val="FF0000"/>
                </a:solidFill>
                <a:latin typeface="Times New Roman" pitchFamily="18" charset="0"/>
                <a:cs typeface="Times New Roman" pitchFamily="18" charset="0"/>
              </a:rPr>
              <a:t>, in </a:t>
            </a:r>
            <a:r>
              <a:rPr lang="it-IT" sz="2000" dirty="0" err="1">
                <a:solidFill>
                  <a:srgbClr val="FF0000"/>
                </a:solidFill>
                <a:latin typeface="Times New Roman" pitchFamily="18" charset="0"/>
                <a:cs typeface="Times New Roman" pitchFamily="18" charset="0"/>
              </a:rPr>
              <a:t>quibus</a:t>
            </a:r>
            <a:r>
              <a:rPr lang="it-IT" sz="2000" dirty="0">
                <a:solidFill>
                  <a:srgbClr val="FF0000"/>
                </a:solidFill>
                <a:latin typeface="Times New Roman" pitchFamily="18" charset="0"/>
                <a:cs typeface="Times New Roman" pitchFamily="18" charset="0"/>
              </a:rPr>
              <a:t> </a:t>
            </a:r>
            <a:r>
              <a:rPr lang="it-IT" sz="2000" dirty="0" err="1">
                <a:solidFill>
                  <a:srgbClr val="FF0000"/>
                </a:solidFill>
                <a:latin typeface="Times New Roman" pitchFamily="18" charset="0"/>
                <a:cs typeface="Times New Roman" pitchFamily="18" charset="0"/>
              </a:rPr>
              <a:t>observatis</a:t>
            </a:r>
            <a:r>
              <a:rPr lang="it-IT" sz="2000" dirty="0">
                <a:solidFill>
                  <a:srgbClr val="FF0000"/>
                </a:solidFill>
                <a:latin typeface="Times New Roman" pitchFamily="18" charset="0"/>
                <a:cs typeface="Times New Roman" pitchFamily="18" charset="0"/>
              </a:rPr>
              <a:t> </a:t>
            </a:r>
            <a:r>
              <a:rPr lang="it-IT" sz="2000" dirty="0" err="1">
                <a:solidFill>
                  <a:srgbClr val="FF0000"/>
                </a:solidFill>
                <a:latin typeface="Times New Roman" pitchFamily="18" charset="0"/>
                <a:cs typeface="Times New Roman" pitchFamily="18" charset="0"/>
              </a:rPr>
              <a:t>salus</a:t>
            </a:r>
            <a:r>
              <a:rPr lang="it-IT" sz="2000" dirty="0">
                <a:solidFill>
                  <a:srgbClr val="FF0000"/>
                </a:solidFill>
                <a:latin typeface="Times New Roman" pitchFamily="18" charset="0"/>
                <a:cs typeface="Times New Roman" pitchFamily="18" charset="0"/>
              </a:rPr>
              <a:t> </a:t>
            </a:r>
            <a:r>
              <a:rPr lang="it-IT" sz="2000" dirty="0" err="1">
                <a:solidFill>
                  <a:srgbClr val="FF0000"/>
                </a:solidFill>
                <a:latin typeface="Times New Roman" pitchFamily="18" charset="0"/>
                <a:cs typeface="Times New Roman" pitchFamily="18" charset="0"/>
              </a:rPr>
              <a:t>acquiritur</a:t>
            </a:r>
            <a:r>
              <a:rPr lang="it-IT" sz="2000" dirty="0">
                <a:solidFill>
                  <a:srgbClr val="FF0000"/>
                </a:solidFill>
                <a:latin typeface="Times New Roman" pitchFamily="18" charset="0"/>
                <a:cs typeface="Times New Roman" pitchFamily="18" charset="0"/>
              </a:rPr>
              <a:t>, </a:t>
            </a:r>
            <a:r>
              <a:rPr lang="it-IT" sz="2000" dirty="0" err="1">
                <a:solidFill>
                  <a:srgbClr val="FF0000"/>
                </a:solidFill>
                <a:latin typeface="Times New Roman" pitchFamily="18" charset="0"/>
                <a:cs typeface="Times New Roman" pitchFamily="18" charset="0"/>
              </a:rPr>
              <a:t>vel</a:t>
            </a:r>
            <a:r>
              <a:rPr lang="it-IT" sz="2000" dirty="0">
                <a:solidFill>
                  <a:srgbClr val="FF0000"/>
                </a:solidFill>
                <a:latin typeface="Times New Roman" pitchFamily="18" charset="0"/>
                <a:cs typeface="Times New Roman" pitchFamily="18" charset="0"/>
              </a:rPr>
              <a:t> in </a:t>
            </a:r>
            <a:r>
              <a:rPr lang="it-IT" sz="2000" dirty="0" err="1">
                <a:solidFill>
                  <a:srgbClr val="FF0000"/>
                </a:solidFill>
                <a:latin typeface="Times New Roman" pitchFamily="18" charset="0"/>
                <a:cs typeface="Times New Roman" pitchFamily="18" charset="0"/>
              </a:rPr>
              <a:t>quibus</a:t>
            </a:r>
            <a:r>
              <a:rPr lang="it-IT" sz="2000" dirty="0">
                <a:solidFill>
                  <a:srgbClr val="FF0000"/>
                </a:solidFill>
                <a:latin typeface="Times New Roman" pitchFamily="18" charset="0"/>
                <a:cs typeface="Times New Roman" pitchFamily="18" charset="0"/>
              </a:rPr>
              <a:t> </a:t>
            </a:r>
            <a:r>
              <a:rPr lang="it-IT" sz="2000" dirty="0" err="1">
                <a:solidFill>
                  <a:srgbClr val="FF0000"/>
                </a:solidFill>
                <a:latin typeface="Times New Roman" pitchFamily="18" charset="0"/>
                <a:cs typeface="Times New Roman" pitchFamily="18" charset="0"/>
              </a:rPr>
              <a:t>neglectis</a:t>
            </a:r>
            <a:r>
              <a:rPr lang="it-IT" sz="2000" dirty="0">
                <a:solidFill>
                  <a:srgbClr val="FF0000"/>
                </a:solidFill>
                <a:latin typeface="Times New Roman" pitchFamily="18" charset="0"/>
                <a:cs typeface="Times New Roman" pitchFamily="18" charset="0"/>
              </a:rPr>
              <a:t> </a:t>
            </a:r>
            <a:r>
              <a:rPr lang="it-IT" sz="2000" dirty="0" err="1">
                <a:solidFill>
                  <a:srgbClr val="FF0000"/>
                </a:solidFill>
                <a:latin typeface="Times New Roman" pitchFamily="18" charset="0"/>
                <a:cs typeface="Times New Roman" pitchFamily="18" charset="0"/>
              </a:rPr>
              <a:t>mors</a:t>
            </a:r>
            <a:r>
              <a:rPr lang="it-IT" sz="2000" dirty="0">
                <a:solidFill>
                  <a:srgbClr val="FF0000"/>
                </a:solidFill>
                <a:latin typeface="Times New Roman" pitchFamily="18" charset="0"/>
                <a:cs typeface="Times New Roman" pitchFamily="18" charset="0"/>
              </a:rPr>
              <a:t> indubitata </a:t>
            </a:r>
            <a:r>
              <a:rPr lang="it-IT" sz="2000" dirty="0" err="1">
                <a:solidFill>
                  <a:srgbClr val="FF0000"/>
                </a:solidFill>
                <a:latin typeface="Times New Roman" pitchFamily="18" charset="0"/>
                <a:cs typeface="Times New Roman" pitchFamily="18" charset="0"/>
              </a:rPr>
              <a:t>consequitur</a:t>
            </a:r>
            <a:r>
              <a:rPr lang="it-IT" sz="2000" dirty="0">
                <a:solidFill>
                  <a:srgbClr val="FF0000"/>
                </a:solidFill>
                <a:latin typeface="Times New Roman" pitchFamily="18" charset="0"/>
                <a:cs typeface="Times New Roman" pitchFamily="18" charset="0"/>
              </a:rPr>
              <a:t>, nulla est </a:t>
            </a:r>
            <a:r>
              <a:rPr lang="it-IT" sz="2000" dirty="0" err="1">
                <a:solidFill>
                  <a:srgbClr val="FF0000"/>
                </a:solidFill>
                <a:latin typeface="Times New Roman" pitchFamily="18" charset="0"/>
                <a:cs typeface="Times New Roman" pitchFamily="18" charset="0"/>
              </a:rPr>
              <a:t>admittenda</a:t>
            </a:r>
            <a:r>
              <a:rPr lang="it-IT" sz="2000" dirty="0">
                <a:solidFill>
                  <a:srgbClr val="FF0000"/>
                </a:solidFill>
                <a:latin typeface="Times New Roman" pitchFamily="18" charset="0"/>
                <a:cs typeface="Times New Roman" pitchFamily="18" charset="0"/>
              </a:rPr>
              <a:t> </a:t>
            </a:r>
            <a:r>
              <a:rPr lang="it-IT" sz="2000" dirty="0" err="1">
                <a:solidFill>
                  <a:srgbClr val="FF0000"/>
                </a:solidFill>
                <a:latin typeface="Times New Roman" pitchFamily="18" charset="0"/>
                <a:cs typeface="Times New Roman" pitchFamily="18" charset="0"/>
              </a:rPr>
              <a:t>dispensatio</a:t>
            </a:r>
            <a:r>
              <a:rPr lang="it-IT" sz="2000" dirty="0">
                <a:latin typeface="Times New Roman" pitchFamily="18" charset="0"/>
                <a:cs typeface="Times New Roman" pitchFamily="18" charset="0"/>
              </a:rPr>
              <a:t>; sed ita </a:t>
            </a:r>
            <a:r>
              <a:rPr lang="it-IT" sz="2000" dirty="0" err="1">
                <a:latin typeface="Times New Roman" pitchFamily="18" charset="0"/>
                <a:cs typeface="Times New Roman" pitchFamily="18" charset="0"/>
              </a:rPr>
              <a:t>sunt</a:t>
            </a:r>
            <a:r>
              <a:rPr lang="it-IT" sz="2000" dirty="0">
                <a:latin typeface="Times New Roman" pitchFamily="18" charset="0"/>
                <a:cs typeface="Times New Roman" pitchFamily="18" charset="0"/>
              </a:rPr>
              <a:t> omnia mandata, </a:t>
            </a:r>
            <a:r>
              <a:rPr lang="it-IT" sz="2000" dirty="0" err="1">
                <a:latin typeface="Times New Roman" pitchFamily="18" charset="0"/>
                <a:cs typeface="Times New Roman" pitchFamily="18" charset="0"/>
              </a:rPr>
              <a:t>vel</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interdicta</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servanda</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sicut</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sunt</a:t>
            </a:r>
            <a:r>
              <a:rPr lang="it-IT" sz="2000" dirty="0">
                <a:latin typeface="Times New Roman" pitchFamily="18" charset="0"/>
                <a:cs typeface="Times New Roman" pitchFamily="18" charset="0"/>
              </a:rPr>
              <a:t> eterna lege sancita.</a:t>
            </a:r>
            <a:br>
              <a:rPr lang="it-IT" sz="2000" dirty="0">
                <a:latin typeface="Times New Roman" pitchFamily="18" charset="0"/>
                <a:cs typeface="Times New Roman" pitchFamily="18" charset="0"/>
              </a:rPr>
            </a:br>
            <a:r>
              <a:rPr lang="it-IT" sz="2000" dirty="0">
                <a:latin typeface="Times New Roman" pitchFamily="18" charset="0"/>
                <a:cs typeface="Times New Roman" pitchFamily="18" charset="0"/>
              </a:rPr>
              <a:t>In </a:t>
            </a:r>
            <a:r>
              <a:rPr lang="it-IT" sz="2000" dirty="0" err="1">
                <a:latin typeface="Times New Roman" pitchFamily="18" charset="0"/>
                <a:cs typeface="Times New Roman" pitchFamily="18" charset="0"/>
              </a:rPr>
              <a:t>his</a:t>
            </a:r>
            <a:r>
              <a:rPr lang="it-IT" sz="2000" dirty="0">
                <a:latin typeface="Times New Roman" pitchFamily="18" charset="0"/>
                <a:cs typeface="Times New Roman" pitchFamily="18" charset="0"/>
              </a:rPr>
              <a:t> vero </a:t>
            </a:r>
            <a:r>
              <a:rPr lang="it-IT" sz="2000" dirty="0" err="1">
                <a:latin typeface="Times New Roman" pitchFamily="18" charset="0"/>
                <a:cs typeface="Times New Roman" pitchFamily="18" charset="0"/>
              </a:rPr>
              <a:t>que</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propter</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rigorem</a:t>
            </a:r>
            <a:r>
              <a:rPr lang="it-IT" sz="2000" dirty="0">
                <a:latin typeface="Times New Roman" pitchFamily="18" charset="0"/>
                <a:cs typeface="Times New Roman" pitchFamily="18" charset="0"/>
              </a:rPr>
              <a:t> discipline </a:t>
            </a:r>
            <a:r>
              <a:rPr lang="it-IT" sz="2000" dirty="0" err="1">
                <a:latin typeface="Times New Roman" pitchFamily="18" charset="0"/>
                <a:cs typeface="Times New Roman" pitchFamily="18" charset="0"/>
              </a:rPr>
              <a:t>vel</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muniendam</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salutem</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posteriorum</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sanxit</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diligentia</a:t>
            </a:r>
            <a:r>
              <a:rPr lang="it-IT" sz="2000" dirty="0">
                <a:latin typeface="Times New Roman" pitchFamily="18" charset="0"/>
                <a:cs typeface="Times New Roman" pitchFamily="18" charset="0"/>
              </a:rPr>
              <a:t>, si </a:t>
            </a:r>
            <a:r>
              <a:rPr lang="it-IT" sz="2000" dirty="0" err="1">
                <a:latin typeface="Times New Roman" pitchFamily="18" charset="0"/>
                <a:cs typeface="Times New Roman" pitchFamily="18" charset="0"/>
              </a:rPr>
              <a:t>honesta</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vel</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utilis</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sequatur</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compensatio</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potest</a:t>
            </a:r>
            <a:r>
              <a:rPr lang="it-IT" sz="2000" dirty="0">
                <a:latin typeface="Times New Roman" pitchFamily="18" charset="0"/>
                <a:cs typeface="Times New Roman" pitchFamily="18" charset="0"/>
              </a:rPr>
              <a:t> precedere </a:t>
            </a:r>
            <a:r>
              <a:rPr lang="it-IT" sz="2000" dirty="0" err="1">
                <a:latin typeface="Times New Roman" pitchFamily="18" charset="0"/>
                <a:cs typeface="Times New Roman" pitchFamily="18" charset="0"/>
              </a:rPr>
              <a:t>auctoritate</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presidentium</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diligenter</a:t>
            </a:r>
            <a:r>
              <a:rPr lang="it-IT" sz="2000" dirty="0">
                <a:latin typeface="Times New Roman" pitchFamily="18" charset="0"/>
                <a:cs typeface="Times New Roman" pitchFamily="18" charset="0"/>
              </a:rPr>
              <a:t> deliberata </a:t>
            </a:r>
            <a:r>
              <a:rPr lang="it-IT" sz="2000" dirty="0" err="1">
                <a:latin typeface="Times New Roman" pitchFamily="18" charset="0"/>
                <a:cs typeface="Times New Roman" pitchFamily="18" charset="0"/>
              </a:rPr>
              <a:t>dispensatio</a:t>
            </a:r>
            <a:r>
              <a:rPr lang="it-IT" sz="2000" dirty="0">
                <a:latin typeface="Times New Roman" pitchFamily="18" charset="0"/>
                <a:cs typeface="Times New Roman" pitchFamily="18" charset="0"/>
              </a:rPr>
              <a:t>.</a:t>
            </a:r>
            <a:br>
              <a:rPr lang="it-IT" sz="2000" dirty="0">
                <a:latin typeface="Times New Roman" pitchFamily="18" charset="0"/>
                <a:cs typeface="Times New Roman" pitchFamily="18" charset="0"/>
              </a:rPr>
            </a:br>
            <a:br>
              <a:rPr lang="it-IT" sz="2000" dirty="0">
                <a:latin typeface="Times New Roman" pitchFamily="18" charset="0"/>
                <a:cs typeface="Times New Roman" pitchFamily="18" charset="0"/>
              </a:rPr>
            </a:br>
            <a:r>
              <a:rPr lang="it-IT" sz="2000" dirty="0">
                <a:latin typeface="Times New Roman" pitchFamily="18" charset="0"/>
                <a:cs typeface="Times New Roman" pitchFamily="18" charset="0"/>
              </a:rPr>
              <a:t>Cfr. CIC 1983, Can. 85 — </a:t>
            </a:r>
            <a:r>
              <a:rPr lang="it-IT" sz="2000" dirty="0" err="1">
                <a:latin typeface="Times New Roman" pitchFamily="18" charset="0"/>
                <a:cs typeface="Times New Roman" pitchFamily="18" charset="0"/>
              </a:rPr>
              <a:t>Dispensatio</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seu</a:t>
            </a:r>
            <a:r>
              <a:rPr lang="it-IT" sz="2000" dirty="0">
                <a:latin typeface="Times New Roman" pitchFamily="18" charset="0"/>
                <a:cs typeface="Times New Roman" pitchFamily="18" charset="0"/>
              </a:rPr>
              <a:t> legis mere </a:t>
            </a:r>
            <a:r>
              <a:rPr lang="it-IT" sz="2000" dirty="0" err="1">
                <a:latin typeface="Times New Roman" pitchFamily="18" charset="0"/>
                <a:cs typeface="Times New Roman" pitchFamily="18" charset="0"/>
              </a:rPr>
              <a:t>ecclesiasticae</a:t>
            </a:r>
            <a:r>
              <a:rPr lang="it-IT" sz="2000" dirty="0">
                <a:latin typeface="Times New Roman" pitchFamily="18" charset="0"/>
                <a:cs typeface="Times New Roman" pitchFamily="18" charset="0"/>
              </a:rPr>
              <a:t> in </a:t>
            </a:r>
            <a:r>
              <a:rPr lang="it-IT" sz="2000" dirty="0" err="1">
                <a:latin typeface="Times New Roman" pitchFamily="18" charset="0"/>
                <a:cs typeface="Times New Roman" pitchFamily="18" charset="0"/>
              </a:rPr>
              <a:t>casu</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particulari</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relaxatio</a:t>
            </a:r>
            <a:endParaRPr lang="it-IT" sz="2000" dirty="0">
              <a:latin typeface="Times New Roman" pitchFamily="18" charset="0"/>
              <a:cs typeface="Times New Roman" pitchFamily="18" charset="0"/>
            </a:endParaRPr>
          </a:p>
        </p:txBody>
      </p:sp>
    </p:spTree>
    <p:extLst>
      <p:ext uri="{BB962C8B-B14F-4D97-AF65-F5344CB8AC3E}">
        <p14:creationId xmlns:p14="http://schemas.microsoft.com/office/powerpoint/2010/main" val="15151060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2769" name="Titolo 1"/>
          <p:cNvSpPr>
            <a:spLocks noGrp="1"/>
          </p:cNvSpPr>
          <p:nvPr>
            <p:ph type="title" idx="4294967295"/>
          </p:nvPr>
        </p:nvSpPr>
        <p:spPr>
          <a:xfrm>
            <a:off x="1524000" y="260648"/>
            <a:ext cx="3851920" cy="6552728"/>
          </a:xfrm>
        </p:spPr>
        <p:txBody>
          <a:bodyPr/>
          <a:lstStyle/>
          <a:p>
            <a:r>
              <a:rPr lang="it-IT" sz="3600" dirty="0" err="1">
                <a:latin typeface="Times New Roman" pitchFamily="18" charset="0"/>
                <a:cs typeface="Times New Roman" pitchFamily="18" charset="0"/>
              </a:rPr>
              <a:t>Algerus</a:t>
            </a:r>
            <a:r>
              <a:rPr lang="it-IT" sz="3600" dirty="0">
                <a:latin typeface="Times New Roman" pitchFamily="18" charset="0"/>
                <a:cs typeface="Times New Roman" pitchFamily="18" charset="0"/>
              </a:rPr>
              <a:t> </a:t>
            </a:r>
            <a:r>
              <a:rPr lang="it-IT" sz="3600" dirty="0" err="1">
                <a:latin typeface="Times New Roman" pitchFamily="18" charset="0"/>
                <a:cs typeface="Times New Roman" pitchFamily="18" charset="0"/>
              </a:rPr>
              <a:t>Leodiensis</a:t>
            </a:r>
            <a:r>
              <a:rPr lang="it-IT" sz="3600" dirty="0">
                <a:latin typeface="Times New Roman" pitchFamily="18" charset="0"/>
                <a:cs typeface="Times New Roman" pitchFamily="18" charset="0"/>
              </a:rPr>
              <a:t> </a:t>
            </a:r>
            <a:r>
              <a:rPr lang="it-IT" sz="3600" i="1" dirty="0">
                <a:latin typeface="Times New Roman" pitchFamily="18" charset="0"/>
                <a:cs typeface="Times New Roman" pitchFamily="18" charset="0"/>
              </a:rPr>
              <a:t>Liber de misericordia et </a:t>
            </a:r>
            <a:r>
              <a:rPr lang="it-IT" sz="3600" i="1" dirty="0" err="1">
                <a:latin typeface="Times New Roman" pitchFamily="18" charset="0"/>
                <a:cs typeface="Times New Roman" pitchFamily="18" charset="0"/>
              </a:rPr>
              <a:t>iustitia</a:t>
            </a:r>
            <a:br>
              <a:rPr lang="it-IT" sz="3600" i="1" dirty="0">
                <a:latin typeface="Times New Roman" pitchFamily="18" charset="0"/>
                <a:cs typeface="Times New Roman" pitchFamily="18" charset="0"/>
              </a:rPr>
            </a:br>
            <a:br>
              <a:rPr lang="it-IT" sz="3600" i="1" dirty="0">
                <a:latin typeface="Times New Roman" pitchFamily="18" charset="0"/>
                <a:cs typeface="Times New Roman" pitchFamily="18" charset="0"/>
              </a:rPr>
            </a:br>
            <a:r>
              <a:rPr lang="it-IT" sz="3600" dirty="0">
                <a:latin typeface="Times New Roman" pitchFamily="18" charset="0"/>
                <a:cs typeface="Times New Roman" pitchFamily="18" charset="0"/>
              </a:rPr>
              <a:t>Troyes, BN, 443</a:t>
            </a:r>
          </a:p>
        </p:txBody>
      </p:sp>
      <p:pic>
        <p:nvPicPr>
          <p:cNvPr id="3" name="Immagine 2"/>
          <p:cNvPicPr>
            <a:picLocks noChangeAspect="1"/>
          </p:cNvPicPr>
          <p:nvPr/>
        </p:nvPicPr>
        <p:blipFill>
          <a:blip r:embed="rId3">
            <a:extLst>
              <a:ext uri="{28A0092B-C50C-407E-A947-70E740481C1C}">
                <a14:useLocalDpi xmlns:a14="http://schemas.microsoft.com/office/drawing/2010/main" val="0"/>
              </a:ext>
            </a:extLst>
          </a:blip>
          <a:srcRect/>
          <a:stretch/>
        </p:blipFill>
        <p:spPr>
          <a:xfrm>
            <a:off x="7865043" y="0"/>
            <a:ext cx="4326957" cy="5845088"/>
          </a:xfrm>
          <a:prstGeom prst="rect">
            <a:avLst/>
          </a:prstGeom>
        </p:spPr>
      </p:pic>
    </p:spTree>
    <p:extLst>
      <p:ext uri="{BB962C8B-B14F-4D97-AF65-F5344CB8AC3E}">
        <p14:creationId xmlns:p14="http://schemas.microsoft.com/office/powerpoint/2010/main" val="936722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3249" name="Titolo 1"/>
          <p:cNvSpPr>
            <a:spLocks noGrp="1"/>
          </p:cNvSpPr>
          <p:nvPr>
            <p:ph type="title" idx="4294967295"/>
          </p:nvPr>
        </p:nvSpPr>
        <p:spPr>
          <a:xfrm>
            <a:off x="1524001" y="44624"/>
            <a:ext cx="9143999" cy="6813376"/>
          </a:xfrm>
        </p:spPr>
        <p:txBody>
          <a:bodyPr>
            <a:normAutofit/>
          </a:bodyPr>
          <a:lstStyle/>
          <a:p>
            <a:r>
              <a:rPr lang="it-IT" sz="1900" b="1" dirty="0">
                <a:latin typeface="Times New Roman" pitchFamily="18" charset="0"/>
                <a:cs typeface="Times New Roman" pitchFamily="18" charset="0"/>
              </a:rPr>
              <a:t>Algero di Liegi († 1132), </a:t>
            </a:r>
            <a:r>
              <a:rPr lang="it-IT" sz="1900" b="1" i="1" dirty="0">
                <a:latin typeface="Times New Roman" pitchFamily="18" charset="0"/>
                <a:cs typeface="Times New Roman" pitchFamily="18" charset="0"/>
              </a:rPr>
              <a:t>Liber de misericordia et </a:t>
            </a:r>
            <a:r>
              <a:rPr lang="it-IT" sz="1900" b="1" i="1" dirty="0" err="1">
                <a:latin typeface="Times New Roman" pitchFamily="18" charset="0"/>
                <a:cs typeface="Times New Roman" pitchFamily="18" charset="0"/>
              </a:rPr>
              <a:t>iustitia</a:t>
            </a:r>
            <a:br>
              <a:rPr lang="it-IT" sz="1900" b="1" dirty="0">
                <a:latin typeface="Times New Roman" pitchFamily="18" charset="0"/>
                <a:cs typeface="Times New Roman" pitchFamily="18" charset="0"/>
              </a:rPr>
            </a:br>
            <a:br>
              <a:rPr lang="it-IT" sz="1900" b="1" dirty="0">
                <a:latin typeface="Times New Roman" pitchFamily="18" charset="0"/>
                <a:cs typeface="Times New Roman" pitchFamily="18" charset="0"/>
              </a:rPr>
            </a:br>
            <a:r>
              <a:rPr lang="it-IT" sz="1900" dirty="0">
                <a:latin typeface="Times New Roman" pitchFamily="18" charset="0"/>
                <a:cs typeface="Times New Roman" pitchFamily="18" charset="0"/>
              </a:rPr>
              <a:t>La discordanza di precetti canonici sulla stessa materia deve essere concordata alla luce dei principi della misericordia e della giustizia. La </a:t>
            </a:r>
            <a:r>
              <a:rPr lang="it-IT" sz="1900" i="1" dirty="0" err="1">
                <a:latin typeface="Times New Roman" pitchFamily="18" charset="0"/>
                <a:cs typeface="Times New Roman" pitchFamily="18" charset="0"/>
              </a:rPr>
              <a:t>discretio</a:t>
            </a:r>
            <a:r>
              <a:rPr lang="it-IT" sz="1900" dirty="0">
                <a:latin typeface="Times New Roman" pitchFamily="18" charset="0"/>
                <a:cs typeface="Times New Roman" pitchFamily="18" charset="0"/>
              </a:rPr>
              <a:t> è lo strumento che serve ad armonizzare tale diversità. La dialettica fra rigore e temperanza è il modo tipico attraverso cui si esplica il </a:t>
            </a:r>
            <a:r>
              <a:rPr lang="it-IT" sz="1900" i="1" dirty="0" err="1">
                <a:latin typeface="Times New Roman" pitchFamily="18" charset="0"/>
                <a:cs typeface="Times New Roman" pitchFamily="18" charset="0"/>
              </a:rPr>
              <a:t>regimen</a:t>
            </a:r>
            <a:r>
              <a:rPr lang="it-IT" sz="1900" dirty="0">
                <a:latin typeface="Times New Roman" pitchFamily="18" charset="0"/>
                <a:cs typeface="Times New Roman" pitchFamily="18" charset="0"/>
              </a:rPr>
              <a:t> ecclesiastico, nella considerazione del fine ultimo che consiste nel promuovere la carità e la salvezza delle anime. Bisogna evitare sia una </a:t>
            </a:r>
            <a:r>
              <a:rPr lang="it-IT" sz="1900" i="1" dirty="0">
                <a:latin typeface="Times New Roman" pitchFamily="18" charset="0"/>
                <a:cs typeface="Times New Roman" pitchFamily="18" charset="0"/>
              </a:rPr>
              <a:t>indebita </a:t>
            </a:r>
            <a:r>
              <a:rPr lang="it-IT" sz="1900" i="1" dirty="0" err="1">
                <a:latin typeface="Times New Roman" pitchFamily="18" charset="0"/>
                <a:cs typeface="Times New Roman" pitchFamily="18" charset="0"/>
              </a:rPr>
              <a:t>gratia</a:t>
            </a:r>
            <a:r>
              <a:rPr lang="it-IT" sz="1900" dirty="0">
                <a:latin typeface="Times New Roman" pitchFamily="18" charset="0"/>
                <a:cs typeface="Times New Roman" pitchFamily="18" charset="0"/>
              </a:rPr>
              <a:t>, sia una </a:t>
            </a:r>
            <a:r>
              <a:rPr lang="it-IT" sz="1900" i="1" dirty="0">
                <a:latin typeface="Times New Roman" pitchFamily="18" charset="0"/>
                <a:cs typeface="Times New Roman" pitchFamily="18" charset="0"/>
              </a:rPr>
              <a:t>intemperata </a:t>
            </a:r>
            <a:r>
              <a:rPr lang="it-IT" sz="1900" i="1" dirty="0" err="1">
                <a:latin typeface="Times New Roman" pitchFamily="18" charset="0"/>
                <a:cs typeface="Times New Roman" pitchFamily="18" charset="0"/>
              </a:rPr>
              <a:t>iustitia</a:t>
            </a:r>
            <a:r>
              <a:rPr lang="it-IT" sz="1900" dirty="0">
                <a:latin typeface="Times New Roman" pitchFamily="18" charset="0"/>
                <a:cs typeface="Times New Roman" pitchFamily="18" charset="0"/>
              </a:rPr>
              <a:t>.</a:t>
            </a:r>
            <a:br>
              <a:rPr lang="it-IT" sz="1900" dirty="0">
                <a:latin typeface="Times New Roman" pitchFamily="18" charset="0"/>
                <a:cs typeface="Times New Roman" pitchFamily="18" charset="0"/>
              </a:rPr>
            </a:br>
            <a:br>
              <a:rPr lang="it-IT" sz="1900" dirty="0">
                <a:latin typeface="Times New Roman" pitchFamily="18" charset="0"/>
                <a:cs typeface="Times New Roman" pitchFamily="18" charset="0"/>
              </a:rPr>
            </a:br>
            <a:r>
              <a:rPr lang="it-IT" sz="1900" dirty="0" err="1">
                <a:latin typeface="Times New Roman" pitchFamily="18" charset="0"/>
                <a:cs typeface="Times New Roman" pitchFamily="18" charset="0"/>
              </a:rPr>
              <a:t>Quia</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enim</a:t>
            </a:r>
            <a:r>
              <a:rPr lang="it-IT" sz="1900" dirty="0">
                <a:latin typeface="Times New Roman" pitchFamily="18" charset="0"/>
                <a:cs typeface="Times New Roman" pitchFamily="18" charset="0"/>
              </a:rPr>
              <a:t> </a:t>
            </a:r>
            <a:r>
              <a:rPr lang="it-IT" sz="1900" dirty="0" err="1">
                <a:solidFill>
                  <a:srgbClr val="FF0000"/>
                </a:solidFill>
                <a:latin typeface="Times New Roman" pitchFamily="18" charset="0"/>
                <a:cs typeface="Times New Roman" pitchFamily="18" charset="0"/>
              </a:rPr>
              <a:t>precepta</a:t>
            </a:r>
            <a:r>
              <a:rPr lang="it-IT" sz="1900" dirty="0">
                <a:solidFill>
                  <a:srgbClr val="FF0000"/>
                </a:solidFill>
                <a:latin typeface="Times New Roman" pitchFamily="18" charset="0"/>
                <a:cs typeface="Times New Roman" pitchFamily="18" charset="0"/>
              </a:rPr>
              <a:t> canonica alia </a:t>
            </a:r>
            <a:r>
              <a:rPr lang="it-IT" sz="1900" dirty="0" err="1">
                <a:solidFill>
                  <a:srgbClr val="FF0000"/>
                </a:solidFill>
                <a:latin typeface="Times New Roman" pitchFamily="18" charset="0"/>
                <a:cs typeface="Times New Roman" pitchFamily="18" charset="0"/>
              </a:rPr>
              <a:t>sunt</a:t>
            </a:r>
            <a:r>
              <a:rPr lang="it-IT" sz="1900" dirty="0">
                <a:solidFill>
                  <a:srgbClr val="FF0000"/>
                </a:solidFill>
                <a:latin typeface="Times New Roman" pitchFamily="18" charset="0"/>
                <a:cs typeface="Times New Roman" pitchFamily="18" charset="0"/>
              </a:rPr>
              <a:t> misericordie, alia </a:t>
            </a:r>
            <a:r>
              <a:rPr lang="it-IT" sz="1900" dirty="0" err="1">
                <a:solidFill>
                  <a:srgbClr val="FF0000"/>
                </a:solidFill>
                <a:latin typeface="Times New Roman" pitchFamily="18" charset="0"/>
                <a:cs typeface="Times New Roman" pitchFamily="18" charset="0"/>
              </a:rPr>
              <a:t>iustitie</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adeo</a:t>
            </a:r>
            <a:r>
              <a:rPr lang="it-IT" sz="1900" dirty="0">
                <a:latin typeface="Times New Roman" pitchFamily="18" charset="0"/>
                <a:cs typeface="Times New Roman" pitchFamily="18" charset="0"/>
              </a:rPr>
              <a:t> discreta </a:t>
            </a:r>
            <a:r>
              <a:rPr lang="it-IT" sz="1900" dirty="0" err="1">
                <a:latin typeface="Times New Roman" pitchFamily="18" charset="0"/>
                <a:cs typeface="Times New Roman" pitchFamily="18" charset="0"/>
              </a:rPr>
              <a:t>variis</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ordinibus</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variis</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personis</a:t>
            </a:r>
            <a:r>
              <a:rPr lang="it-IT" sz="1900" dirty="0">
                <a:latin typeface="Times New Roman" pitchFamily="18" charset="0"/>
                <a:cs typeface="Times New Roman" pitchFamily="18" charset="0"/>
              </a:rPr>
              <a:t> et </a:t>
            </a:r>
            <a:r>
              <a:rPr lang="it-IT" sz="1900" dirty="0" err="1">
                <a:latin typeface="Times New Roman" pitchFamily="18" charset="0"/>
                <a:cs typeface="Times New Roman" pitchFamily="18" charset="0"/>
              </a:rPr>
              <a:t>temporibus</a:t>
            </a:r>
            <a:r>
              <a:rPr lang="it-IT" sz="1900" dirty="0">
                <a:latin typeface="Times New Roman" pitchFamily="18" charset="0"/>
                <a:cs typeface="Times New Roman" pitchFamily="18" charset="0"/>
              </a:rPr>
              <a:t>, ut nunc misericordia </a:t>
            </a:r>
            <a:r>
              <a:rPr lang="it-IT" sz="1900" dirty="0" err="1">
                <a:latin typeface="Times New Roman" pitchFamily="18" charset="0"/>
                <a:cs typeface="Times New Roman" pitchFamily="18" charset="0"/>
              </a:rPr>
              <a:t>omnino</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remittat</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iustitiam</a:t>
            </a:r>
            <a:r>
              <a:rPr lang="it-IT" sz="1900" dirty="0">
                <a:latin typeface="Times New Roman" pitchFamily="18" charset="0"/>
                <a:cs typeface="Times New Roman" pitchFamily="18" charset="0"/>
              </a:rPr>
              <a:t>, nunc </a:t>
            </a:r>
            <a:r>
              <a:rPr lang="it-IT" sz="1900" dirty="0" err="1">
                <a:latin typeface="Times New Roman" pitchFamily="18" charset="0"/>
                <a:cs typeface="Times New Roman" pitchFamily="18" charset="0"/>
              </a:rPr>
              <a:t>iustitia</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omnino</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dissimulet</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misericordiam</a:t>
            </a:r>
            <a:r>
              <a:rPr lang="it-IT" sz="1900" dirty="0">
                <a:latin typeface="Times New Roman" pitchFamily="18" charset="0"/>
                <a:cs typeface="Times New Roman" pitchFamily="18" charset="0"/>
              </a:rPr>
              <a:t>; qui </a:t>
            </a:r>
            <a:r>
              <a:rPr lang="it-IT" sz="1900" dirty="0">
                <a:solidFill>
                  <a:srgbClr val="FF0000"/>
                </a:solidFill>
                <a:latin typeface="Times New Roman" pitchFamily="18" charset="0"/>
                <a:cs typeface="Times New Roman" pitchFamily="18" charset="0"/>
              </a:rPr>
              <a:t>per </a:t>
            </a:r>
            <a:r>
              <a:rPr lang="it-IT" sz="1900" dirty="0" err="1">
                <a:solidFill>
                  <a:srgbClr val="FF0000"/>
                </a:solidFill>
                <a:latin typeface="Times New Roman" pitchFamily="18" charset="0"/>
                <a:cs typeface="Times New Roman" pitchFamily="18" charset="0"/>
              </a:rPr>
              <a:t>discretionem</a:t>
            </a:r>
            <a:r>
              <a:rPr lang="it-IT" sz="1900" dirty="0">
                <a:solidFill>
                  <a:srgbClr val="FF0000"/>
                </a:solidFill>
                <a:latin typeface="Times New Roman" pitchFamily="18" charset="0"/>
                <a:cs typeface="Times New Roman" pitchFamily="18" charset="0"/>
              </a:rPr>
              <a:t> </a:t>
            </a:r>
            <a:r>
              <a:rPr lang="it-IT" sz="1900" dirty="0" err="1">
                <a:latin typeface="Times New Roman" pitchFamily="18" charset="0"/>
                <a:cs typeface="Times New Roman" pitchFamily="18" charset="0"/>
              </a:rPr>
              <a:t>nesciunt</a:t>
            </a:r>
            <a:r>
              <a:rPr lang="it-IT" sz="1900" dirty="0">
                <a:latin typeface="Times New Roman" pitchFamily="18" charset="0"/>
                <a:cs typeface="Times New Roman" pitchFamily="18" charset="0"/>
              </a:rPr>
              <a:t> </a:t>
            </a:r>
            <a:r>
              <a:rPr lang="it-IT" sz="1900" dirty="0" err="1">
                <a:solidFill>
                  <a:srgbClr val="FF0000"/>
                </a:solidFill>
                <a:latin typeface="Times New Roman" pitchFamily="18" charset="0"/>
                <a:cs typeface="Times New Roman" pitchFamily="18" charset="0"/>
              </a:rPr>
              <a:t>tam</a:t>
            </a:r>
            <a:r>
              <a:rPr lang="it-IT" sz="1900" dirty="0">
                <a:solidFill>
                  <a:srgbClr val="FF0000"/>
                </a:solidFill>
                <a:latin typeface="Times New Roman" pitchFamily="18" charset="0"/>
                <a:cs typeface="Times New Roman" pitchFamily="18" charset="0"/>
              </a:rPr>
              <a:t> diversa temperare</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putant</a:t>
            </a:r>
            <a:r>
              <a:rPr lang="it-IT" sz="1900" dirty="0">
                <a:latin typeface="Times New Roman" pitchFamily="18" charset="0"/>
                <a:cs typeface="Times New Roman" pitchFamily="18" charset="0"/>
              </a:rPr>
              <a:t> ea </a:t>
            </a:r>
            <a:r>
              <a:rPr lang="it-IT" sz="1900" dirty="0" err="1">
                <a:latin typeface="Times New Roman" pitchFamily="18" charset="0"/>
                <a:cs typeface="Times New Roman" pitchFamily="18" charset="0"/>
              </a:rPr>
              <a:t>sibi</a:t>
            </a:r>
            <a:r>
              <a:rPr lang="it-IT" sz="1900" dirty="0">
                <a:latin typeface="Times New Roman" pitchFamily="18" charset="0"/>
                <a:cs typeface="Times New Roman" pitchFamily="18" charset="0"/>
              </a:rPr>
              <a:t> per </a:t>
            </a:r>
            <a:r>
              <a:rPr lang="it-IT" sz="1900" dirty="0" err="1">
                <a:latin typeface="Times New Roman" pitchFamily="18" charset="0"/>
                <a:cs typeface="Times New Roman" pitchFamily="18" charset="0"/>
              </a:rPr>
              <a:t>contrarietatem</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discorditer</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obviare</a:t>
            </a:r>
            <a:r>
              <a:rPr lang="it-IT" sz="1900" dirty="0">
                <a:latin typeface="Times New Roman" pitchFamily="18" charset="0"/>
                <a:cs typeface="Times New Roman" pitchFamily="18" charset="0"/>
              </a:rPr>
              <a:t>, non </a:t>
            </a:r>
            <a:r>
              <a:rPr lang="it-IT" sz="1900" dirty="0" err="1">
                <a:latin typeface="Times New Roman" pitchFamily="18" charset="0"/>
                <a:cs typeface="Times New Roman" pitchFamily="18" charset="0"/>
              </a:rPr>
              <a:t>attendentes</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hunc</a:t>
            </a:r>
            <a:r>
              <a:rPr lang="it-IT" sz="1900" dirty="0">
                <a:latin typeface="Times New Roman" pitchFamily="18" charset="0"/>
                <a:cs typeface="Times New Roman" pitchFamily="18" charset="0"/>
              </a:rPr>
              <a:t> esse </a:t>
            </a:r>
            <a:r>
              <a:rPr lang="it-IT" sz="1900" dirty="0" err="1">
                <a:latin typeface="Times New Roman" pitchFamily="18" charset="0"/>
                <a:cs typeface="Times New Roman" pitchFamily="18" charset="0"/>
              </a:rPr>
              <a:t>modum</a:t>
            </a:r>
            <a:r>
              <a:rPr lang="it-IT" sz="1900" dirty="0">
                <a:latin typeface="Times New Roman" pitchFamily="18" charset="0"/>
                <a:cs typeface="Times New Roman" pitchFamily="18" charset="0"/>
              </a:rPr>
              <a:t> ecclesiastici </a:t>
            </a:r>
            <a:r>
              <a:rPr lang="it-IT" sz="1900" dirty="0" err="1">
                <a:latin typeface="Times New Roman" pitchFamily="18" charset="0"/>
                <a:cs typeface="Times New Roman" pitchFamily="18" charset="0"/>
              </a:rPr>
              <a:t>regiminis</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seu</a:t>
            </a:r>
            <a:r>
              <a:rPr lang="it-IT" sz="1900" dirty="0">
                <a:latin typeface="Times New Roman" pitchFamily="18" charset="0"/>
                <a:cs typeface="Times New Roman" pitchFamily="18" charset="0"/>
              </a:rPr>
              <a:t> indulgendo, </a:t>
            </a:r>
            <a:r>
              <a:rPr lang="it-IT" sz="1900" dirty="0" err="1">
                <a:latin typeface="Times New Roman" pitchFamily="18" charset="0"/>
                <a:cs typeface="Times New Roman" pitchFamily="18" charset="0"/>
              </a:rPr>
              <a:t>seu</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puniendo</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eamdem</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intentionem</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charitatis</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eamdem</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operationem</a:t>
            </a:r>
            <a:r>
              <a:rPr lang="it-IT" sz="1900" dirty="0">
                <a:latin typeface="Times New Roman" pitchFamily="18" charset="0"/>
                <a:cs typeface="Times New Roman" pitchFamily="18" charset="0"/>
              </a:rPr>
              <a:t> servare </a:t>
            </a:r>
            <a:r>
              <a:rPr lang="it-IT" sz="1900" dirty="0" err="1">
                <a:latin typeface="Times New Roman" pitchFamily="18" charset="0"/>
                <a:cs typeface="Times New Roman" pitchFamily="18" charset="0"/>
              </a:rPr>
              <a:t>salutis</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ideoque</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canonicis</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regulis</a:t>
            </a:r>
            <a:r>
              <a:rPr lang="it-IT" sz="1900" dirty="0">
                <a:latin typeface="Times New Roman" pitchFamily="18" charset="0"/>
                <a:cs typeface="Times New Roman" pitchFamily="18" charset="0"/>
              </a:rPr>
              <a:t> non </a:t>
            </a:r>
            <a:r>
              <a:rPr lang="it-IT" sz="1900" dirty="0" err="1">
                <a:latin typeface="Times New Roman" pitchFamily="18" charset="0"/>
                <a:cs typeface="Times New Roman" pitchFamily="18" charset="0"/>
              </a:rPr>
              <a:t>canonice</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utentes</a:t>
            </a:r>
            <a:r>
              <a:rPr lang="it-IT" sz="1900" dirty="0">
                <a:latin typeface="Times New Roman" pitchFamily="18" charset="0"/>
                <a:cs typeface="Times New Roman" pitchFamily="18" charset="0"/>
              </a:rPr>
              <a:t>, sic </a:t>
            </a:r>
            <a:r>
              <a:rPr lang="it-IT" sz="1900" dirty="0" err="1">
                <a:latin typeface="Times New Roman" pitchFamily="18" charset="0"/>
                <a:cs typeface="Times New Roman" pitchFamily="18" charset="0"/>
              </a:rPr>
              <a:t>precepta</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preceptis</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diverberant</a:t>
            </a:r>
            <a:r>
              <a:rPr lang="it-IT" sz="1900" dirty="0">
                <a:latin typeface="Times New Roman" pitchFamily="18" charset="0"/>
                <a:cs typeface="Times New Roman" pitchFamily="18" charset="0"/>
              </a:rPr>
              <a:t> et </a:t>
            </a:r>
            <a:r>
              <a:rPr lang="it-IT" sz="1900" dirty="0" err="1">
                <a:latin typeface="Times New Roman" pitchFamily="18" charset="0"/>
                <a:cs typeface="Times New Roman" pitchFamily="18" charset="0"/>
              </a:rPr>
              <a:t>impugnant</a:t>
            </a:r>
            <a:r>
              <a:rPr lang="it-IT" sz="1900" dirty="0">
                <a:latin typeface="Times New Roman" pitchFamily="18" charset="0"/>
                <a:cs typeface="Times New Roman" pitchFamily="18" charset="0"/>
              </a:rPr>
              <a:t>, ut </a:t>
            </a:r>
            <a:r>
              <a:rPr lang="it-IT" sz="1900" dirty="0" err="1">
                <a:latin typeface="Times New Roman" pitchFamily="18" charset="0"/>
                <a:cs typeface="Times New Roman" pitchFamily="18" charset="0"/>
              </a:rPr>
              <a:t>aliquando</a:t>
            </a:r>
            <a:r>
              <a:rPr lang="it-IT" sz="1900" dirty="0">
                <a:latin typeface="Times New Roman" pitchFamily="18" charset="0"/>
                <a:cs typeface="Times New Roman" pitchFamily="18" charset="0"/>
              </a:rPr>
              <a:t> </a:t>
            </a:r>
            <a:r>
              <a:rPr lang="it-IT" sz="1900" dirty="0">
                <a:solidFill>
                  <a:srgbClr val="FF0000"/>
                </a:solidFill>
                <a:latin typeface="Times New Roman" pitchFamily="18" charset="0"/>
                <a:cs typeface="Times New Roman" pitchFamily="18" charset="0"/>
              </a:rPr>
              <a:t>per </a:t>
            </a:r>
            <a:r>
              <a:rPr lang="it-IT" sz="1900" dirty="0" err="1">
                <a:solidFill>
                  <a:srgbClr val="FF0000"/>
                </a:solidFill>
                <a:latin typeface="Times New Roman" pitchFamily="18" charset="0"/>
                <a:cs typeface="Times New Roman" pitchFamily="18" charset="0"/>
              </a:rPr>
              <a:t>indebitam</a:t>
            </a:r>
            <a:r>
              <a:rPr lang="it-IT" sz="1900" dirty="0">
                <a:solidFill>
                  <a:srgbClr val="FF0000"/>
                </a:solidFill>
                <a:latin typeface="Times New Roman" pitchFamily="18" charset="0"/>
                <a:cs typeface="Times New Roman" pitchFamily="18" charset="0"/>
              </a:rPr>
              <a:t> </a:t>
            </a:r>
            <a:r>
              <a:rPr lang="it-IT" sz="1900" dirty="0" err="1">
                <a:solidFill>
                  <a:srgbClr val="FF0000"/>
                </a:solidFill>
                <a:latin typeface="Times New Roman" pitchFamily="18" charset="0"/>
                <a:cs typeface="Times New Roman" pitchFamily="18" charset="0"/>
              </a:rPr>
              <a:t>gratiam</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suum</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iustitie</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aliquando</a:t>
            </a:r>
            <a:r>
              <a:rPr lang="it-IT" sz="1900" dirty="0">
                <a:latin typeface="Times New Roman" pitchFamily="18" charset="0"/>
                <a:cs typeface="Times New Roman" pitchFamily="18" charset="0"/>
              </a:rPr>
              <a:t> </a:t>
            </a:r>
            <a:r>
              <a:rPr lang="it-IT" sz="1900" dirty="0">
                <a:solidFill>
                  <a:srgbClr val="FF0000"/>
                </a:solidFill>
                <a:latin typeface="Times New Roman" pitchFamily="18" charset="0"/>
                <a:cs typeface="Times New Roman" pitchFamily="18" charset="0"/>
              </a:rPr>
              <a:t>per </a:t>
            </a:r>
            <a:r>
              <a:rPr lang="it-IT" sz="1900" dirty="0" err="1">
                <a:solidFill>
                  <a:srgbClr val="FF0000"/>
                </a:solidFill>
                <a:latin typeface="Times New Roman" pitchFamily="18" charset="0"/>
                <a:cs typeface="Times New Roman" pitchFamily="18" charset="0"/>
              </a:rPr>
              <a:t>intemperatam</a:t>
            </a:r>
            <a:r>
              <a:rPr lang="it-IT" sz="1900" dirty="0">
                <a:solidFill>
                  <a:srgbClr val="FF0000"/>
                </a:solidFill>
                <a:latin typeface="Times New Roman" pitchFamily="18" charset="0"/>
                <a:cs typeface="Times New Roman" pitchFamily="18" charset="0"/>
              </a:rPr>
              <a:t> </a:t>
            </a:r>
            <a:r>
              <a:rPr lang="it-IT" sz="1900" dirty="0" err="1">
                <a:solidFill>
                  <a:srgbClr val="FF0000"/>
                </a:solidFill>
                <a:latin typeface="Times New Roman" pitchFamily="18" charset="0"/>
                <a:cs typeface="Times New Roman" pitchFamily="18" charset="0"/>
              </a:rPr>
              <a:t>iustitiam</a:t>
            </a:r>
            <a:r>
              <a:rPr lang="it-IT" sz="1900" dirty="0">
                <a:solidFill>
                  <a:srgbClr val="FF0000"/>
                </a:solidFill>
                <a:latin typeface="Times New Roman" pitchFamily="18" charset="0"/>
                <a:cs typeface="Times New Roman" pitchFamily="18" charset="0"/>
              </a:rPr>
              <a:t> </a:t>
            </a:r>
            <a:r>
              <a:rPr lang="it-IT" sz="1900" dirty="0" err="1">
                <a:latin typeface="Times New Roman" pitchFamily="18" charset="0"/>
                <a:cs typeface="Times New Roman" pitchFamily="18" charset="0"/>
              </a:rPr>
              <a:t>suum</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gratie</a:t>
            </a:r>
            <a:r>
              <a:rPr lang="it-IT" sz="1900" dirty="0">
                <a:latin typeface="Times New Roman" pitchFamily="18" charset="0"/>
                <a:cs typeface="Times New Roman" pitchFamily="18" charset="0"/>
              </a:rPr>
              <a:t> locum </a:t>
            </a:r>
            <a:r>
              <a:rPr lang="it-IT" sz="1900" dirty="0" err="1">
                <a:latin typeface="Times New Roman" pitchFamily="18" charset="0"/>
                <a:cs typeface="Times New Roman" pitchFamily="18" charset="0"/>
              </a:rPr>
              <a:t>auferant</a:t>
            </a:r>
            <a:r>
              <a:rPr lang="it-IT" sz="1900" b="1" dirty="0">
                <a:latin typeface="Times New Roman" pitchFamily="18" charset="0"/>
                <a:cs typeface="Times New Roman" pitchFamily="18" charset="0"/>
              </a:rPr>
              <a:t>.</a:t>
            </a:r>
          </a:p>
        </p:txBody>
      </p:sp>
    </p:spTree>
    <p:extLst>
      <p:ext uri="{BB962C8B-B14F-4D97-AF65-F5344CB8AC3E}">
        <p14:creationId xmlns:p14="http://schemas.microsoft.com/office/powerpoint/2010/main" val="30811285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3249" name="Titolo 1"/>
          <p:cNvSpPr>
            <a:spLocks noGrp="1"/>
          </p:cNvSpPr>
          <p:nvPr>
            <p:ph type="title" idx="4294967295"/>
          </p:nvPr>
        </p:nvSpPr>
        <p:spPr>
          <a:xfrm>
            <a:off x="1524001" y="44624"/>
            <a:ext cx="9143999" cy="6813376"/>
          </a:xfrm>
        </p:spPr>
        <p:txBody>
          <a:bodyPr>
            <a:normAutofit/>
          </a:bodyPr>
          <a:lstStyle/>
          <a:p>
            <a:r>
              <a:rPr lang="it-IT" sz="1900" b="1" dirty="0">
                <a:latin typeface="Times New Roman" pitchFamily="18" charset="0"/>
                <a:cs typeface="Times New Roman" pitchFamily="18" charset="0"/>
              </a:rPr>
              <a:t>Algero di Liegi († 1132), </a:t>
            </a:r>
            <a:r>
              <a:rPr lang="it-IT" sz="1900" b="1" i="1" dirty="0">
                <a:latin typeface="Times New Roman" pitchFamily="18" charset="0"/>
                <a:cs typeface="Times New Roman" pitchFamily="18" charset="0"/>
              </a:rPr>
              <a:t>Liber de misericordia et </a:t>
            </a:r>
            <a:r>
              <a:rPr lang="it-IT" sz="1900" b="1" i="1" dirty="0" err="1">
                <a:latin typeface="Times New Roman" pitchFamily="18" charset="0"/>
                <a:cs typeface="Times New Roman" pitchFamily="18" charset="0"/>
              </a:rPr>
              <a:t>iustitia</a:t>
            </a:r>
            <a:br>
              <a:rPr lang="it-IT" sz="1900" dirty="0">
                <a:latin typeface="Times New Roman" pitchFamily="18" charset="0"/>
                <a:cs typeface="Times New Roman" pitchFamily="18" charset="0"/>
              </a:rPr>
            </a:br>
            <a:br>
              <a:rPr lang="it-IT" sz="1900" dirty="0">
                <a:latin typeface="Times New Roman" pitchFamily="18" charset="0"/>
                <a:cs typeface="Times New Roman" pitchFamily="18" charset="0"/>
              </a:rPr>
            </a:br>
            <a:r>
              <a:rPr lang="it-IT" sz="1900" dirty="0">
                <a:latin typeface="Times New Roman" pitchFamily="18" charset="0"/>
                <a:cs typeface="Times New Roman" pitchFamily="18" charset="0"/>
              </a:rPr>
              <a:t>La </a:t>
            </a:r>
            <a:r>
              <a:rPr lang="it-IT" sz="1900" i="1" dirty="0" err="1">
                <a:latin typeface="Times New Roman" pitchFamily="18" charset="0"/>
                <a:cs typeface="Times New Roman" pitchFamily="18" charset="0"/>
              </a:rPr>
              <a:t>diversitas</a:t>
            </a:r>
            <a:r>
              <a:rPr lang="it-IT" sz="1900" dirty="0">
                <a:latin typeface="Times New Roman" pitchFamily="18" charset="0"/>
                <a:cs typeface="Times New Roman" pitchFamily="18" charset="0"/>
              </a:rPr>
              <a:t> dei canoni non significa una loro contrarietà. L’ordinamento canonico riluce di una mirabile unità di intenzione, utilità e verità.</a:t>
            </a:r>
            <a:br>
              <a:rPr lang="it-IT" sz="1900" dirty="0">
                <a:latin typeface="Times New Roman" pitchFamily="18" charset="0"/>
                <a:cs typeface="Times New Roman" pitchFamily="18" charset="0"/>
              </a:rPr>
            </a:br>
            <a:br>
              <a:rPr lang="it-IT" sz="1900" dirty="0">
                <a:latin typeface="Times New Roman" pitchFamily="18" charset="0"/>
                <a:cs typeface="Times New Roman" pitchFamily="18" charset="0"/>
              </a:rPr>
            </a:br>
            <a:r>
              <a:rPr lang="it-IT" sz="1900" dirty="0">
                <a:latin typeface="Times New Roman" pitchFamily="18" charset="0"/>
                <a:cs typeface="Times New Roman" pitchFamily="18" charset="0"/>
              </a:rPr>
              <a:t>Qua </a:t>
            </a:r>
            <a:r>
              <a:rPr lang="it-IT" sz="1900" dirty="0" err="1">
                <a:latin typeface="Times New Roman" pitchFamily="18" charset="0"/>
                <a:cs typeface="Times New Roman" pitchFamily="18" charset="0"/>
              </a:rPr>
              <a:t>igitur</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precepta</a:t>
            </a:r>
            <a:r>
              <a:rPr lang="it-IT" sz="1900" dirty="0">
                <a:latin typeface="Times New Roman" pitchFamily="18" charset="0"/>
                <a:cs typeface="Times New Roman" pitchFamily="18" charset="0"/>
              </a:rPr>
              <a:t> canonica </a:t>
            </a:r>
            <a:r>
              <a:rPr lang="it-IT" sz="1900" dirty="0" err="1">
                <a:latin typeface="Times New Roman" pitchFamily="18" charset="0"/>
                <a:cs typeface="Times New Roman" pitchFamily="18" charset="0"/>
              </a:rPr>
              <a:t>variis</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personis</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euntibus</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temporibus</a:t>
            </a:r>
            <a:r>
              <a:rPr lang="it-IT" sz="1900" dirty="0">
                <a:latin typeface="Times New Roman" pitchFamily="18" charset="0"/>
                <a:cs typeface="Times New Roman" pitchFamily="18" charset="0"/>
              </a:rPr>
              <a:t>, vario ordine, varia </a:t>
            </a:r>
            <a:r>
              <a:rPr lang="it-IT" sz="1900" dirty="0" err="1">
                <a:latin typeface="Times New Roman" pitchFamily="18" charset="0"/>
                <a:cs typeface="Times New Roman" pitchFamily="18" charset="0"/>
              </a:rPr>
              <a:t>discretione</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contemperanda</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sunt</a:t>
            </a:r>
            <a:r>
              <a:rPr lang="it-IT" sz="1900" dirty="0">
                <a:latin typeface="Times New Roman" pitchFamily="18" charset="0"/>
                <a:cs typeface="Times New Roman" pitchFamily="18" charset="0"/>
              </a:rPr>
              <a:t>, ut </a:t>
            </a:r>
            <a:r>
              <a:rPr lang="it-IT" sz="1900" dirty="0" err="1">
                <a:latin typeface="Times New Roman" pitchFamily="18" charset="0"/>
                <a:cs typeface="Times New Roman" pitchFamily="18" charset="0"/>
              </a:rPr>
              <a:t>aliter</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hereticus</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aliter</a:t>
            </a:r>
            <a:r>
              <a:rPr lang="it-IT" sz="1900" dirty="0">
                <a:latin typeface="Times New Roman" pitchFamily="18" charset="0"/>
                <a:cs typeface="Times New Roman" pitchFamily="18" charset="0"/>
              </a:rPr>
              <a:t> peccator, </a:t>
            </a:r>
            <a:r>
              <a:rPr lang="it-IT" sz="1900" dirty="0" err="1">
                <a:latin typeface="Times New Roman" pitchFamily="18" charset="0"/>
                <a:cs typeface="Times New Roman" pitchFamily="18" charset="0"/>
              </a:rPr>
              <a:t>aliter</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subditus</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aliter</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prelatus</a:t>
            </a:r>
            <a:r>
              <a:rPr lang="it-IT" sz="1900" dirty="0">
                <a:latin typeface="Times New Roman" pitchFamily="18" charset="0"/>
                <a:cs typeface="Times New Roman" pitchFamily="18" charset="0"/>
              </a:rPr>
              <a:t>, sed et </a:t>
            </a:r>
            <a:r>
              <a:rPr lang="it-IT" sz="1900" dirty="0" err="1">
                <a:latin typeface="Times New Roman" pitchFamily="18" charset="0"/>
                <a:cs typeface="Times New Roman" pitchFamily="18" charset="0"/>
              </a:rPr>
              <a:t>aliter</a:t>
            </a:r>
            <a:r>
              <a:rPr lang="it-IT" sz="1900" dirty="0">
                <a:latin typeface="Times New Roman" pitchFamily="18" charset="0"/>
                <a:cs typeface="Times New Roman" pitchFamily="18" charset="0"/>
              </a:rPr>
              <a:t> et </a:t>
            </a:r>
            <a:r>
              <a:rPr lang="it-IT" sz="1900" dirty="0" err="1">
                <a:latin typeface="Times New Roman" pitchFamily="18" charset="0"/>
                <a:cs typeface="Times New Roman" pitchFamily="18" charset="0"/>
              </a:rPr>
              <a:t>aliter</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arguendus</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sit</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quicunque</a:t>
            </a:r>
            <a:r>
              <a:rPr lang="it-IT" sz="1900" dirty="0">
                <a:latin typeface="Times New Roman" pitchFamily="18" charset="0"/>
                <a:cs typeface="Times New Roman" pitchFamily="18" charset="0"/>
              </a:rPr>
              <a:t> varia </a:t>
            </a:r>
            <a:r>
              <a:rPr lang="it-IT" sz="1900" dirty="0" err="1">
                <a:latin typeface="Times New Roman" pitchFamily="18" charset="0"/>
                <a:cs typeface="Times New Roman" pitchFamily="18" charset="0"/>
              </a:rPr>
              <a:t>intentione</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vel</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operatione</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vel</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conditione</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discretus</a:t>
            </a:r>
            <a:r>
              <a:rPr lang="it-IT" sz="1900" dirty="0">
                <a:latin typeface="Times New Roman" pitchFamily="18" charset="0"/>
                <a:cs typeface="Times New Roman" pitchFamily="18" charset="0"/>
              </a:rPr>
              <a:t>, ad </a:t>
            </a:r>
            <a:r>
              <a:rPr lang="it-IT" sz="1900" dirty="0" err="1">
                <a:latin typeface="Times New Roman" pitchFamily="18" charset="0"/>
                <a:cs typeface="Times New Roman" pitchFamily="18" charset="0"/>
              </a:rPr>
              <a:t>hec</a:t>
            </a:r>
            <a:r>
              <a:rPr lang="it-IT" sz="1900" dirty="0">
                <a:latin typeface="Times New Roman" pitchFamily="18" charset="0"/>
                <a:cs typeface="Times New Roman" pitchFamily="18" charset="0"/>
              </a:rPr>
              <a:t> quantum </a:t>
            </a:r>
            <a:r>
              <a:rPr lang="it-IT" sz="1900" dirty="0" err="1">
                <a:latin typeface="Times New Roman" pitchFamily="18" charset="0"/>
                <a:cs typeface="Times New Roman" pitchFamily="18" charset="0"/>
              </a:rPr>
              <a:t>dedit</a:t>
            </a:r>
            <a:r>
              <a:rPr lang="it-IT" sz="1900" dirty="0">
                <a:latin typeface="Times New Roman" pitchFamily="18" charset="0"/>
                <a:cs typeface="Times New Roman" pitchFamily="18" charset="0"/>
              </a:rPr>
              <a:t> Deus </a:t>
            </a:r>
            <a:r>
              <a:rPr lang="it-IT" sz="1900" dirty="0" err="1">
                <a:latin typeface="Times New Roman" pitchFamily="18" charset="0"/>
                <a:cs typeface="Times New Roman" pitchFamily="18" charset="0"/>
              </a:rPr>
              <a:t>discernendum</a:t>
            </a:r>
            <a:r>
              <a:rPr lang="it-IT" sz="1900" dirty="0">
                <a:latin typeface="Times New Roman" pitchFamily="18" charset="0"/>
                <a:cs typeface="Times New Roman" pitchFamily="18" charset="0"/>
              </a:rPr>
              <a:t> elaboravi, ut </a:t>
            </a:r>
            <a:r>
              <a:rPr lang="it-IT" sz="1900" dirty="0">
                <a:solidFill>
                  <a:srgbClr val="FF0000"/>
                </a:solidFill>
                <a:latin typeface="Times New Roman" pitchFamily="18" charset="0"/>
                <a:cs typeface="Times New Roman" pitchFamily="18" charset="0"/>
              </a:rPr>
              <a:t>in </a:t>
            </a:r>
            <a:r>
              <a:rPr lang="it-IT" sz="1900" dirty="0" err="1">
                <a:solidFill>
                  <a:srgbClr val="FF0000"/>
                </a:solidFill>
                <a:latin typeface="Times New Roman" pitchFamily="18" charset="0"/>
                <a:cs typeface="Times New Roman" pitchFamily="18" charset="0"/>
              </a:rPr>
              <a:t>canonibus</a:t>
            </a:r>
            <a:r>
              <a:rPr lang="it-IT" sz="1900" dirty="0">
                <a:solidFill>
                  <a:srgbClr val="FF0000"/>
                </a:solidFill>
                <a:latin typeface="Times New Roman" pitchFamily="18" charset="0"/>
                <a:cs typeface="Times New Roman" pitchFamily="18" charset="0"/>
              </a:rPr>
              <a:t> </a:t>
            </a:r>
            <a:r>
              <a:rPr lang="it-IT" sz="1900" dirty="0" err="1">
                <a:solidFill>
                  <a:srgbClr val="FF0000"/>
                </a:solidFill>
                <a:latin typeface="Times New Roman" pitchFamily="18" charset="0"/>
                <a:cs typeface="Times New Roman" pitchFamily="18" charset="0"/>
              </a:rPr>
              <a:t>adeo</a:t>
            </a:r>
            <a:r>
              <a:rPr lang="it-IT" sz="1900" dirty="0">
                <a:solidFill>
                  <a:srgbClr val="FF0000"/>
                </a:solidFill>
                <a:latin typeface="Times New Roman" pitchFamily="18" charset="0"/>
                <a:cs typeface="Times New Roman" pitchFamily="18" charset="0"/>
              </a:rPr>
              <a:t> </a:t>
            </a:r>
            <a:r>
              <a:rPr lang="it-IT" sz="1900" dirty="0" err="1">
                <a:solidFill>
                  <a:srgbClr val="FF0000"/>
                </a:solidFill>
                <a:latin typeface="Times New Roman" pitchFamily="18" charset="0"/>
                <a:cs typeface="Times New Roman" pitchFamily="18" charset="0"/>
              </a:rPr>
              <a:t>intentionis</a:t>
            </a:r>
            <a:r>
              <a:rPr lang="it-IT" sz="1900" dirty="0">
                <a:solidFill>
                  <a:srgbClr val="FF0000"/>
                </a:solidFill>
                <a:latin typeface="Times New Roman" pitchFamily="18" charset="0"/>
                <a:cs typeface="Times New Roman" pitchFamily="18" charset="0"/>
              </a:rPr>
              <a:t>, </a:t>
            </a:r>
            <a:r>
              <a:rPr lang="it-IT" sz="1900" dirty="0" err="1">
                <a:solidFill>
                  <a:srgbClr val="FF0000"/>
                </a:solidFill>
                <a:latin typeface="Times New Roman" pitchFamily="18" charset="0"/>
                <a:cs typeface="Times New Roman" pitchFamily="18" charset="0"/>
              </a:rPr>
              <a:t>utilitatis</a:t>
            </a:r>
            <a:r>
              <a:rPr lang="it-IT" sz="1900" dirty="0">
                <a:solidFill>
                  <a:srgbClr val="FF0000"/>
                </a:solidFill>
                <a:latin typeface="Times New Roman" pitchFamily="18" charset="0"/>
                <a:cs typeface="Times New Roman" pitchFamily="18" charset="0"/>
              </a:rPr>
              <a:t>, </a:t>
            </a:r>
            <a:r>
              <a:rPr lang="it-IT" sz="1900" dirty="0" err="1">
                <a:solidFill>
                  <a:srgbClr val="FF0000"/>
                </a:solidFill>
                <a:latin typeface="Times New Roman" pitchFamily="18" charset="0"/>
                <a:cs typeface="Times New Roman" pitchFamily="18" charset="0"/>
              </a:rPr>
              <a:t>veritatis</a:t>
            </a:r>
            <a:r>
              <a:rPr lang="it-IT" sz="1900" dirty="0">
                <a:solidFill>
                  <a:srgbClr val="FF0000"/>
                </a:solidFill>
                <a:latin typeface="Times New Roman" pitchFamily="18" charset="0"/>
                <a:cs typeface="Times New Roman" pitchFamily="18" charset="0"/>
              </a:rPr>
              <a:t> </a:t>
            </a:r>
            <a:r>
              <a:rPr lang="it-IT" sz="1900" dirty="0" err="1">
                <a:solidFill>
                  <a:srgbClr val="FF0000"/>
                </a:solidFill>
                <a:latin typeface="Times New Roman" pitchFamily="18" charset="0"/>
                <a:cs typeface="Times New Roman" pitchFamily="18" charset="0"/>
              </a:rPr>
              <a:t>eluceret</a:t>
            </a:r>
            <a:r>
              <a:rPr lang="it-IT" sz="1900" dirty="0">
                <a:solidFill>
                  <a:srgbClr val="FF0000"/>
                </a:solidFill>
                <a:latin typeface="Times New Roman" pitchFamily="18" charset="0"/>
                <a:cs typeface="Times New Roman" pitchFamily="18" charset="0"/>
              </a:rPr>
              <a:t> </a:t>
            </a:r>
            <a:r>
              <a:rPr lang="it-IT" sz="1900" dirty="0" err="1">
                <a:solidFill>
                  <a:srgbClr val="FF0000"/>
                </a:solidFill>
                <a:latin typeface="Times New Roman" pitchFamily="18" charset="0"/>
                <a:cs typeface="Times New Roman" pitchFamily="18" charset="0"/>
              </a:rPr>
              <a:t>unitas</a:t>
            </a:r>
            <a:r>
              <a:rPr lang="it-IT" sz="1900" dirty="0">
                <a:solidFill>
                  <a:srgbClr val="FF0000"/>
                </a:solidFill>
                <a:latin typeface="Times New Roman" pitchFamily="18" charset="0"/>
                <a:cs typeface="Times New Roman" pitchFamily="18" charset="0"/>
              </a:rPr>
              <a:t>, ut </a:t>
            </a:r>
            <a:r>
              <a:rPr lang="it-IT" sz="1900" dirty="0" err="1">
                <a:solidFill>
                  <a:srgbClr val="FF0000"/>
                </a:solidFill>
                <a:latin typeface="Times New Roman" pitchFamily="18" charset="0"/>
                <a:cs typeface="Times New Roman" pitchFamily="18" charset="0"/>
              </a:rPr>
              <a:t>nullam</a:t>
            </a:r>
            <a:r>
              <a:rPr lang="it-IT" sz="1900" dirty="0">
                <a:solidFill>
                  <a:srgbClr val="FF0000"/>
                </a:solidFill>
                <a:latin typeface="Times New Roman" pitchFamily="18" charset="0"/>
                <a:cs typeface="Times New Roman" pitchFamily="18" charset="0"/>
              </a:rPr>
              <a:t> </a:t>
            </a:r>
            <a:r>
              <a:rPr lang="it-IT" sz="1900" dirty="0" err="1">
                <a:solidFill>
                  <a:srgbClr val="FF0000"/>
                </a:solidFill>
                <a:latin typeface="Times New Roman" pitchFamily="18" charset="0"/>
                <a:cs typeface="Times New Roman" pitchFamily="18" charset="0"/>
              </a:rPr>
              <a:t>contrarietatis</a:t>
            </a:r>
            <a:r>
              <a:rPr lang="it-IT" sz="1900" dirty="0">
                <a:solidFill>
                  <a:srgbClr val="FF0000"/>
                </a:solidFill>
                <a:latin typeface="Times New Roman" pitchFamily="18" charset="0"/>
                <a:cs typeface="Times New Roman" pitchFamily="18" charset="0"/>
              </a:rPr>
              <a:t> </a:t>
            </a:r>
            <a:r>
              <a:rPr lang="it-IT" sz="1900" dirty="0" err="1">
                <a:solidFill>
                  <a:srgbClr val="FF0000"/>
                </a:solidFill>
                <a:latin typeface="Times New Roman" pitchFamily="18" charset="0"/>
                <a:cs typeface="Times New Roman" pitchFamily="18" charset="0"/>
              </a:rPr>
              <a:t>discordiam</a:t>
            </a:r>
            <a:r>
              <a:rPr lang="it-IT" sz="1900" dirty="0">
                <a:solidFill>
                  <a:srgbClr val="FF0000"/>
                </a:solidFill>
                <a:latin typeface="Times New Roman" pitchFamily="18" charset="0"/>
                <a:cs typeface="Times New Roman" pitchFamily="18" charset="0"/>
              </a:rPr>
              <a:t> </a:t>
            </a:r>
            <a:r>
              <a:rPr lang="it-IT" sz="1900" dirty="0" err="1">
                <a:solidFill>
                  <a:srgbClr val="FF0000"/>
                </a:solidFill>
                <a:latin typeface="Times New Roman" pitchFamily="18" charset="0"/>
                <a:cs typeface="Times New Roman" pitchFamily="18" charset="0"/>
              </a:rPr>
              <a:t>pararet</a:t>
            </a:r>
            <a:r>
              <a:rPr lang="it-IT" sz="1900" dirty="0">
                <a:solidFill>
                  <a:srgbClr val="FF0000"/>
                </a:solidFill>
                <a:latin typeface="Times New Roman" pitchFamily="18" charset="0"/>
                <a:cs typeface="Times New Roman" pitchFamily="18" charset="0"/>
              </a:rPr>
              <a:t> </a:t>
            </a:r>
            <a:r>
              <a:rPr lang="it-IT" sz="1900" dirty="0" err="1">
                <a:solidFill>
                  <a:srgbClr val="FF0000"/>
                </a:solidFill>
                <a:latin typeface="Times New Roman" pitchFamily="18" charset="0"/>
                <a:cs typeface="Times New Roman" pitchFamily="18" charset="0"/>
              </a:rPr>
              <a:t>aliqua</a:t>
            </a:r>
            <a:r>
              <a:rPr lang="it-IT" sz="1900" dirty="0">
                <a:solidFill>
                  <a:srgbClr val="FF0000"/>
                </a:solidFill>
                <a:latin typeface="Times New Roman" pitchFamily="18" charset="0"/>
                <a:cs typeface="Times New Roman" pitchFamily="18" charset="0"/>
              </a:rPr>
              <a:t> </a:t>
            </a:r>
            <a:r>
              <a:rPr lang="it-IT" sz="1900" dirty="0" err="1">
                <a:solidFill>
                  <a:srgbClr val="FF0000"/>
                </a:solidFill>
                <a:latin typeface="Times New Roman" pitchFamily="18" charset="0"/>
                <a:cs typeface="Times New Roman" pitchFamily="18" charset="0"/>
              </a:rPr>
              <a:t>eorum</a:t>
            </a:r>
            <a:r>
              <a:rPr lang="it-IT" sz="1900" dirty="0">
                <a:solidFill>
                  <a:srgbClr val="FF0000"/>
                </a:solidFill>
                <a:latin typeface="Times New Roman" pitchFamily="18" charset="0"/>
                <a:cs typeface="Times New Roman" pitchFamily="18" charset="0"/>
              </a:rPr>
              <a:t> </a:t>
            </a:r>
            <a:r>
              <a:rPr lang="it-IT" sz="1900" dirty="0" err="1">
                <a:solidFill>
                  <a:srgbClr val="FF0000"/>
                </a:solidFill>
                <a:latin typeface="Times New Roman" pitchFamily="18" charset="0"/>
                <a:cs typeface="Times New Roman" pitchFamily="18" charset="0"/>
              </a:rPr>
              <a:t>diversitas</a:t>
            </a:r>
            <a:r>
              <a:rPr lang="it-IT" sz="1900" dirty="0">
                <a:latin typeface="Times New Roman" pitchFamily="18" charset="0"/>
                <a:cs typeface="Times New Roman" pitchFamily="18" charset="0"/>
              </a:rPr>
              <a:t>.</a:t>
            </a:r>
            <a:br>
              <a:rPr lang="it-IT" sz="1900" dirty="0">
                <a:latin typeface="Times New Roman" pitchFamily="18" charset="0"/>
                <a:cs typeface="Times New Roman" pitchFamily="18" charset="0"/>
              </a:rPr>
            </a:br>
            <a:r>
              <a:rPr lang="it-IT" sz="1900" dirty="0">
                <a:latin typeface="Times New Roman" pitchFamily="18" charset="0"/>
                <a:cs typeface="Times New Roman" pitchFamily="18" charset="0"/>
              </a:rPr>
              <a:t>Come afferma il Salmo [25(24).10], “Le vie del Signore sono misericordia e verità”.</a:t>
            </a:r>
            <a:br>
              <a:rPr lang="it-IT" sz="1900" dirty="0">
                <a:latin typeface="Times New Roman" pitchFamily="18" charset="0"/>
                <a:cs typeface="Times New Roman" pitchFamily="18" charset="0"/>
              </a:rPr>
            </a:br>
            <a:br>
              <a:rPr lang="it-IT" sz="1900" dirty="0">
                <a:latin typeface="Times New Roman" pitchFamily="18" charset="0"/>
                <a:cs typeface="Times New Roman" pitchFamily="18" charset="0"/>
              </a:rPr>
            </a:br>
            <a:r>
              <a:rPr lang="it-IT" sz="1900" dirty="0">
                <a:latin typeface="Times New Roman" pitchFamily="18" charset="0"/>
                <a:cs typeface="Times New Roman" pitchFamily="18" charset="0"/>
              </a:rPr>
              <a:t>Uso della metafora musicale a significare la concordia e l’armonia fra la misericordia e la giustizia.</a:t>
            </a:r>
            <a:br>
              <a:rPr lang="it-IT" sz="1900" dirty="0">
                <a:latin typeface="Times New Roman" pitchFamily="18" charset="0"/>
                <a:cs typeface="Times New Roman" pitchFamily="18" charset="0"/>
              </a:rPr>
            </a:br>
            <a:r>
              <a:rPr lang="it-IT" sz="1900" dirty="0">
                <a:latin typeface="Times New Roman" pitchFamily="18" charset="0"/>
                <a:cs typeface="Times New Roman" pitchFamily="18" charset="0"/>
              </a:rPr>
              <a:t>I.83: “consonare, non dissone sed concinne et </a:t>
            </a:r>
            <a:r>
              <a:rPr lang="it-IT" sz="1900" dirty="0" err="1">
                <a:latin typeface="Times New Roman" pitchFamily="18" charset="0"/>
                <a:cs typeface="Times New Roman" pitchFamily="18" charset="0"/>
              </a:rPr>
              <a:t>concorditer</a:t>
            </a:r>
            <a:r>
              <a:rPr lang="it-IT" sz="1900" dirty="0">
                <a:latin typeface="Times New Roman" pitchFamily="18" charset="0"/>
                <a:cs typeface="Times New Roman" pitchFamily="18" charset="0"/>
              </a:rPr>
              <a:t>... Ut ergo misericordia </a:t>
            </a:r>
            <a:r>
              <a:rPr lang="it-IT" sz="1900" dirty="0" err="1">
                <a:latin typeface="Times New Roman" pitchFamily="18" charset="0"/>
                <a:cs typeface="Times New Roman" pitchFamily="18" charset="0"/>
              </a:rPr>
              <a:t>cantetur</a:t>
            </a:r>
            <a:r>
              <a:rPr lang="it-IT" sz="1900" dirty="0">
                <a:latin typeface="Times New Roman" pitchFamily="18" charset="0"/>
                <a:cs typeface="Times New Roman" pitchFamily="18" charset="0"/>
              </a:rPr>
              <a:t> et </a:t>
            </a:r>
            <a:r>
              <a:rPr lang="it-IT" sz="1900" dirty="0" err="1">
                <a:latin typeface="Times New Roman" pitchFamily="18" charset="0"/>
                <a:cs typeface="Times New Roman" pitchFamily="18" charset="0"/>
              </a:rPr>
              <a:t>consonet</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cum</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iudicio</a:t>
            </a:r>
            <a:r>
              <a:rPr lang="it-IT" sz="1900" dirty="0">
                <a:latin typeface="Times New Roman" pitchFamily="18" charset="0"/>
                <a:cs typeface="Times New Roman" pitchFamily="18" charset="0"/>
              </a:rPr>
              <a:t>”.</a:t>
            </a:r>
            <a:endParaRPr lang="it-IT" sz="1900" b="1" dirty="0">
              <a:latin typeface="Times New Roman" pitchFamily="18" charset="0"/>
              <a:cs typeface="Times New Roman" pitchFamily="18" charset="0"/>
            </a:endParaRPr>
          </a:p>
        </p:txBody>
      </p:sp>
    </p:spTree>
    <p:extLst>
      <p:ext uri="{BB962C8B-B14F-4D97-AF65-F5344CB8AC3E}">
        <p14:creationId xmlns:p14="http://schemas.microsoft.com/office/powerpoint/2010/main" val="24100163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3249" name="Titolo 1"/>
          <p:cNvSpPr>
            <a:spLocks noGrp="1"/>
          </p:cNvSpPr>
          <p:nvPr>
            <p:ph type="title" idx="4294967295"/>
          </p:nvPr>
        </p:nvSpPr>
        <p:spPr>
          <a:xfrm>
            <a:off x="1527627" y="260648"/>
            <a:ext cx="9140373" cy="6597352"/>
          </a:xfrm>
        </p:spPr>
        <p:txBody>
          <a:bodyPr/>
          <a:lstStyle/>
          <a:p>
            <a:r>
              <a:rPr lang="it-IT" sz="2800" b="1" dirty="0">
                <a:latin typeface="Times New Roman" pitchFamily="18" charset="0"/>
                <a:cs typeface="Times New Roman" pitchFamily="18" charset="0"/>
              </a:rPr>
              <a:t>Algero di Liegi († 1132), </a:t>
            </a:r>
            <a:r>
              <a:rPr lang="it-IT" sz="2800" b="1" i="1" dirty="0">
                <a:latin typeface="Times New Roman" pitchFamily="18" charset="0"/>
                <a:cs typeface="Times New Roman" pitchFamily="18" charset="0"/>
              </a:rPr>
              <a:t>Liber de misericordia et </a:t>
            </a:r>
            <a:r>
              <a:rPr lang="it-IT" sz="2800" b="1" i="1" dirty="0" err="1">
                <a:latin typeface="Times New Roman" pitchFamily="18" charset="0"/>
                <a:cs typeface="Times New Roman" pitchFamily="18" charset="0"/>
              </a:rPr>
              <a:t>iustitia</a:t>
            </a:r>
            <a:br>
              <a:rPr lang="it-IT" sz="2800" i="1" dirty="0">
                <a:latin typeface="Times New Roman" pitchFamily="18" charset="0"/>
                <a:cs typeface="Times New Roman" pitchFamily="18" charset="0"/>
              </a:rPr>
            </a:br>
            <a:br>
              <a:rPr lang="it-IT" sz="2800" i="1" dirty="0">
                <a:latin typeface="Times New Roman" pitchFamily="18" charset="0"/>
                <a:cs typeface="Times New Roman" pitchFamily="18" charset="0"/>
              </a:rPr>
            </a:br>
            <a:r>
              <a:rPr lang="it-IT" sz="2800" dirty="0">
                <a:latin typeface="Times New Roman" pitchFamily="18" charset="0"/>
                <a:cs typeface="Times New Roman" pitchFamily="18" charset="0"/>
              </a:rPr>
              <a:t>Prologo + alternanza di </a:t>
            </a:r>
            <a:r>
              <a:rPr lang="it-IT" sz="2800" i="1" dirty="0" err="1">
                <a:latin typeface="Times New Roman" pitchFamily="18" charset="0"/>
                <a:cs typeface="Times New Roman" pitchFamily="18" charset="0"/>
              </a:rPr>
              <a:t>canones</a:t>
            </a:r>
            <a:r>
              <a:rPr lang="it-IT" sz="2800" dirty="0">
                <a:latin typeface="Times New Roman" pitchFamily="18" charset="0"/>
                <a:cs typeface="Times New Roman" pitchFamily="18" charset="0"/>
              </a:rPr>
              <a:t> e </a:t>
            </a:r>
            <a:r>
              <a:rPr lang="it-IT" sz="2800" i="1" dirty="0">
                <a:latin typeface="Times New Roman" pitchFamily="18" charset="0"/>
                <a:cs typeface="Times New Roman" pitchFamily="18" charset="0"/>
              </a:rPr>
              <a:t>dicta</a:t>
            </a:r>
            <a:br>
              <a:rPr lang="it-IT" sz="2800" i="1" dirty="0">
                <a:latin typeface="Times New Roman" pitchFamily="18" charset="0"/>
                <a:cs typeface="Times New Roman" pitchFamily="18" charset="0"/>
              </a:rPr>
            </a:br>
            <a:br>
              <a:rPr lang="it-IT" sz="2800" dirty="0">
                <a:latin typeface="Times New Roman" pitchFamily="18" charset="0"/>
                <a:cs typeface="Times New Roman" pitchFamily="18" charset="0"/>
              </a:rPr>
            </a:br>
            <a:r>
              <a:rPr lang="it-IT" sz="2800" dirty="0">
                <a:latin typeface="Times New Roman" pitchFamily="18" charset="0"/>
                <a:cs typeface="Times New Roman" pitchFamily="18" charset="0"/>
              </a:rPr>
              <a:t>Algero inaugura un metodo che sarà utilizzato da Graziano. </a:t>
            </a:r>
          </a:p>
        </p:txBody>
      </p:sp>
    </p:spTree>
    <p:extLst>
      <p:ext uri="{BB962C8B-B14F-4D97-AF65-F5344CB8AC3E}">
        <p14:creationId xmlns:p14="http://schemas.microsoft.com/office/powerpoint/2010/main" val="23046389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3249" name="Titolo 1"/>
          <p:cNvSpPr>
            <a:spLocks noGrp="1"/>
          </p:cNvSpPr>
          <p:nvPr>
            <p:ph type="title" idx="4294967295"/>
          </p:nvPr>
        </p:nvSpPr>
        <p:spPr>
          <a:xfrm>
            <a:off x="1527627" y="44625"/>
            <a:ext cx="4424357" cy="6696744"/>
          </a:xfrm>
        </p:spPr>
        <p:txBody>
          <a:bodyPr/>
          <a:lstStyle/>
          <a:p>
            <a:pPr>
              <a:lnSpc>
                <a:spcPct val="107000"/>
              </a:lnSpc>
            </a:pPr>
            <a:r>
              <a:rPr lang="it-IT" sz="2400" b="1" i="1" dirty="0" err="1">
                <a:latin typeface="Times New Roman" pitchFamily="18" charset="0"/>
                <a:cs typeface="Times New Roman" pitchFamily="18" charset="0"/>
              </a:rPr>
              <a:t>Decretum</a:t>
            </a:r>
            <a:r>
              <a:rPr lang="it-IT" sz="2400" b="1" i="1" dirty="0">
                <a:latin typeface="Times New Roman" pitchFamily="18" charset="0"/>
                <a:cs typeface="Times New Roman" pitchFamily="18" charset="0"/>
              </a:rPr>
              <a:t> Magistri </a:t>
            </a:r>
            <a:r>
              <a:rPr lang="it-IT" sz="2400" b="1" i="1" dirty="0" err="1">
                <a:latin typeface="Times New Roman" pitchFamily="18" charset="0"/>
                <a:cs typeface="Times New Roman" pitchFamily="18" charset="0"/>
              </a:rPr>
              <a:t>Gratiani</a:t>
            </a:r>
            <a:br>
              <a:rPr lang="it-IT" sz="2400" b="1" dirty="0">
                <a:latin typeface="Times New Roman" pitchFamily="18" charset="0"/>
                <a:cs typeface="Times New Roman" pitchFamily="18" charset="0"/>
              </a:rPr>
            </a:br>
            <a:r>
              <a:rPr lang="it-IT" sz="2400" b="1" dirty="0">
                <a:latin typeface="Times New Roman" pitchFamily="18" charset="0"/>
                <a:cs typeface="Times New Roman" pitchFamily="18" charset="0"/>
              </a:rPr>
              <a:t>o</a:t>
            </a:r>
            <a:br>
              <a:rPr lang="it-IT" sz="2400" b="1" dirty="0">
                <a:latin typeface="Times New Roman" pitchFamily="18" charset="0"/>
                <a:cs typeface="Times New Roman" pitchFamily="18" charset="0"/>
              </a:rPr>
            </a:br>
            <a:r>
              <a:rPr lang="it-IT" sz="2400" b="1" i="1" dirty="0">
                <a:latin typeface="Times New Roman" pitchFamily="18" charset="0"/>
                <a:cs typeface="Times New Roman" pitchFamily="18" charset="0"/>
              </a:rPr>
              <a:t>Concordia </a:t>
            </a:r>
            <a:r>
              <a:rPr lang="it-IT" sz="2400" b="1" i="1" dirty="0" err="1">
                <a:latin typeface="Times New Roman" pitchFamily="18" charset="0"/>
                <a:cs typeface="Times New Roman" pitchFamily="18" charset="0"/>
              </a:rPr>
              <a:t>discordantium</a:t>
            </a:r>
            <a:r>
              <a:rPr lang="it-IT" sz="2400" b="1" i="1" dirty="0">
                <a:latin typeface="Times New Roman" pitchFamily="18" charset="0"/>
                <a:cs typeface="Times New Roman" pitchFamily="18" charset="0"/>
              </a:rPr>
              <a:t> </a:t>
            </a:r>
            <a:r>
              <a:rPr lang="it-IT" sz="2400" b="1" i="1" dirty="0" err="1">
                <a:latin typeface="Times New Roman" pitchFamily="18" charset="0"/>
                <a:cs typeface="Times New Roman" pitchFamily="18" charset="0"/>
              </a:rPr>
              <a:t>canonum</a:t>
            </a:r>
            <a:br>
              <a:rPr lang="it-IT" sz="2400" b="1" dirty="0">
                <a:latin typeface="Times New Roman" pitchFamily="18" charset="0"/>
                <a:cs typeface="Times New Roman" pitchFamily="18" charset="0"/>
              </a:rPr>
            </a:br>
            <a:br>
              <a:rPr lang="it-IT" sz="2400" dirty="0">
                <a:latin typeface="Times New Roman" pitchFamily="18" charset="0"/>
                <a:cs typeface="Times New Roman" pitchFamily="18" charset="0"/>
              </a:rPr>
            </a:br>
            <a:r>
              <a:rPr lang="it-IT" sz="2400" dirty="0">
                <a:latin typeface="Times New Roman" pitchFamily="18" charset="0"/>
                <a:cs typeface="Times New Roman" pitchFamily="18" charset="0"/>
              </a:rPr>
              <a:t>circa 1140</a:t>
            </a:r>
            <a:br>
              <a:rPr lang="it-IT" sz="2400" dirty="0">
                <a:latin typeface="Times New Roman" pitchFamily="18" charset="0"/>
                <a:cs typeface="Times New Roman" pitchFamily="18" charset="0"/>
              </a:rPr>
            </a:br>
            <a:br>
              <a:rPr lang="it-IT" sz="2400" dirty="0">
                <a:latin typeface="Times New Roman" pitchFamily="18" charset="0"/>
                <a:cs typeface="Times New Roman" pitchFamily="18" charset="0"/>
              </a:rPr>
            </a:br>
            <a:r>
              <a:rPr lang="it-IT" sz="2400" i="1" dirty="0" err="1">
                <a:latin typeface="Times New Roman" pitchFamily="18" charset="0"/>
                <a:cs typeface="Times New Roman" pitchFamily="18" charset="0"/>
              </a:rPr>
              <a:t>Distinctiones</a:t>
            </a:r>
            <a:r>
              <a:rPr lang="it-IT" sz="2400" dirty="0">
                <a:latin typeface="Times New Roman" pitchFamily="18" charset="0"/>
                <a:cs typeface="Times New Roman" pitchFamily="18" charset="0"/>
              </a:rPr>
              <a:t> 1-20 =</a:t>
            </a:r>
            <a:br>
              <a:rPr lang="it-IT" sz="2400" dirty="0">
                <a:latin typeface="Times New Roman" pitchFamily="18" charset="0"/>
                <a:cs typeface="Times New Roman" pitchFamily="18" charset="0"/>
              </a:rPr>
            </a:br>
            <a:r>
              <a:rPr lang="it-IT" sz="2400" i="1" dirty="0" err="1">
                <a:latin typeface="Times New Roman" pitchFamily="18" charset="0"/>
                <a:cs typeface="Times New Roman" pitchFamily="18" charset="0"/>
              </a:rPr>
              <a:t>Tractatus</a:t>
            </a:r>
            <a:r>
              <a:rPr lang="it-IT" sz="2400" i="1" dirty="0">
                <a:latin typeface="Times New Roman" pitchFamily="18" charset="0"/>
                <a:cs typeface="Times New Roman" pitchFamily="18" charset="0"/>
              </a:rPr>
              <a:t> de </a:t>
            </a:r>
            <a:r>
              <a:rPr lang="it-IT" sz="2400" i="1" dirty="0" err="1">
                <a:latin typeface="Times New Roman" pitchFamily="18" charset="0"/>
                <a:cs typeface="Times New Roman" pitchFamily="18" charset="0"/>
              </a:rPr>
              <a:t>legibus</a:t>
            </a:r>
            <a:br>
              <a:rPr lang="it-IT" sz="2400" i="1" dirty="0">
                <a:latin typeface="Times New Roman" pitchFamily="18" charset="0"/>
                <a:cs typeface="Times New Roman" pitchFamily="18" charset="0"/>
              </a:rPr>
            </a:br>
            <a:br>
              <a:rPr lang="it-IT" sz="2400" dirty="0">
                <a:latin typeface="Times New Roman" pitchFamily="18" charset="0"/>
                <a:cs typeface="Times New Roman" pitchFamily="18" charset="0"/>
              </a:rPr>
            </a:br>
            <a:r>
              <a:rPr lang="it-IT" sz="2400" dirty="0">
                <a:latin typeface="Times New Roman" pitchFamily="18" charset="0"/>
                <a:cs typeface="Times New Roman" pitchFamily="18" charset="0"/>
              </a:rPr>
              <a:t>Colonia, </a:t>
            </a:r>
            <a:r>
              <a:rPr lang="it-IT" sz="2400" dirty="0" err="1">
                <a:latin typeface="Times New Roman" pitchFamily="18" charset="0"/>
                <a:cs typeface="Times New Roman" pitchFamily="18" charset="0"/>
              </a:rPr>
              <a:t>Dombibliothek</a:t>
            </a:r>
            <a:r>
              <a:rPr lang="it-IT" sz="2400" dirty="0">
                <a:latin typeface="Times New Roman" pitchFamily="18" charset="0"/>
                <a:cs typeface="Times New Roman" pitchFamily="18" charset="0"/>
              </a:rPr>
              <a:t>, ms. 127</a:t>
            </a:r>
            <a:endParaRPr lang="it-IT" sz="24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5" name="Immagin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01887" y="-10863"/>
            <a:ext cx="3790113" cy="5634344"/>
          </a:xfrm>
          <a:prstGeom prst="rect">
            <a:avLst/>
          </a:prstGeom>
        </p:spPr>
      </p:pic>
      <p:sp>
        <p:nvSpPr>
          <p:cNvPr id="7" name="Titolo 1"/>
          <p:cNvSpPr txBox="1">
            <a:spLocks/>
          </p:cNvSpPr>
          <p:nvPr/>
        </p:nvSpPr>
        <p:spPr bwMode="auto">
          <a:xfrm>
            <a:off x="4655840" y="5517232"/>
            <a:ext cx="4589964" cy="7920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nSpc>
                <a:spcPct val="107000"/>
              </a:lnSpc>
              <a:spcAft>
                <a:spcPts val="0"/>
              </a:spcAft>
            </a:pPr>
            <a:endParaRPr lang="it-IT" sz="230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271024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2769" name="Titolo 1"/>
          <p:cNvSpPr>
            <a:spLocks noGrp="1"/>
          </p:cNvSpPr>
          <p:nvPr>
            <p:ph type="title" idx="4294967295"/>
          </p:nvPr>
        </p:nvSpPr>
        <p:spPr>
          <a:xfrm>
            <a:off x="1524000" y="260649"/>
            <a:ext cx="4006280" cy="6336555"/>
          </a:xfrm>
        </p:spPr>
        <p:txBody>
          <a:bodyPr/>
          <a:lstStyle/>
          <a:p>
            <a:r>
              <a:rPr lang="it-IT" sz="3600" dirty="0" err="1">
                <a:latin typeface="Times New Roman" pitchFamily="18" charset="0"/>
                <a:cs typeface="Times New Roman" pitchFamily="18" charset="0"/>
              </a:rPr>
              <a:t>Köln</a:t>
            </a:r>
            <a:r>
              <a:rPr lang="it-IT" sz="3600" dirty="0">
                <a:latin typeface="Times New Roman" pitchFamily="18" charset="0"/>
                <a:cs typeface="Times New Roman" pitchFamily="18" charset="0"/>
              </a:rPr>
              <a:t>, </a:t>
            </a:r>
            <a:r>
              <a:rPr lang="it-IT" sz="3600" dirty="0" err="1">
                <a:latin typeface="Times New Roman" pitchFamily="18" charset="0"/>
                <a:cs typeface="Times New Roman" pitchFamily="18" charset="0"/>
              </a:rPr>
              <a:t>Dombibliothek</a:t>
            </a:r>
            <a:r>
              <a:rPr lang="it-IT" sz="3600" dirty="0">
                <a:latin typeface="Times New Roman" pitchFamily="18" charset="0"/>
                <a:cs typeface="Times New Roman" pitchFamily="18" charset="0"/>
              </a:rPr>
              <a:t>, </a:t>
            </a:r>
            <a:r>
              <a:rPr lang="it-IT" sz="3600" dirty="0" err="1">
                <a:latin typeface="Times New Roman" pitchFamily="18" charset="0"/>
                <a:cs typeface="Times New Roman" pitchFamily="18" charset="0"/>
              </a:rPr>
              <a:t>Codex</a:t>
            </a:r>
            <a:r>
              <a:rPr lang="it-IT" sz="3600" dirty="0">
                <a:latin typeface="Times New Roman" pitchFamily="18" charset="0"/>
                <a:cs typeface="Times New Roman" pitchFamily="18" charset="0"/>
              </a:rPr>
              <a:t> 127: Graziano, </a:t>
            </a:r>
            <a:r>
              <a:rPr lang="it-IT" sz="3600" i="1" dirty="0" err="1">
                <a:latin typeface="Times New Roman" pitchFamily="18" charset="0"/>
                <a:cs typeface="Times New Roman" pitchFamily="18" charset="0"/>
              </a:rPr>
              <a:t>Decretum</a:t>
            </a:r>
            <a:endParaRPr lang="it-IT" sz="3600" dirty="0">
              <a:latin typeface="Times New Roman" pitchFamily="18" charset="0"/>
              <a:cs typeface="Times New Roman" pitchFamily="18" charset="0"/>
            </a:endParaRPr>
          </a:p>
        </p:txBody>
      </p:sp>
      <p:pic>
        <p:nvPicPr>
          <p:cNvPr id="3" name="Immagin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65605" y="0"/>
            <a:ext cx="4426395" cy="5791200"/>
          </a:xfrm>
          <a:prstGeom prst="rect">
            <a:avLst/>
          </a:prstGeom>
        </p:spPr>
      </p:pic>
    </p:spTree>
    <p:extLst>
      <p:ext uri="{BB962C8B-B14F-4D97-AF65-F5344CB8AC3E}">
        <p14:creationId xmlns:p14="http://schemas.microsoft.com/office/powerpoint/2010/main" val="1012213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2769" name="Titolo 1"/>
          <p:cNvSpPr>
            <a:spLocks noGrp="1"/>
          </p:cNvSpPr>
          <p:nvPr>
            <p:ph type="title" idx="4294967295"/>
          </p:nvPr>
        </p:nvSpPr>
        <p:spPr>
          <a:xfrm>
            <a:off x="1622996" y="-1"/>
            <a:ext cx="4608512" cy="6218571"/>
          </a:xfrm>
        </p:spPr>
        <p:txBody>
          <a:bodyPr>
            <a:normAutofit/>
          </a:bodyPr>
          <a:lstStyle/>
          <a:p>
            <a:r>
              <a:rPr lang="it-IT" sz="1800" b="1" dirty="0">
                <a:latin typeface="Times New Roman" pitchFamily="18" charset="0"/>
                <a:cs typeface="Times New Roman" pitchFamily="18" charset="0"/>
              </a:rPr>
              <a:t>Graziano, </a:t>
            </a:r>
            <a:r>
              <a:rPr lang="it-IT" sz="1800" b="1" i="1" dirty="0" err="1">
                <a:latin typeface="Times New Roman" pitchFamily="18" charset="0"/>
                <a:cs typeface="Times New Roman" pitchFamily="18" charset="0"/>
              </a:rPr>
              <a:t>Decretum</a:t>
            </a:r>
            <a:br>
              <a:rPr lang="it-IT" sz="1800" b="1" i="1" dirty="0">
                <a:latin typeface="Times New Roman" pitchFamily="18" charset="0"/>
                <a:cs typeface="Times New Roman" pitchFamily="18" charset="0"/>
              </a:rPr>
            </a:br>
            <a:br>
              <a:rPr lang="it-IT" sz="1800" i="1" dirty="0">
                <a:latin typeface="Times New Roman" pitchFamily="18" charset="0"/>
                <a:cs typeface="Times New Roman" pitchFamily="18" charset="0"/>
              </a:rPr>
            </a:br>
            <a:r>
              <a:rPr lang="it-IT" sz="1800" dirty="0">
                <a:latin typeface="Times New Roman" pitchFamily="18" charset="0"/>
                <a:cs typeface="Times New Roman" pitchFamily="18" charset="0"/>
              </a:rPr>
              <a:t> D.1: Principi e categorie generali</a:t>
            </a:r>
            <a:br>
              <a:rPr lang="it-IT" sz="1800" dirty="0">
                <a:latin typeface="Times New Roman" pitchFamily="18" charset="0"/>
                <a:cs typeface="Times New Roman" pitchFamily="18" charset="0"/>
              </a:rPr>
            </a:br>
            <a:br>
              <a:rPr lang="it-IT" sz="1800" dirty="0">
                <a:latin typeface="Times New Roman" pitchFamily="18" charset="0"/>
                <a:cs typeface="Times New Roman" pitchFamily="18" charset="0"/>
              </a:rPr>
            </a:br>
            <a:r>
              <a:rPr lang="it-IT" sz="1800" i="1" dirty="0" err="1">
                <a:latin typeface="Times New Roman" pitchFamily="18" charset="0"/>
                <a:cs typeface="Times New Roman" pitchFamily="18" charset="0"/>
              </a:rPr>
              <a:t>Leges</a:t>
            </a:r>
            <a:r>
              <a:rPr lang="it-IT" sz="1800" i="1" dirty="0">
                <a:latin typeface="Times New Roman" pitchFamily="18" charset="0"/>
                <a:cs typeface="Times New Roman" pitchFamily="18" charset="0"/>
              </a:rPr>
              <a:t> </a:t>
            </a:r>
            <a:r>
              <a:rPr lang="it-IT" sz="1800" i="1" dirty="0" err="1">
                <a:latin typeface="Times New Roman" pitchFamily="18" charset="0"/>
                <a:cs typeface="Times New Roman" pitchFamily="18" charset="0"/>
              </a:rPr>
              <a:t>divinae</a:t>
            </a:r>
            <a:r>
              <a:rPr lang="it-IT" sz="1800" i="1" dirty="0">
                <a:latin typeface="Times New Roman" pitchFamily="18" charset="0"/>
                <a:cs typeface="Times New Roman" pitchFamily="18" charset="0"/>
              </a:rPr>
              <a:t> </a:t>
            </a:r>
            <a:r>
              <a:rPr lang="it-IT" sz="1800" dirty="0">
                <a:latin typeface="Times New Roman" pitchFamily="18" charset="0"/>
                <a:cs typeface="Times New Roman" pitchFamily="18" charset="0"/>
              </a:rPr>
              <a:t>e </a:t>
            </a:r>
            <a:r>
              <a:rPr lang="it-IT" sz="1800" i="1" dirty="0" err="1">
                <a:latin typeface="Times New Roman" pitchFamily="18" charset="0"/>
                <a:cs typeface="Times New Roman" pitchFamily="18" charset="0"/>
              </a:rPr>
              <a:t>leges</a:t>
            </a:r>
            <a:r>
              <a:rPr lang="it-IT" sz="1800" i="1" dirty="0">
                <a:latin typeface="Times New Roman" pitchFamily="18" charset="0"/>
                <a:cs typeface="Times New Roman" pitchFamily="18" charset="0"/>
              </a:rPr>
              <a:t> </a:t>
            </a:r>
            <a:r>
              <a:rPr lang="it-IT" sz="1800" i="1" dirty="0" err="1">
                <a:latin typeface="Times New Roman" pitchFamily="18" charset="0"/>
                <a:cs typeface="Times New Roman" pitchFamily="18" charset="0"/>
              </a:rPr>
              <a:t>humanae</a:t>
            </a:r>
            <a:br>
              <a:rPr lang="it-IT" sz="1800" dirty="0">
                <a:latin typeface="Times New Roman" pitchFamily="18" charset="0"/>
                <a:cs typeface="Times New Roman" pitchFamily="18" charset="0"/>
              </a:rPr>
            </a:br>
            <a:br>
              <a:rPr lang="it-IT" sz="1800" dirty="0">
                <a:latin typeface="Times New Roman" pitchFamily="18" charset="0"/>
                <a:cs typeface="Times New Roman" pitchFamily="18" charset="0"/>
              </a:rPr>
            </a:br>
            <a:r>
              <a:rPr lang="it-IT" sz="1800" dirty="0">
                <a:latin typeface="Times New Roman" pitchFamily="18" charset="0"/>
                <a:cs typeface="Times New Roman" pitchFamily="18" charset="0"/>
              </a:rPr>
              <a:t>Ius antecedente di </a:t>
            </a:r>
            <a:r>
              <a:rPr lang="it-IT" sz="1800" dirty="0" err="1">
                <a:latin typeface="Times New Roman" pitchFamily="18" charset="0"/>
                <a:cs typeface="Times New Roman" pitchFamily="18" charset="0"/>
              </a:rPr>
              <a:t>lex</a:t>
            </a:r>
            <a:br>
              <a:rPr lang="it-IT" sz="1800" dirty="0">
                <a:latin typeface="Times New Roman" pitchFamily="18" charset="0"/>
                <a:cs typeface="Times New Roman" pitchFamily="18" charset="0"/>
              </a:rPr>
            </a:br>
            <a:br>
              <a:rPr lang="it-IT" sz="1800" dirty="0">
                <a:latin typeface="Times New Roman" pitchFamily="18" charset="0"/>
                <a:cs typeface="Times New Roman" pitchFamily="18" charset="0"/>
              </a:rPr>
            </a:br>
            <a:r>
              <a:rPr lang="it-IT" sz="1800" dirty="0" err="1">
                <a:latin typeface="Times New Roman" pitchFamily="18" charset="0"/>
                <a:cs typeface="Times New Roman" pitchFamily="18" charset="0"/>
              </a:rPr>
              <a:t>Humanum</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genus</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duobus</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regitur</a:t>
            </a:r>
            <a:r>
              <a:rPr lang="it-IT" sz="1800" dirty="0">
                <a:latin typeface="Times New Roman" pitchFamily="18" charset="0"/>
                <a:cs typeface="Times New Roman" pitchFamily="18" charset="0"/>
              </a:rPr>
              <a:t>, naturali </a:t>
            </a:r>
            <a:r>
              <a:rPr lang="it-IT" sz="1800" dirty="0" err="1">
                <a:latin typeface="Times New Roman" pitchFamily="18" charset="0"/>
                <a:cs typeface="Times New Roman" pitchFamily="18" charset="0"/>
              </a:rPr>
              <a:t>uidelicet</a:t>
            </a:r>
            <a:r>
              <a:rPr lang="it-IT" sz="1800" dirty="0">
                <a:latin typeface="Times New Roman" pitchFamily="18" charset="0"/>
                <a:cs typeface="Times New Roman" pitchFamily="18" charset="0"/>
              </a:rPr>
              <a:t> iure et </a:t>
            </a:r>
            <a:r>
              <a:rPr lang="it-IT" sz="1800" dirty="0" err="1">
                <a:latin typeface="Times New Roman" pitchFamily="18" charset="0"/>
                <a:cs typeface="Times New Roman" pitchFamily="18" charset="0"/>
              </a:rPr>
              <a:t>moribus</a:t>
            </a:r>
            <a:r>
              <a:rPr lang="it-IT" sz="1800" dirty="0">
                <a:latin typeface="Times New Roman" pitchFamily="18" charset="0"/>
                <a:cs typeface="Times New Roman" pitchFamily="18" charset="0"/>
              </a:rPr>
              <a:t>. Ius </a:t>
            </a:r>
            <a:r>
              <a:rPr lang="it-IT" sz="1800" dirty="0" err="1">
                <a:latin typeface="Times New Roman" pitchFamily="18" charset="0"/>
                <a:cs typeface="Times New Roman" pitchFamily="18" charset="0"/>
              </a:rPr>
              <a:t>naturae</a:t>
            </a:r>
            <a:r>
              <a:rPr lang="it-IT" sz="1800" dirty="0">
                <a:latin typeface="Times New Roman" pitchFamily="18" charset="0"/>
                <a:cs typeface="Times New Roman" pitchFamily="18" charset="0"/>
              </a:rPr>
              <a:t> est, </a:t>
            </a:r>
            <a:r>
              <a:rPr lang="it-IT" sz="1800" dirty="0" err="1">
                <a:latin typeface="Times New Roman" pitchFamily="18" charset="0"/>
                <a:cs typeface="Times New Roman" pitchFamily="18" charset="0"/>
              </a:rPr>
              <a:t>quod</a:t>
            </a:r>
            <a:r>
              <a:rPr lang="it-IT" sz="1800" dirty="0">
                <a:latin typeface="Times New Roman" pitchFamily="18" charset="0"/>
                <a:cs typeface="Times New Roman" pitchFamily="18" charset="0"/>
              </a:rPr>
              <a:t> in lege et </a:t>
            </a:r>
            <a:r>
              <a:rPr lang="it-IT" sz="1800" dirty="0" err="1">
                <a:latin typeface="Times New Roman" pitchFamily="18" charset="0"/>
                <a:cs typeface="Times New Roman" pitchFamily="18" charset="0"/>
              </a:rPr>
              <a:t>euangelio</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continetur</a:t>
            </a:r>
            <a:r>
              <a:rPr lang="it-IT" sz="1800" dirty="0">
                <a:latin typeface="Times New Roman" pitchFamily="18" charset="0"/>
                <a:cs typeface="Times New Roman" pitchFamily="18" charset="0"/>
              </a:rPr>
              <a:t>, quo </a:t>
            </a:r>
            <a:r>
              <a:rPr lang="it-IT" sz="1800" dirty="0" err="1">
                <a:latin typeface="Times New Roman" pitchFamily="18" charset="0"/>
                <a:cs typeface="Times New Roman" pitchFamily="18" charset="0"/>
              </a:rPr>
              <a:t>quisque</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iubetur</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alii</a:t>
            </a:r>
            <a:r>
              <a:rPr lang="it-IT" sz="1800" dirty="0">
                <a:latin typeface="Times New Roman" pitchFamily="18" charset="0"/>
                <a:cs typeface="Times New Roman" pitchFamily="18" charset="0"/>
              </a:rPr>
              <a:t> facere, </a:t>
            </a:r>
            <a:r>
              <a:rPr lang="it-IT" sz="1800" dirty="0" err="1">
                <a:latin typeface="Times New Roman" pitchFamily="18" charset="0"/>
                <a:cs typeface="Times New Roman" pitchFamily="18" charset="0"/>
              </a:rPr>
              <a:t>quod</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sibi</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uult</a:t>
            </a:r>
            <a:r>
              <a:rPr lang="it-IT" sz="1800" dirty="0">
                <a:latin typeface="Times New Roman" pitchFamily="18" charset="0"/>
                <a:cs typeface="Times New Roman" pitchFamily="18" charset="0"/>
              </a:rPr>
              <a:t> fieri, et </a:t>
            </a:r>
            <a:r>
              <a:rPr lang="it-IT" sz="1800" dirty="0" err="1">
                <a:latin typeface="Times New Roman" pitchFamily="18" charset="0"/>
                <a:cs typeface="Times New Roman" pitchFamily="18" charset="0"/>
              </a:rPr>
              <a:t>prohibetur</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alii</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inferre</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quod</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sibi</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nolit</a:t>
            </a:r>
            <a:r>
              <a:rPr lang="it-IT" sz="1800" dirty="0">
                <a:latin typeface="Times New Roman" pitchFamily="18" charset="0"/>
                <a:cs typeface="Times New Roman" pitchFamily="18" charset="0"/>
              </a:rPr>
              <a:t> fieri. </a:t>
            </a:r>
            <a:r>
              <a:rPr lang="it-IT" sz="1800" dirty="0" err="1">
                <a:latin typeface="Times New Roman" pitchFamily="18" charset="0"/>
                <a:cs typeface="Times New Roman" pitchFamily="18" charset="0"/>
              </a:rPr>
              <a:t>Unde</a:t>
            </a:r>
            <a:r>
              <a:rPr lang="it-IT" sz="1800" dirty="0">
                <a:latin typeface="Times New Roman" pitchFamily="18" charset="0"/>
                <a:cs typeface="Times New Roman" pitchFamily="18" charset="0"/>
              </a:rPr>
              <a:t> Christus in </a:t>
            </a:r>
            <a:r>
              <a:rPr lang="it-IT" sz="1800" dirty="0" err="1">
                <a:latin typeface="Times New Roman" pitchFamily="18" charset="0"/>
                <a:cs typeface="Times New Roman" pitchFamily="18" charset="0"/>
              </a:rPr>
              <a:t>euangelio</a:t>
            </a:r>
            <a:r>
              <a:rPr lang="it-IT" sz="1800" dirty="0">
                <a:latin typeface="Times New Roman" pitchFamily="18" charset="0"/>
                <a:cs typeface="Times New Roman" pitchFamily="18" charset="0"/>
              </a:rPr>
              <a:t>: “Omnia </a:t>
            </a:r>
            <a:r>
              <a:rPr lang="it-IT" sz="1800" dirty="0" err="1">
                <a:latin typeface="Times New Roman" pitchFamily="18" charset="0"/>
                <a:cs typeface="Times New Roman" pitchFamily="18" charset="0"/>
              </a:rPr>
              <a:t>quecunque</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uultis</a:t>
            </a:r>
            <a:r>
              <a:rPr lang="it-IT" sz="1800" dirty="0">
                <a:latin typeface="Times New Roman" pitchFamily="18" charset="0"/>
                <a:cs typeface="Times New Roman" pitchFamily="18" charset="0"/>
              </a:rPr>
              <a:t> ut </a:t>
            </a:r>
            <a:r>
              <a:rPr lang="it-IT" sz="1800" dirty="0" err="1">
                <a:latin typeface="Times New Roman" pitchFamily="18" charset="0"/>
                <a:cs typeface="Times New Roman" pitchFamily="18" charset="0"/>
              </a:rPr>
              <a:t>faciant</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uobis</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homines</a:t>
            </a:r>
            <a:r>
              <a:rPr lang="it-IT" sz="1800" dirty="0">
                <a:latin typeface="Times New Roman" pitchFamily="18" charset="0"/>
                <a:cs typeface="Times New Roman" pitchFamily="18" charset="0"/>
              </a:rPr>
              <a:t>, et </a:t>
            </a:r>
            <a:r>
              <a:rPr lang="it-IT" sz="1800" dirty="0" err="1">
                <a:latin typeface="Times New Roman" pitchFamily="18" charset="0"/>
                <a:cs typeface="Times New Roman" pitchFamily="18" charset="0"/>
              </a:rPr>
              <a:t>uos</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eadem</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facite</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illis</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Haec</a:t>
            </a:r>
            <a:r>
              <a:rPr lang="it-IT" sz="1800" dirty="0">
                <a:latin typeface="Times New Roman" pitchFamily="18" charset="0"/>
                <a:cs typeface="Times New Roman" pitchFamily="18" charset="0"/>
              </a:rPr>
              <a:t> est </a:t>
            </a:r>
            <a:r>
              <a:rPr lang="it-IT" sz="1800" dirty="0" err="1">
                <a:latin typeface="Times New Roman" pitchFamily="18" charset="0"/>
                <a:cs typeface="Times New Roman" pitchFamily="18" charset="0"/>
              </a:rPr>
              <a:t>enim</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lex</a:t>
            </a:r>
            <a:r>
              <a:rPr lang="it-IT" sz="1800" dirty="0">
                <a:latin typeface="Times New Roman" pitchFamily="18" charset="0"/>
                <a:cs typeface="Times New Roman" pitchFamily="18" charset="0"/>
              </a:rPr>
              <a:t> et </a:t>
            </a:r>
            <a:r>
              <a:rPr lang="it-IT" sz="1800" dirty="0" err="1">
                <a:latin typeface="Times New Roman" pitchFamily="18" charset="0"/>
                <a:cs typeface="Times New Roman" pitchFamily="18" charset="0"/>
              </a:rPr>
              <a:t>prophetae</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Hinc</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Ysidorus</a:t>
            </a:r>
            <a:r>
              <a:rPr lang="it-IT" sz="1800" dirty="0">
                <a:latin typeface="Times New Roman" pitchFamily="18" charset="0"/>
                <a:cs typeface="Times New Roman" pitchFamily="18" charset="0"/>
              </a:rPr>
              <a:t> in V. libro </a:t>
            </a:r>
            <a:r>
              <a:rPr lang="it-IT" sz="1800" dirty="0" err="1">
                <a:latin typeface="Times New Roman" pitchFamily="18" charset="0"/>
                <a:cs typeface="Times New Roman" pitchFamily="18" charset="0"/>
              </a:rPr>
              <a:t>Ethimologiarum</a:t>
            </a:r>
            <a:r>
              <a:rPr lang="it-IT" sz="1800" dirty="0">
                <a:latin typeface="Times New Roman" pitchFamily="18" charset="0"/>
                <a:cs typeface="Times New Roman" pitchFamily="18" charset="0"/>
              </a:rPr>
              <a:t> [c. 2.] </a:t>
            </a:r>
            <a:r>
              <a:rPr lang="it-IT" sz="1800" dirty="0" err="1">
                <a:latin typeface="Times New Roman" pitchFamily="18" charset="0"/>
                <a:cs typeface="Times New Roman" pitchFamily="18" charset="0"/>
              </a:rPr>
              <a:t>ait</a:t>
            </a:r>
            <a:r>
              <a:rPr lang="it-IT" sz="1800" dirty="0">
                <a:latin typeface="Times New Roman" pitchFamily="18" charset="0"/>
                <a:cs typeface="Times New Roman" pitchFamily="18" charset="0"/>
              </a:rPr>
              <a:t>:</a:t>
            </a:r>
            <a:br>
              <a:rPr lang="it-IT" sz="1800" dirty="0">
                <a:latin typeface="Times New Roman" pitchFamily="18" charset="0"/>
                <a:cs typeface="Times New Roman" pitchFamily="18" charset="0"/>
              </a:rPr>
            </a:br>
            <a:br>
              <a:rPr lang="it-IT" sz="1800" dirty="0">
                <a:latin typeface="Times New Roman" pitchFamily="18" charset="0"/>
                <a:cs typeface="Times New Roman" pitchFamily="18" charset="0"/>
              </a:rPr>
            </a:br>
            <a:r>
              <a:rPr lang="it-IT" sz="1800" dirty="0">
                <a:latin typeface="Times New Roman" pitchFamily="18" charset="0"/>
                <a:cs typeface="Times New Roman" pitchFamily="18" charset="0"/>
              </a:rPr>
              <a:t>Beaune, Bibliothèque Municipale, ms. 5</a:t>
            </a:r>
          </a:p>
        </p:txBody>
      </p:sp>
      <p:pic>
        <p:nvPicPr>
          <p:cNvPr id="3" name="Immagin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88516" y="0"/>
            <a:ext cx="3703484" cy="5740399"/>
          </a:xfrm>
          <a:prstGeom prst="rect">
            <a:avLst/>
          </a:prstGeom>
        </p:spPr>
      </p:pic>
    </p:spTree>
    <p:extLst>
      <p:ext uri="{BB962C8B-B14F-4D97-AF65-F5344CB8AC3E}">
        <p14:creationId xmlns:p14="http://schemas.microsoft.com/office/powerpoint/2010/main" val="41022093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2769" name="Titolo 1"/>
          <p:cNvSpPr>
            <a:spLocks noGrp="1"/>
          </p:cNvSpPr>
          <p:nvPr>
            <p:ph type="title" idx="4294967295"/>
          </p:nvPr>
        </p:nvSpPr>
        <p:spPr>
          <a:xfrm>
            <a:off x="1524000" y="0"/>
            <a:ext cx="5508104" cy="5994400"/>
          </a:xfrm>
        </p:spPr>
        <p:txBody>
          <a:bodyPr>
            <a:normAutofit/>
          </a:bodyPr>
          <a:lstStyle/>
          <a:p>
            <a:r>
              <a:rPr lang="it-IT" sz="1900" b="1" dirty="0">
                <a:latin typeface="Times New Roman" pitchFamily="18" charset="0"/>
                <a:cs typeface="Times New Roman" pitchFamily="18" charset="0"/>
              </a:rPr>
              <a:t>Graziano, </a:t>
            </a:r>
            <a:r>
              <a:rPr lang="it-IT" sz="1900" b="1" i="1" dirty="0" err="1">
                <a:latin typeface="Times New Roman" pitchFamily="18" charset="0"/>
                <a:cs typeface="Times New Roman" pitchFamily="18" charset="0"/>
              </a:rPr>
              <a:t>Decretum</a:t>
            </a:r>
            <a:br>
              <a:rPr lang="it-IT" sz="1900" b="1" i="1" dirty="0">
                <a:latin typeface="Times New Roman" pitchFamily="18" charset="0"/>
                <a:cs typeface="Times New Roman" pitchFamily="18" charset="0"/>
              </a:rPr>
            </a:br>
            <a:br>
              <a:rPr lang="it-IT" sz="1900" i="1" dirty="0">
                <a:latin typeface="Times New Roman" pitchFamily="18" charset="0"/>
                <a:cs typeface="Times New Roman" pitchFamily="18" charset="0"/>
              </a:rPr>
            </a:br>
            <a:r>
              <a:rPr lang="it-IT" sz="1900" dirty="0">
                <a:latin typeface="Times New Roman" pitchFamily="18" charset="0"/>
                <a:cs typeface="Times New Roman" pitchFamily="18" charset="0"/>
              </a:rPr>
              <a:t>D.1 c.1. </a:t>
            </a:r>
            <a:r>
              <a:rPr lang="it-IT" sz="1900" i="1" dirty="0" err="1">
                <a:latin typeface="Times New Roman" pitchFamily="18" charset="0"/>
                <a:cs typeface="Times New Roman" pitchFamily="18" charset="0"/>
              </a:rPr>
              <a:t>Diuinae</a:t>
            </a:r>
            <a:r>
              <a:rPr lang="it-IT" sz="1900" i="1" dirty="0">
                <a:latin typeface="Times New Roman" pitchFamily="18" charset="0"/>
                <a:cs typeface="Times New Roman" pitchFamily="18" charset="0"/>
              </a:rPr>
              <a:t> </a:t>
            </a:r>
            <a:r>
              <a:rPr lang="it-IT" sz="1900" i="1" dirty="0" err="1">
                <a:latin typeface="Times New Roman" pitchFamily="18" charset="0"/>
                <a:cs typeface="Times New Roman" pitchFamily="18" charset="0"/>
              </a:rPr>
              <a:t>leges</a:t>
            </a:r>
            <a:r>
              <a:rPr lang="it-IT" sz="1900" i="1" dirty="0">
                <a:latin typeface="Times New Roman" pitchFamily="18" charset="0"/>
                <a:cs typeface="Times New Roman" pitchFamily="18" charset="0"/>
              </a:rPr>
              <a:t> natura, </a:t>
            </a:r>
            <a:r>
              <a:rPr lang="it-IT" sz="1900" i="1" dirty="0" err="1">
                <a:latin typeface="Times New Roman" pitchFamily="18" charset="0"/>
                <a:cs typeface="Times New Roman" pitchFamily="18" charset="0"/>
              </a:rPr>
              <a:t>humanae</a:t>
            </a:r>
            <a:r>
              <a:rPr lang="it-IT" sz="1900" i="1" dirty="0">
                <a:latin typeface="Times New Roman" pitchFamily="18" charset="0"/>
                <a:cs typeface="Times New Roman" pitchFamily="18" charset="0"/>
              </a:rPr>
              <a:t> </a:t>
            </a:r>
            <a:r>
              <a:rPr lang="it-IT" sz="1900" i="1" dirty="0" err="1">
                <a:latin typeface="Times New Roman" pitchFamily="18" charset="0"/>
                <a:cs typeface="Times New Roman" pitchFamily="18" charset="0"/>
              </a:rPr>
              <a:t>moribus</a:t>
            </a:r>
            <a:r>
              <a:rPr lang="it-IT" sz="1900" i="1" dirty="0">
                <a:latin typeface="Times New Roman" pitchFamily="18" charset="0"/>
                <a:cs typeface="Times New Roman" pitchFamily="18" charset="0"/>
              </a:rPr>
              <a:t> </a:t>
            </a:r>
            <a:r>
              <a:rPr lang="it-IT" sz="1900" i="1" dirty="0" err="1">
                <a:latin typeface="Times New Roman" pitchFamily="18" charset="0"/>
                <a:cs typeface="Times New Roman" pitchFamily="18" charset="0"/>
              </a:rPr>
              <a:t>constant</a:t>
            </a:r>
            <a:r>
              <a:rPr lang="it-IT" sz="1900" dirty="0">
                <a:latin typeface="Times New Roman" pitchFamily="18" charset="0"/>
                <a:cs typeface="Times New Roman" pitchFamily="18" charset="0"/>
              </a:rPr>
              <a:t>.</a:t>
            </a:r>
            <a:br>
              <a:rPr lang="it-IT" sz="1900" dirty="0">
                <a:latin typeface="Times New Roman" pitchFamily="18" charset="0"/>
                <a:cs typeface="Times New Roman" pitchFamily="18" charset="0"/>
              </a:rPr>
            </a:br>
            <a:r>
              <a:rPr lang="it-IT" sz="1900" dirty="0">
                <a:latin typeface="Times New Roman" pitchFamily="18" charset="0"/>
                <a:cs typeface="Times New Roman" pitchFamily="18" charset="0"/>
              </a:rPr>
              <a:t>Omnes </a:t>
            </a:r>
            <a:r>
              <a:rPr lang="it-IT" sz="1900" dirty="0" err="1">
                <a:latin typeface="Times New Roman" pitchFamily="18" charset="0"/>
                <a:cs typeface="Times New Roman" pitchFamily="18" charset="0"/>
              </a:rPr>
              <a:t>leges</a:t>
            </a:r>
            <a:r>
              <a:rPr lang="it-IT" sz="1900" dirty="0">
                <a:latin typeface="Times New Roman" pitchFamily="18" charset="0"/>
                <a:cs typeface="Times New Roman" pitchFamily="18" charset="0"/>
              </a:rPr>
              <a:t> aut </a:t>
            </a:r>
            <a:r>
              <a:rPr lang="it-IT" sz="1900" dirty="0" err="1">
                <a:latin typeface="Times New Roman" pitchFamily="18" charset="0"/>
                <a:cs typeface="Times New Roman" pitchFamily="18" charset="0"/>
              </a:rPr>
              <a:t>diuinae</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sunt</a:t>
            </a:r>
            <a:r>
              <a:rPr lang="it-IT" sz="1900" dirty="0">
                <a:latin typeface="Times New Roman" pitchFamily="18" charset="0"/>
                <a:cs typeface="Times New Roman" pitchFamily="18" charset="0"/>
              </a:rPr>
              <a:t>, aut </a:t>
            </a:r>
            <a:r>
              <a:rPr lang="it-IT" sz="1900" dirty="0" err="1">
                <a:latin typeface="Times New Roman" pitchFamily="18" charset="0"/>
                <a:cs typeface="Times New Roman" pitchFamily="18" charset="0"/>
              </a:rPr>
              <a:t>humanae</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Diuinae</a:t>
            </a:r>
            <a:r>
              <a:rPr lang="it-IT" sz="1900" dirty="0">
                <a:latin typeface="Times New Roman" pitchFamily="18" charset="0"/>
                <a:cs typeface="Times New Roman" pitchFamily="18" charset="0"/>
              </a:rPr>
              <a:t> natura, </a:t>
            </a:r>
            <a:r>
              <a:rPr lang="it-IT" sz="1900" dirty="0" err="1">
                <a:latin typeface="Times New Roman" pitchFamily="18" charset="0"/>
                <a:cs typeface="Times New Roman" pitchFamily="18" charset="0"/>
              </a:rPr>
              <a:t>humanae</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moribus</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constant</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ideoque</a:t>
            </a:r>
            <a:r>
              <a:rPr lang="it-IT" sz="1900" dirty="0">
                <a:latin typeface="Times New Roman" pitchFamily="18" charset="0"/>
                <a:cs typeface="Times New Roman" pitchFamily="18" charset="0"/>
              </a:rPr>
              <a:t> he </a:t>
            </a:r>
            <a:r>
              <a:rPr lang="it-IT" sz="1900" dirty="0" err="1">
                <a:latin typeface="Times New Roman" pitchFamily="18" charset="0"/>
                <a:cs typeface="Times New Roman" pitchFamily="18" charset="0"/>
              </a:rPr>
              <a:t>discrepant</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quoniam</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aliae</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aliis</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gentibus</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placent</a:t>
            </a:r>
            <a:r>
              <a:rPr lang="it-IT" sz="1900" dirty="0">
                <a:latin typeface="Times New Roman" pitchFamily="18" charset="0"/>
                <a:cs typeface="Times New Roman" pitchFamily="18" charset="0"/>
              </a:rPr>
              <a:t>. </a:t>
            </a:r>
            <a:br>
              <a:rPr lang="it-IT" sz="1900" dirty="0">
                <a:latin typeface="Times New Roman" pitchFamily="18" charset="0"/>
                <a:cs typeface="Times New Roman" pitchFamily="18" charset="0"/>
              </a:rPr>
            </a:br>
            <a:r>
              <a:rPr lang="it-IT" sz="1900" dirty="0">
                <a:latin typeface="Times New Roman" pitchFamily="18" charset="0"/>
                <a:cs typeface="Times New Roman" pitchFamily="18" charset="0"/>
              </a:rPr>
              <a:t>c.2 </a:t>
            </a:r>
            <a:r>
              <a:rPr lang="it-IT" sz="1900" i="1" dirty="0">
                <a:latin typeface="Times New Roman" pitchFamily="18" charset="0"/>
                <a:cs typeface="Times New Roman" pitchFamily="18" charset="0"/>
              </a:rPr>
              <a:t>Ius </a:t>
            </a:r>
            <a:r>
              <a:rPr lang="it-IT" sz="1900" i="1" dirty="0" err="1">
                <a:latin typeface="Times New Roman" pitchFamily="18" charset="0"/>
                <a:cs typeface="Times New Roman" pitchFamily="18" charset="0"/>
              </a:rPr>
              <a:t>genus</a:t>
            </a:r>
            <a:r>
              <a:rPr lang="it-IT" sz="1900" i="1" dirty="0">
                <a:latin typeface="Times New Roman" pitchFamily="18" charset="0"/>
                <a:cs typeface="Times New Roman" pitchFamily="18" charset="0"/>
              </a:rPr>
              <a:t>, </a:t>
            </a:r>
            <a:r>
              <a:rPr lang="it-IT" sz="1900" i="1" dirty="0" err="1">
                <a:latin typeface="Times New Roman" pitchFamily="18" charset="0"/>
                <a:cs typeface="Times New Roman" pitchFamily="18" charset="0"/>
              </a:rPr>
              <a:t>lex</a:t>
            </a:r>
            <a:r>
              <a:rPr lang="it-IT" sz="1900" i="1" dirty="0">
                <a:latin typeface="Times New Roman" pitchFamily="18" charset="0"/>
                <a:cs typeface="Times New Roman" pitchFamily="18" charset="0"/>
              </a:rPr>
              <a:t> </a:t>
            </a:r>
            <a:r>
              <a:rPr lang="it-IT" sz="1900" i="1" dirty="0" err="1">
                <a:latin typeface="Times New Roman" pitchFamily="18" charset="0"/>
                <a:cs typeface="Times New Roman" pitchFamily="18" charset="0"/>
              </a:rPr>
              <a:t>species</a:t>
            </a:r>
            <a:r>
              <a:rPr lang="it-IT" sz="1900" i="1" dirty="0">
                <a:latin typeface="Times New Roman" pitchFamily="18" charset="0"/>
                <a:cs typeface="Times New Roman" pitchFamily="18" charset="0"/>
              </a:rPr>
              <a:t> eius est</a:t>
            </a:r>
            <a:r>
              <a:rPr lang="it-IT" sz="1900" dirty="0">
                <a:latin typeface="Times New Roman" pitchFamily="18" charset="0"/>
                <a:cs typeface="Times New Roman" pitchFamily="18" charset="0"/>
              </a:rPr>
              <a:t>.</a:t>
            </a:r>
            <a:br>
              <a:rPr lang="it-IT" sz="1900" dirty="0">
                <a:latin typeface="Times New Roman" pitchFamily="18" charset="0"/>
                <a:cs typeface="Times New Roman" pitchFamily="18" charset="0"/>
              </a:rPr>
            </a:br>
            <a:r>
              <a:rPr lang="it-IT" sz="1900" dirty="0">
                <a:latin typeface="Times New Roman" pitchFamily="18" charset="0"/>
                <a:cs typeface="Times New Roman" pitchFamily="18" charset="0"/>
              </a:rPr>
              <a:t>c.</a:t>
            </a:r>
            <a:r>
              <a:rPr lang="it-IT" sz="1900" i="1" dirty="0">
                <a:latin typeface="Times New Roman" pitchFamily="18" charset="0"/>
                <a:cs typeface="Times New Roman" pitchFamily="18" charset="0"/>
              </a:rPr>
              <a:t>3 Quid </a:t>
            </a:r>
            <a:r>
              <a:rPr lang="it-IT" sz="1900" i="1" dirty="0" err="1">
                <a:latin typeface="Times New Roman" pitchFamily="18" charset="0"/>
                <a:cs typeface="Times New Roman" pitchFamily="18" charset="0"/>
              </a:rPr>
              <a:t>sit</a:t>
            </a:r>
            <a:r>
              <a:rPr lang="it-IT" sz="1900" i="1" dirty="0">
                <a:latin typeface="Times New Roman" pitchFamily="18" charset="0"/>
                <a:cs typeface="Times New Roman" pitchFamily="18" charset="0"/>
              </a:rPr>
              <a:t> </a:t>
            </a:r>
            <a:r>
              <a:rPr lang="it-IT" sz="1900" i="1" dirty="0" err="1">
                <a:latin typeface="Times New Roman" pitchFamily="18" charset="0"/>
                <a:cs typeface="Times New Roman" pitchFamily="18" charset="0"/>
              </a:rPr>
              <a:t>lex</a:t>
            </a:r>
            <a:r>
              <a:rPr lang="it-IT" sz="1900" dirty="0">
                <a:latin typeface="Times New Roman" pitchFamily="18" charset="0"/>
                <a:cs typeface="Times New Roman" pitchFamily="18" charset="0"/>
              </a:rPr>
              <a:t>.</a:t>
            </a:r>
            <a:br>
              <a:rPr lang="it-IT" sz="1900" dirty="0">
                <a:latin typeface="Times New Roman" pitchFamily="18" charset="0"/>
                <a:cs typeface="Times New Roman" pitchFamily="18" charset="0"/>
              </a:rPr>
            </a:br>
            <a:r>
              <a:rPr lang="it-IT" sz="1900" dirty="0">
                <a:latin typeface="Times New Roman" pitchFamily="18" charset="0"/>
                <a:cs typeface="Times New Roman" pitchFamily="18" charset="0"/>
              </a:rPr>
              <a:t>c.4 </a:t>
            </a:r>
            <a:r>
              <a:rPr lang="it-IT" sz="1900" i="1" dirty="0">
                <a:latin typeface="Times New Roman" pitchFamily="18" charset="0"/>
                <a:cs typeface="Times New Roman" pitchFamily="18" charset="0"/>
              </a:rPr>
              <a:t>Quid </a:t>
            </a:r>
            <a:r>
              <a:rPr lang="it-IT" sz="1900" i="1" dirty="0" err="1">
                <a:latin typeface="Times New Roman" pitchFamily="18" charset="0"/>
                <a:cs typeface="Times New Roman" pitchFamily="18" charset="0"/>
              </a:rPr>
              <a:t>sit</a:t>
            </a:r>
            <a:r>
              <a:rPr lang="it-IT" sz="1900" i="1" dirty="0">
                <a:latin typeface="Times New Roman" pitchFamily="18" charset="0"/>
                <a:cs typeface="Times New Roman" pitchFamily="18" charset="0"/>
              </a:rPr>
              <a:t> </a:t>
            </a:r>
            <a:r>
              <a:rPr lang="it-IT" sz="1900" i="1" dirty="0" err="1">
                <a:latin typeface="Times New Roman" pitchFamily="18" charset="0"/>
                <a:cs typeface="Times New Roman" pitchFamily="18" charset="0"/>
              </a:rPr>
              <a:t>mos</a:t>
            </a:r>
            <a:r>
              <a:rPr lang="it-IT" sz="1900" dirty="0">
                <a:latin typeface="Times New Roman" pitchFamily="18" charset="0"/>
                <a:cs typeface="Times New Roman" pitchFamily="18" charset="0"/>
              </a:rPr>
              <a:t>.</a:t>
            </a:r>
            <a:br>
              <a:rPr lang="it-IT" sz="1900" dirty="0">
                <a:latin typeface="Times New Roman" pitchFamily="18" charset="0"/>
                <a:cs typeface="Times New Roman" pitchFamily="18" charset="0"/>
              </a:rPr>
            </a:br>
            <a:r>
              <a:rPr lang="it-IT" sz="1900" dirty="0">
                <a:latin typeface="Times New Roman" pitchFamily="18" charset="0"/>
                <a:cs typeface="Times New Roman" pitchFamily="18" charset="0"/>
              </a:rPr>
              <a:t>c.5 </a:t>
            </a:r>
            <a:r>
              <a:rPr lang="it-IT" sz="1900" i="1" dirty="0">
                <a:latin typeface="Times New Roman" pitchFamily="18" charset="0"/>
                <a:cs typeface="Times New Roman" pitchFamily="18" charset="0"/>
              </a:rPr>
              <a:t>Quid </a:t>
            </a:r>
            <a:r>
              <a:rPr lang="it-IT" sz="1900" i="1" dirty="0" err="1">
                <a:latin typeface="Times New Roman" pitchFamily="18" charset="0"/>
                <a:cs typeface="Times New Roman" pitchFamily="18" charset="0"/>
              </a:rPr>
              <a:t>sit</a:t>
            </a:r>
            <a:r>
              <a:rPr lang="it-IT" sz="1900" i="1" dirty="0">
                <a:latin typeface="Times New Roman" pitchFamily="18" charset="0"/>
                <a:cs typeface="Times New Roman" pitchFamily="18" charset="0"/>
              </a:rPr>
              <a:t> </a:t>
            </a:r>
            <a:r>
              <a:rPr lang="it-IT" sz="1900" i="1" dirty="0" err="1">
                <a:latin typeface="Times New Roman" pitchFamily="18" charset="0"/>
                <a:cs typeface="Times New Roman" pitchFamily="18" charset="0"/>
              </a:rPr>
              <a:t>consuetudo</a:t>
            </a:r>
            <a:r>
              <a:rPr lang="it-IT" sz="1900" dirty="0">
                <a:latin typeface="Times New Roman" pitchFamily="18" charset="0"/>
                <a:cs typeface="Times New Roman" pitchFamily="18" charset="0"/>
              </a:rPr>
              <a:t>.</a:t>
            </a:r>
            <a:br>
              <a:rPr lang="it-IT" sz="1900" dirty="0">
                <a:latin typeface="Times New Roman" pitchFamily="18" charset="0"/>
                <a:cs typeface="Times New Roman" pitchFamily="18" charset="0"/>
              </a:rPr>
            </a:br>
            <a:r>
              <a:rPr lang="it-IT" sz="1900" dirty="0">
                <a:latin typeface="Times New Roman" pitchFamily="18" charset="0"/>
                <a:cs typeface="Times New Roman" pitchFamily="18" charset="0"/>
              </a:rPr>
              <a:t>c.6 </a:t>
            </a:r>
            <a:r>
              <a:rPr lang="it-IT" sz="1900" i="1" dirty="0" err="1">
                <a:latin typeface="Times New Roman" pitchFamily="18" charset="0"/>
                <a:cs typeface="Times New Roman" pitchFamily="18" charset="0"/>
              </a:rPr>
              <a:t>Que</a:t>
            </a:r>
            <a:r>
              <a:rPr lang="it-IT" sz="1900" i="1" dirty="0">
                <a:latin typeface="Times New Roman" pitchFamily="18" charset="0"/>
                <a:cs typeface="Times New Roman" pitchFamily="18" charset="0"/>
              </a:rPr>
              <a:t> </a:t>
            </a:r>
            <a:r>
              <a:rPr lang="it-IT" sz="1900" i="1" dirty="0" err="1">
                <a:latin typeface="Times New Roman" pitchFamily="18" charset="0"/>
                <a:cs typeface="Times New Roman" pitchFamily="18" charset="0"/>
              </a:rPr>
              <a:t>sint</a:t>
            </a:r>
            <a:r>
              <a:rPr lang="it-IT" sz="1900" i="1" dirty="0">
                <a:latin typeface="Times New Roman" pitchFamily="18" charset="0"/>
                <a:cs typeface="Times New Roman" pitchFamily="18" charset="0"/>
              </a:rPr>
              <a:t> </a:t>
            </a:r>
            <a:r>
              <a:rPr lang="it-IT" sz="1900" i="1" dirty="0" err="1">
                <a:latin typeface="Times New Roman" pitchFamily="18" charset="0"/>
                <a:cs typeface="Times New Roman" pitchFamily="18" charset="0"/>
              </a:rPr>
              <a:t>species</a:t>
            </a:r>
            <a:r>
              <a:rPr lang="it-IT" sz="1900" i="1" dirty="0">
                <a:latin typeface="Times New Roman" pitchFamily="18" charset="0"/>
                <a:cs typeface="Times New Roman" pitchFamily="18" charset="0"/>
              </a:rPr>
              <a:t> iuris</a:t>
            </a:r>
            <a:r>
              <a:rPr lang="it-IT" sz="1900" dirty="0">
                <a:latin typeface="Times New Roman" pitchFamily="18" charset="0"/>
                <a:cs typeface="Times New Roman" pitchFamily="18" charset="0"/>
              </a:rPr>
              <a:t>.</a:t>
            </a:r>
            <a:br>
              <a:rPr lang="it-IT" sz="1900" dirty="0">
                <a:latin typeface="Times New Roman" pitchFamily="18" charset="0"/>
                <a:cs typeface="Times New Roman" pitchFamily="18" charset="0"/>
              </a:rPr>
            </a:br>
            <a:r>
              <a:rPr lang="it-IT" sz="1900" dirty="0">
                <a:latin typeface="Times New Roman" pitchFamily="18" charset="0"/>
                <a:cs typeface="Times New Roman" pitchFamily="18" charset="0"/>
              </a:rPr>
              <a:t>c.7 </a:t>
            </a:r>
            <a:r>
              <a:rPr lang="it-IT" sz="1900" i="1" dirty="0">
                <a:latin typeface="Times New Roman" pitchFamily="18" charset="0"/>
                <a:cs typeface="Times New Roman" pitchFamily="18" charset="0"/>
              </a:rPr>
              <a:t>Quid </a:t>
            </a:r>
            <a:r>
              <a:rPr lang="it-IT" sz="1900" i="1" dirty="0" err="1">
                <a:latin typeface="Times New Roman" pitchFamily="18" charset="0"/>
                <a:cs typeface="Times New Roman" pitchFamily="18" charset="0"/>
              </a:rPr>
              <a:t>sit</a:t>
            </a:r>
            <a:r>
              <a:rPr lang="it-IT" sz="1900" i="1" dirty="0">
                <a:latin typeface="Times New Roman" pitchFamily="18" charset="0"/>
                <a:cs typeface="Times New Roman" pitchFamily="18" charset="0"/>
              </a:rPr>
              <a:t> ius naturale</a:t>
            </a:r>
            <a:r>
              <a:rPr lang="it-IT" sz="1900" dirty="0">
                <a:latin typeface="Times New Roman" pitchFamily="18" charset="0"/>
                <a:cs typeface="Times New Roman" pitchFamily="18" charset="0"/>
              </a:rPr>
              <a:t>.</a:t>
            </a:r>
            <a:br>
              <a:rPr lang="it-IT" sz="1900" dirty="0">
                <a:latin typeface="Times New Roman" pitchFamily="18" charset="0"/>
                <a:cs typeface="Times New Roman" pitchFamily="18" charset="0"/>
              </a:rPr>
            </a:br>
            <a:r>
              <a:rPr lang="it-IT" sz="1900" dirty="0">
                <a:latin typeface="Times New Roman" pitchFamily="18" charset="0"/>
                <a:cs typeface="Times New Roman" pitchFamily="18" charset="0"/>
              </a:rPr>
              <a:t>c.8 </a:t>
            </a:r>
            <a:r>
              <a:rPr lang="it-IT" sz="1900" i="1" dirty="0">
                <a:latin typeface="Times New Roman" pitchFamily="18" charset="0"/>
                <a:cs typeface="Times New Roman" pitchFamily="18" charset="0"/>
              </a:rPr>
              <a:t>Quid </a:t>
            </a:r>
            <a:r>
              <a:rPr lang="it-IT" sz="1900" i="1" dirty="0" err="1">
                <a:latin typeface="Times New Roman" pitchFamily="18" charset="0"/>
                <a:cs typeface="Times New Roman" pitchFamily="18" charset="0"/>
              </a:rPr>
              <a:t>sit</a:t>
            </a:r>
            <a:r>
              <a:rPr lang="it-IT" sz="1900" i="1" dirty="0">
                <a:latin typeface="Times New Roman" pitchFamily="18" charset="0"/>
                <a:cs typeface="Times New Roman" pitchFamily="18" charset="0"/>
              </a:rPr>
              <a:t> ius </a:t>
            </a:r>
            <a:r>
              <a:rPr lang="it-IT" sz="1900" i="1" dirty="0" err="1">
                <a:latin typeface="Times New Roman" pitchFamily="18" charset="0"/>
                <a:cs typeface="Times New Roman" pitchFamily="18" charset="0"/>
              </a:rPr>
              <a:t>ciuile</a:t>
            </a:r>
            <a:r>
              <a:rPr lang="it-IT" sz="1900" dirty="0">
                <a:latin typeface="Times New Roman" pitchFamily="18" charset="0"/>
                <a:cs typeface="Times New Roman" pitchFamily="18" charset="0"/>
              </a:rPr>
              <a:t>.</a:t>
            </a:r>
            <a:br>
              <a:rPr lang="it-IT" sz="1900" dirty="0">
                <a:latin typeface="Times New Roman" pitchFamily="18" charset="0"/>
                <a:cs typeface="Times New Roman" pitchFamily="18" charset="0"/>
              </a:rPr>
            </a:br>
            <a:r>
              <a:rPr lang="it-IT" sz="1900" dirty="0">
                <a:latin typeface="Times New Roman" pitchFamily="18" charset="0"/>
                <a:cs typeface="Times New Roman" pitchFamily="18" charset="0"/>
              </a:rPr>
              <a:t>c.9 </a:t>
            </a:r>
            <a:r>
              <a:rPr lang="it-IT" sz="1900" i="1" dirty="0">
                <a:latin typeface="Times New Roman" pitchFamily="18" charset="0"/>
                <a:cs typeface="Times New Roman" pitchFamily="18" charset="0"/>
              </a:rPr>
              <a:t>Quid </a:t>
            </a:r>
            <a:r>
              <a:rPr lang="it-IT" sz="1900" i="1" dirty="0" err="1">
                <a:latin typeface="Times New Roman" pitchFamily="18" charset="0"/>
                <a:cs typeface="Times New Roman" pitchFamily="18" charset="0"/>
              </a:rPr>
              <a:t>sit</a:t>
            </a:r>
            <a:r>
              <a:rPr lang="it-IT" sz="1900" i="1" dirty="0">
                <a:latin typeface="Times New Roman" pitchFamily="18" charset="0"/>
                <a:cs typeface="Times New Roman" pitchFamily="18" charset="0"/>
              </a:rPr>
              <a:t> ius </a:t>
            </a:r>
            <a:r>
              <a:rPr lang="it-IT" sz="1900" i="1" dirty="0" err="1">
                <a:latin typeface="Times New Roman" pitchFamily="18" charset="0"/>
                <a:cs typeface="Times New Roman" pitchFamily="18" charset="0"/>
              </a:rPr>
              <a:t>gentium</a:t>
            </a:r>
            <a:r>
              <a:rPr lang="it-IT" sz="1900" dirty="0">
                <a:latin typeface="Times New Roman" pitchFamily="18" charset="0"/>
                <a:cs typeface="Times New Roman" pitchFamily="18" charset="0"/>
              </a:rPr>
              <a:t>.</a:t>
            </a:r>
            <a:br>
              <a:rPr lang="it-IT" sz="1900" dirty="0">
                <a:latin typeface="Times New Roman" pitchFamily="18" charset="0"/>
                <a:cs typeface="Times New Roman" pitchFamily="18" charset="0"/>
              </a:rPr>
            </a:br>
            <a:r>
              <a:rPr lang="it-IT" sz="1900" dirty="0">
                <a:latin typeface="Times New Roman" pitchFamily="18" charset="0"/>
                <a:cs typeface="Times New Roman" pitchFamily="18" charset="0"/>
              </a:rPr>
              <a:t>c.10 </a:t>
            </a:r>
            <a:r>
              <a:rPr lang="it-IT" sz="1900" i="1" dirty="0">
                <a:latin typeface="Times New Roman" pitchFamily="18" charset="0"/>
                <a:cs typeface="Times New Roman" pitchFamily="18" charset="0"/>
              </a:rPr>
              <a:t>Quid </a:t>
            </a:r>
            <a:r>
              <a:rPr lang="it-IT" sz="1900" i="1" dirty="0" err="1">
                <a:latin typeface="Times New Roman" pitchFamily="18" charset="0"/>
                <a:cs typeface="Times New Roman" pitchFamily="18" charset="0"/>
              </a:rPr>
              <a:t>sit</a:t>
            </a:r>
            <a:r>
              <a:rPr lang="it-IT" sz="1900" i="1" dirty="0">
                <a:latin typeface="Times New Roman" pitchFamily="18" charset="0"/>
                <a:cs typeface="Times New Roman" pitchFamily="18" charset="0"/>
              </a:rPr>
              <a:t> ius militare</a:t>
            </a:r>
            <a:r>
              <a:rPr lang="it-IT" sz="1900" dirty="0">
                <a:latin typeface="Times New Roman" pitchFamily="18" charset="0"/>
                <a:cs typeface="Times New Roman" pitchFamily="18" charset="0"/>
              </a:rPr>
              <a:t>.</a:t>
            </a:r>
            <a:br>
              <a:rPr lang="it-IT" sz="1900" dirty="0">
                <a:latin typeface="Times New Roman" pitchFamily="18" charset="0"/>
                <a:cs typeface="Times New Roman" pitchFamily="18" charset="0"/>
              </a:rPr>
            </a:br>
            <a:r>
              <a:rPr lang="it-IT" sz="1900" dirty="0">
                <a:latin typeface="Times New Roman" pitchFamily="18" charset="0"/>
                <a:cs typeface="Times New Roman" pitchFamily="18" charset="0"/>
              </a:rPr>
              <a:t>c.11 </a:t>
            </a:r>
            <a:r>
              <a:rPr lang="it-IT" sz="1900" i="1" dirty="0">
                <a:latin typeface="Times New Roman" pitchFamily="18" charset="0"/>
                <a:cs typeface="Times New Roman" pitchFamily="18" charset="0"/>
              </a:rPr>
              <a:t>Quid </a:t>
            </a:r>
            <a:r>
              <a:rPr lang="it-IT" sz="1900" i="1" dirty="0" err="1">
                <a:latin typeface="Times New Roman" pitchFamily="18" charset="0"/>
                <a:cs typeface="Times New Roman" pitchFamily="18" charset="0"/>
              </a:rPr>
              <a:t>sit</a:t>
            </a:r>
            <a:r>
              <a:rPr lang="it-IT" sz="1900" i="1" dirty="0">
                <a:latin typeface="Times New Roman" pitchFamily="18" charset="0"/>
                <a:cs typeface="Times New Roman" pitchFamily="18" charset="0"/>
              </a:rPr>
              <a:t> ius </a:t>
            </a:r>
            <a:r>
              <a:rPr lang="it-IT" sz="1900" i="1" dirty="0" err="1">
                <a:latin typeface="Times New Roman" pitchFamily="18" charset="0"/>
                <a:cs typeface="Times New Roman" pitchFamily="18" charset="0"/>
              </a:rPr>
              <a:t>publicum</a:t>
            </a:r>
            <a:r>
              <a:rPr lang="it-IT" sz="1900" dirty="0">
                <a:latin typeface="Times New Roman" pitchFamily="18" charset="0"/>
                <a:cs typeface="Times New Roman" pitchFamily="18" charset="0"/>
              </a:rPr>
              <a:t>.</a:t>
            </a:r>
            <a:br>
              <a:rPr lang="it-IT" sz="1900" dirty="0">
                <a:latin typeface="Times New Roman" pitchFamily="18" charset="0"/>
                <a:cs typeface="Times New Roman" pitchFamily="18" charset="0"/>
              </a:rPr>
            </a:br>
            <a:r>
              <a:rPr lang="it-IT" sz="1900" dirty="0">
                <a:latin typeface="Times New Roman" pitchFamily="18" charset="0"/>
                <a:cs typeface="Times New Roman" pitchFamily="18" charset="0"/>
              </a:rPr>
              <a:t>c.12 </a:t>
            </a:r>
            <a:r>
              <a:rPr lang="it-IT" sz="1900" i="1" dirty="0">
                <a:latin typeface="Times New Roman" pitchFamily="18" charset="0"/>
                <a:cs typeface="Times New Roman" pitchFamily="18" charset="0"/>
              </a:rPr>
              <a:t>Quid </a:t>
            </a:r>
            <a:r>
              <a:rPr lang="it-IT" sz="1900" i="1" dirty="0" err="1">
                <a:latin typeface="Times New Roman" pitchFamily="18" charset="0"/>
                <a:cs typeface="Times New Roman" pitchFamily="18" charset="0"/>
              </a:rPr>
              <a:t>sit</a:t>
            </a:r>
            <a:r>
              <a:rPr lang="it-IT" sz="1900" i="1" dirty="0">
                <a:latin typeface="Times New Roman" pitchFamily="18" charset="0"/>
                <a:cs typeface="Times New Roman" pitchFamily="18" charset="0"/>
              </a:rPr>
              <a:t> ius </a:t>
            </a:r>
            <a:r>
              <a:rPr lang="it-IT" sz="1900" i="1" dirty="0" err="1">
                <a:latin typeface="Times New Roman" pitchFamily="18" charset="0"/>
                <a:cs typeface="Times New Roman" pitchFamily="18" charset="0"/>
              </a:rPr>
              <a:t>Quiritum</a:t>
            </a:r>
            <a:r>
              <a:rPr lang="it-IT" sz="1900" dirty="0">
                <a:latin typeface="Times New Roman" pitchFamily="18" charset="0"/>
                <a:cs typeface="Times New Roman" pitchFamily="18" charset="0"/>
              </a:rPr>
              <a:t>.</a:t>
            </a:r>
            <a:br>
              <a:rPr lang="it-IT" sz="1900" dirty="0">
                <a:latin typeface="Times New Roman" pitchFamily="18" charset="0"/>
                <a:cs typeface="Times New Roman" pitchFamily="18" charset="0"/>
              </a:rPr>
            </a:br>
            <a:r>
              <a:rPr lang="it-IT" sz="1900" dirty="0">
                <a:latin typeface="Times New Roman" pitchFamily="18" charset="0"/>
                <a:cs typeface="Times New Roman" pitchFamily="18" charset="0"/>
              </a:rPr>
              <a:t>Saint-</a:t>
            </a:r>
            <a:r>
              <a:rPr lang="it-IT" sz="1900" dirty="0" err="1">
                <a:latin typeface="Times New Roman" pitchFamily="18" charset="0"/>
                <a:cs typeface="Times New Roman" pitchFamily="18" charset="0"/>
              </a:rPr>
              <a:t>Omer</a:t>
            </a:r>
            <a:r>
              <a:rPr lang="it-IT" sz="1900" dirty="0">
                <a:latin typeface="Times New Roman" pitchFamily="18" charset="0"/>
                <a:cs typeface="Times New Roman" pitchFamily="18" charset="0"/>
              </a:rPr>
              <a:t>, BM, 454</a:t>
            </a:r>
          </a:p>
        </p:txBody>
      </p:sp>
      <p:pic>
        <p:nvPicPr>
          <p:cNvPr id="3" name="Immagin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7776500" y="1356829"/>
            <a:ext cx="5772329" cy="3058671"/>
          </a:xfrm>
          <a:prstGeom prst="rect">
            <a:avLst/>
          </a:prstGeom>
        </p:spPr>
      </p:pic>
    </p:spTree>
    <p:extLst>
      <p:ext uri="{BB962C8B-B14F-4D97-AF65-F5344CB8AC3E}">
        <p14:creationId xmlns:p14="http://schemas.microsoft.com/office/powerpoint/2010/main" val="32305280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3249" name="Titolo 1"/>
          <p:cNvSpPr>
            <a:spLocks noGrp="1"/>
          </p:cNvSpPr>
          <p:nvPr>
            <p:ph type="title" idx="4294967295"/>
          </p:nvPr>
        </p:nvSpPr>
        <p:spPr>
          <a:xfrm>
            <a:off x="1524001" y="41703"/>
            <a:ext cx="3288755" cy="6771673"/>
          </a:xfrm>
        </p:spPr>
        <p:txBody>
          <a:bodyPr/>
          <a:lstStyle/>
          <a:p>
            <a:r>
              <a:rPr lang="it-IT" sz="2800" b="1" dirty="0">
                <a:latin typeface="Times New Roman" pitchFamily="18" charset="0"/>
                <a:cs typeface="Times New Roman" pitchFamily="18" charset="0"/>
              </a:rPr>
              <a:t>Isidoro, </a:t>
            </a:r>
            <a:r>
              <a:rPr lang="it-IT" sz="2800" b="1" i="1" dirty="0" err="1">
                <a:latin typeface="Times New Roman" pitchFamily="18" charset="0"/>
                <a:cs typeface="Times New Roman" pitchFamily="18" charset="0"/>
              </a:rPr>
              <a:t>Etymologia</a:t>
            </a:r>
            <a:r>
              <a:rPr lang="it-IT" sz="2800" b="1" dirty="0" err="1">
                <a:latin typeface="Times New Roman" pitchFamily="18" charset="0"/>
                <a:cs typeface="Times New Roman" pitchFamily="18" charset="0"/>
              </a:rPr>
              <a:t>,</a:t>
            </a:r>
            <a:r>
              <a:rPr lang="it-IT" sz="2800" b="1" i="1" dirty="0" err="1">
                <a:latin typeface="Times New Roman" pitchFamily="18" charset="0"/>
                <a:cs typeface="Times New Roman" pitchFamily="18" charset="0"/>
              </a:rPr>
              <a:t>e</a:t>
            </a:r>
            <a:r>
              <a:rPr lang="it-IT" sz="2800" b="1" dirty="0">
                <a:latin typeface="Times New Roman" pitchFamily="18" charset="0"/>
                <a:cs typeface="Times New Roman" pitchFamily="18" charset="0"/>
              </a:rPr>
              <a:t> V.5.2</a:t>
            </a:r>
            <a:br>
              <a:rPr lang="it-IT" sz="2800" dirty="0">
                <a:latin typeface="Times New Roman" pitchFamily="18" charset="0"/>
                <a:cs typeface="Times New Roman" pitchFamily="18" charset="0"/>
              </a:rPr>
            </a:br>
            <a:br>
              <a:rPr lang="it-IT" sz="2800" dirty="0">
                <a:latin typeface="Times New Roman" pitchFamily="18" charset="0"/>
                <a:cs typeface="Times New Roman" pitchFamily="18" charset="0"/>
              </a:rPr>
            </a:br>
            <a:r>
              <a:rPr lang="it-IT" sz="2800" dirty="0">
                <a:solidFill>
                  <a:srgbClr val="FF0000"/>
                </a:solidFill>
                <a:latin typeface="Times New Roman" pitchFamily="18" charset="0"/>
                <a:cs typeface="Times New Roman" pitchFamily="18" charset="0"/>
              </a:rPr>
              <a:t>De </a:t>
            </a:r>
            <a:r>
              <a:rPr lang="it-IT" sz="2800" dirty="0" err="1">
                <a:solidFill>
                  <a:srgbClr val="FF0000"/>
                </a:solidFill>
                <a:latin typeface="Times New Roman" pitchFamily="18" charset="0"/>
                <a:cs typeface="Times New Roman" pitchFamily="18" charset="0"/>
              </a:rPr>
              <a:t>legibus</a:t>
            </a:r>
            <a:r>
              <a:rPr lang="it-IT" sz="2800" dirty="0">
                <a:solidFill>
                  <a:srgbClr val="FF0000"/>
                </a:solidFill>
                <a:latin typeface="Times New Roman" pitchFamily="18" charset="0"/>
                <a:cs typeface="Times New Roman" pitchFamily="18" charset="0"/>
              </a:rPr>
              <a:t> divinis et </a:t>
            </a:r>
            <a:r>
              <a:rPr lang="it-IT" sz="2800" dirty="0" err="1">
                <a:solidFill>
                  <a:srgbClr val="FF0000"/>
                </a:solidFill>
                <a:latin typeface="Times New Roman" pitchFamily="18" charset="0"/>
                <a:cs typeface="Times New Roman" pitchFamily="18" charset="0"/>
              </a:rPr>
              <a:t>humanis</a:t>
            </a:r>
            <a:br>
              <a:rPr lang="it-IT" sz="2800" dirty="0">
                <a:latin typeface="Times New Roman" pitchFamily="18" charset="0"/>
                <a:cs typeface="Times New Roman" pitchFamily="18" charset="0"/>
              </a:rPr>
            </a:br>
            <a:r>
              <a:rPr lang="it-IT" sz="2800" dirty="0">
                <a:latin typeface="Times New Roman" pitchFamily="18" charset="0"/>
                <a:cs typeface="Times New Roman" pitchFamily="18" charset="0"/>
              </a:rPr>
              <a:t>Omnes </a:t>
            </a:r>
            <a:r>
              <a:rPr lang="it-IT" sz="2800" dirty="0" err="1">
                <a:latin typeface="Times New Roman" pitchFamily="18" charset="0"/>
                <a:cs typeface="Times New Roman" pitchFamily="18" charset="0"/>
              </a:rPr>
              <a:t>leges</a:t>
            </a:r>
            <a:r>
              <a:rPr lang="it-IT" sz="2800" dirty="0">
                <a:latin typeface="Times New Roman" pitchFamily="18" charset="0"/>
                <a:cs typeface="Times New Roman" pitchFamily="18" charset="0"/>
              </a:rPr>
              <a:t> aut </a:t>
            </a:r>
            <a:r>
              <a:rPr lang="it-IT" sz="2800" dirty="0" err="1">
                <a:latin typeface="Times New Roman" pitchFamily="18" charset="0"/>
                <a:cs typeface="Times New Roman" pitchFamily="18" charset="0"/>
              </a:rPr>
              <a:t>diuinae</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sunt</a:t>
            </a:r>
            <a:r>
              <a:rPr lang="it-IT" sz="2800" dirty="0">
                <a:latin typeface="Times New Roman" pitchFamily="18" charset="0"/>
                <a:cs typeface="Times New Roman" pitchFamily="18" charset="0"/>
              </a:rPr>
              <a:t>, aut </a:t>
            </a:r>
            <a:r>
              <a:rPr lang="it-IT" sz="2800" dirty="0" err="1">
                <a:latin typeface="Times New Roman" pitchFamily="18" charset="0"/>
                <a:cs typeface="Times New Roman" pitchFamily="18" charset="0"/>
              </a:rPr>
              <a:t>humanae</a:t>
            </a:r>
            <a:r>
              <a:rPr lang="it-IT" sz="2800" dirty="0">
                <a:latin typeface="Times New Roman" pitchFamily="18" charset="0"/>
                <a:cs typeface="Times New Roman" pitchFamily="18" charset="0"/>
              </a:rPr>
              <a:t>…</a:t>
            </a:r>
            <a:br>
              <a:rPr lang="it-IT" sz="2800" dirty="0">
                <a:latin typeface="Times New Roman" pitchFamily="18" charset="0"/>
                <a:cs typeface="Times New Roman" pitchFamily="18" charset="0"/>
              </a:rPr>
            </a:br>
            <a:br>
              <a:rPr lang="it-IT" sz="2800" dirty="0">
                <a:latin typeface="Times New Roman" pitchFamily="18" charset="0"/>
                <a:cs typeface="Times New Roman" pitchFamily="18" charset="0"/>
              </a:rPr>
            </a:br>
            <a:r>
              <a:rPr lang="it-IT" sz="2800" dirty="0" err="1">
                <a:latin typeface="Times New Roman" pitchFamily="18" charset="0"/>
                <a:cs typeface="Times New Roman" pitchFamily="18" charset="0"/>
              </a:rPr>
              <a:t>Sankt</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Gallen</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Stiftsbibliothek</a:t>
            </a:r>
            <a:r>
              <a:rPr lang="it-IT" sz="2800" dirty="0">
                <a:latin typeface="Times New Roman" pitchFamily="18" charset="0"/>
                <a:cs typeface="Times New Roman" pitchFamily="18" charset="0"/>
              </a:rPr>
              <a:t>, 231</a:t>
            </a:r>
          </a:p>
        </p:txBody>
      </p:sp>
      <p:pic>
        <p:nvPicPr>
          <p:cNvPr id="4" name="Immagine 3">
            <a:extLst>
              <a:ext uri="{FF2B5EF4-FFF2-40B4-BE49-F238E27FC236}">
                <a16:creationId xmlns:a16="http://schemas.microsoft.com/office/drawing/2014/main" id="{14CE49CF-FC13-49FA-9D56-1F036529BC4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050" t="11151" r="4326" b="21650"/>
          <a:stretch/>
        </p:blipFill>
        <p:spPr>
          <a:xfrm>
            <a:off x="7340599" y="0"/>
            <a:ext cx="4851401" cy="5645267"/>
          </a:xfrm>
          <a:prstGeom prst="rect">
            <a:avLst/>
          </a:prstGeom>
        </p:spPr>
      </p:pic>
    </p:spTree>
    <p:extLst>
      <p:ext uri="{BB962C8B-B14F-4D97-AF65-F5344CB8AC3E}">
        <p14:creationId xmlns:p14="http://schemas.microsoft.com/office/powerpoint/2010/main" val="15891658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3249" name="Titolo 1"/>
          <p:cNvSpPr>
            <a:spLocks noGrp="1"/>
          </p:cNvSpPr>
          <p:nvPr>
            <p:ph type="title" idx="4294967295"/>
          </p:nvPr>
        </p:nvSpPr>
        <p:spPr>
          <a:xfrm>
            <a:off x="1527627" y="260648"/>
            <a:ext cx="9140373" cy="6597352"/>
          </a:xfrm>
        </p:spPr>
        <p:txBody>
          <a:bodyPr>
            <a:normAutofit/>
          </a:bodyPr>
          <a:lstStyle/>
          <a:p>
            <a:r>
              <a:rPr lang="it-IT" sz="2400" b="1" dirty="0">
                <a:latin typeface="Times New Roman" pitchFamily="18" charset="0"/>
                <a:cs typeface="Times New Roman" pitchFamily="18" charset="0"/>
              </a:rPr>
              <a:t>Graziano, </a:t>
            </a:r>
            <a:r>
              <a:rPr lang="it-IT" sz="2400" b="1" i="1" dirty="0" err="1">
                <a:latin typeface="Times New Roman" pitchFamily="18" charset="0"/>
                <a:cs typeface="Times New Roman" pitchFamily="18" charset="0"/>
              </a:rPr>
              <a:t>Decretum</a:t>
            </a:r>
            <a:br>
              <a:rPr lang="it-IT" sz="2400" b="1" i="1" dirty="0">
                <a:latin typeface="Times New Roman" pitchFamily="18" charset="0"/>
                <a:cs typeface="Times New Roman" pitchFamily="18" charset="0"/>
              </a:rPr>
            </a:br>
            <a:br>
              <a:rPr lang="it-IT" sz="2400" b="1" i="1" dirty="0">
                <a:latin typeface="Times New Roman" pitchFamily="18" charset="0"/>
                <a:cs typeface="Times New Roman" pitchFamily="18" charset="0"/>
              </a:rPr>
            </a:br>
            <a:r>
              <a:rPr lang="it-IT" sz="2400" dirty="0">
                <a:latin typeface="Times New Roman" pitchFamily="18" charset="0"/>
                <a:cs typeface="Times New Roman" pitchFamily="18" charset="0"/>
              </a:rPr>
              <a:t>D.2, Leggi civili</a:t>
            </a:r>
            <a:br>
              <a:rPr lang="it-IT" sz="2400" dirty="0">
                <a:latin typeface="Times New Roman" pitchFamily="18" charset="0"/>
                <a:cs typeface="Times New Roman" pitchFamily="18" charset="0"/>
              </a:rPr>
            </a:br>
            <a:br>
              <a:rPr lang="it-IT" sz="2400" dirty="0">
                <a:latin typeface="Times New Roman" pitchFamily="18" charset="0"/>
                <a:cs typeface="Times New Roman" pitchFamily="18" charset="0"/>
              </a:rPr>
            </a:br>
            <a:r>
              <a:rPr lang="it-IT" sz="2400" dirty="0">
                <a:latin typeface="Times New Roman" pitchFamily="18" charset="0"/>
                <a:cs typeface="Times New Roman" pitchFamily="18" charset="0"/>
              </a:rPr>
              <a:t>D.2 c.1 </a:t>
            </a:r>
            <a:r>
              <a:rPr lang="it-IT" sz="2400" i="1" dirty="0">
                <a:latin typeface="Times New Roman" pitchFamily="18" charset="0"/>
                <a:cs typeface="Times New Roman" pitchFamily="18" charset="0"/>
              </a:rPr>
              <a:t>Quid </a:t>
            </a:r>
            <a:r>
              <a:rPr lang="it-IT" sz="2400" i="1" dirty="0" err="1">
                <a:latin typeface="Times New Roman" pitchFamily="18" charset="0"/>
                <a:cs typeface="Times New Roman" pitchFamily="18" charset="0"/>
              </a:rPr>
              <a:t>sit</a:t>
            </a:r>
            <a:r>
              <a:rPr lang="it-IT" sz="2400" i="1" dirty="0">
                <a:latin typeface="Times New Roman" pitchFamily="18" charset="0"/>
                <a:cs typeface="Times New Roman" pitchFamily="18" charset="0"/>
              </a:rPr>
              <a:t> </a:t>
            </a:r>
            <a:r>
              <a:rPr lang="it-IT" sz="2400" i="1" dirty="0" err="1">
                <a:latin typeface="Times New Roman" pitchFamily="18" charset="0"/>
                <a:cs typeface="Times New Roman" pitchFamily="18" charset="0"/>
              </a:rPr>
              <a:t>lex</a:t>
            </a:r>
            <a:r>
              <a:rPr lang="it-IT" sz="2400" i="1" dirty="0">
                <a:latin typeface="Times New Roman" pitchFamily="18" charset="0"/>
                <a:cs typeface="Times New Roman" pitchFamily="18" charset="0"/>
              </a:rPr>
              <a:t>.</a:t>
            </a:r>
            <a:br>
              <a:rPr lang="it-IT" sz="2400" dirty="0">
                <a:latin typeface="Times New Roman" pitchFamily="18" charset="0"/>
                <a:cs typeface="Times New Roman" pitchFamily="18" charset="0"/>
              </a:rPr>
            </a:br>
            <a:r>
              <a:rPr lang="it-IT" sz="2400" dirty="0">
                <a:latin typeface="Times New Roman" pitchFamily="18" charset="0"/>
                <a:cs typeface="Times New Roman" pitchFamily="18" charset="0"/>
              </a:rPr>
              <a:t>D.2 c.2 </a:t>
            </a:r>
            <a:r>
              <a:rPr lang="it-IT" sz="2400" i="1" dirty="0">
                <a:latin typeface="Times New Roman" pitchFamily="18" charset="0"/>
                <a:cs typeface="Times New Roman" pitchFamily="18" charset="0"/>
              </a:rPr>
              <a:t>Quid </a:t>
            </a:r>
            <a:r>
              <a:rPr lang="it-IT" sz="2400" i="1" dirty="0" err="1">
                <a:latin typeface="Times New Roman" pitchFamily="18" charset="0"/>
                <a:cs typeface="Times New Roman" pitchFamily="18" charset="0"/>
              </a:rPr>
              <a:t>plebisscitum</a:t>
            </a:r>
            <a:r>
              <a:rPr lang="it-IT" sz="2400" dirty="0">
                <a:latin typeface="Times New Roman" pitchFamily="18" charset="0"/>
                <a:cs typeface="Times New Roman" pitchFamily="18" charset="0"/>
              </a:rPr>
              <a:t>.</a:t>
            </a:r>
            <a:br>
              <a:rPr lang="it-IT" sz="2400" dirty="0">
                <a:latin typeface="Times New Roman" pitchFamily="18" charset="0"/>
                <a:cs typeface="Times New Roman" pitchFamily="18" charset="0"/>
              </a:rPr>
            </a:br>
            <a:r>
              <a:rPr lang="it-IT" sz="2400" dirty="0">
                <a:latin typeface="Times New Roman" pitchFamily="18" charset="0"/>
                <a:cs typeface="Times New Roman" pitchFamily="18" charset="0"/>
              </a:rPr>
              <a:t>D.2 c.3 </a:t>
            </a:r>
            <a:r>
              <a:rPr lang="it-IT" sz="2400" i="1" dirty="0">
                <a:latin typeface="Times New Roman" pitchFamily="18" charset="0"/>
                <a:cs typeface="Times New Roman" pitchFamily="18" charset="0"/>
              </a:rPr>
              <a:t>Quid </a:t>
            </a:r>
            <a:r>
              <a:rPr lang="it-IT" sz="2400" i="1" dirty="0" err="1">
                <a:latin typeface="Times New Roman" pitchFamily="18" charset="0"/>
                <a:cs typeface="Times New Roman" pitchFamily="18" charset="0"/>
              </a:rPr>
              <a:t>senatusconsultum</a:t>
            </a:r>
            <a:r>
              <a:rPr lang="it-IT" sz="2400" dirty="0">
                <a:latin typeface="Times New Roman" pitchFamily="18" charset="0"/>
                <a:cs typeface="Times New Roman" pitchFamily="18" charset="0"/>
              </a:rPr>
              <a:t>.</a:t>
            </a:r>
            <a:br>
              <a:rPr lang="it-IT" sz="2400" dirty="0">
                <a:latin typeface="Times New Roman" pitchFamily="18" charset="0"/>
                <a:cs typeface="Times New Roman" pitchFamily="18" charset="0"/>
              </a:rPr>
            </a:br>
            <a:r>
              <a:rPr lang="it-IT" sz="2400" dirty="0">
                <a:latin typeface="Times New Roman" pitchFamily="18" charset="0"/>
                <a:cs typeface="Times New Roman" pitchFamily="18" charset="0"/>
              </a:rPr>
              <a:t>D.2 c.4 </a:t>
            </a:r>
            <a:r>
              <a:rPr lang="it-IT" sz="2400" i="1" dirty="0">
                <a:latin typeface="Times New Roman" pitchFamily="18" charset="0"/>
                <a:cs typeface="Times New Roman" pitchFamily="18" charset="0"/>
              </a:rPr>
              <a:t>Quid </a:t>
            </a:r>
            <a:r>
              <a:rPr lang="it-IT" sz="2400" i="1" dirty="0" err="1">
                <a:latin typeface="Times New Roman" pitchFamily="18" charset="0"/>
                <a:cs typeface="Times New Roman" pitchFamily="18" charset="0"/>
              </a:rPr>
              <a:t>constitutio</a:t>
            </a:r>
            <a:r>
              <a:rPr lang="it-IT" sz="2400" i="1" dirty="0">
                <a:latin typeface="Times New Roman" pitchFamily="18" charset="0"/>
                <a:cs typeface="Times New Roman" pitchFamily="18" charset="0"/>
              </a:rPr>
              <a:t> </a:t>
            </a:r>
            <a:r>
              <a:rPr lang="it-IT" sz="2400" i="1" dirty="0" err="1">
                <a:latin typeface="Times New Roman" pitchFamily="18" charset="0"/>
                <a:cs typeface="Times New Roman" pitchFamily="18" charset="0"/>
              </a:rPr>
              <a:t>uel</a:t>
            </a:r>
            <a:r>
              <a:rPr lang="it-IT" sz="2400" i="1" dirty="0">
                <a:latin typeface="Times New Roman" pitchFamily="18" charset="0"/>
                <a:cs typeface="Times New Roman" pitchFamily="18" charset="0"/>
              </a:rPr>
              <a:t> </a:t>
            </a:r>
            <a:r>
              <a:rPr lang="it-IT" sz="2400" i="1" dirty="0" err="1">
                <a:latin typeface="Times New Roman" pitchFamily="18" charset="0"/>
                <a:cs typeface="Times New Roman" pitchFamily="18" charset="0"/>
              </a:rPr>
              <a:t>edictum</a:t>
            </a:r>
            <a:r>
              <a:rPr lang="it-IT" sz="2400" dirty="0">
                <a:latin typeface="Times New Roman" pitchFamily="18" charset="0"/>
                <a:cs typeface="Times New Roman" pitchFamily="18" charset="0"/>
              </a:rPr>
              <a:t>.</a:t>
            </a:r>
            <a:br>
              <a:rPr lang="it-IT" sz="2400" dirty="0">
                <a:latin typeface="Times New Roman" pitchFamily="18" charset="0"/>
                <a:cs typeface="Times New Roman" pitchFamily="18" charset="0"/>
              </a:rPr>
            </a:br>
            <a:r>
              <a:rPr lang="it-IT" sz="2400" dirty="0">
                <a:latin typeface="Times New Roman" pitchFamily="18" charset="0"/>
                <a:cs typeface="Times New Roman" pitchFamily="18" charset="0"/>
              </a:rPr>
              <a:t>D.2 c.5 </a:t>
            </a:r>
            <a:r>
              <a:rPr lang="it-IT" sz="2400" i="1" dirty="0" err="1">
                <a:latin typeface="Times New Roman" pitchFamily="18" charset="0"/>
                <a:cs typeface="Times New Roman" pitchFamily="18" charset="0"/>
              </a:rPr>
              <a:t>Que</a:t>
            </a:r>
            <a:r>
              <a:rPr lang="it-IT" sz="2400" i="1" dirty="0">
                <a:latin typeface="Times New Roman" pitchFamily="18" charset="0"/>
                <a:cs typeface="Times New Roman" pitchFamily="18" charset="0"/>
              </a:rPr>
              <a:t> </a:t>
            </a:r>
            <a:r>
              <a:rPr lang="it-IT" sz="2400" i="1" dirty="0" err="1">
                <a:latin typeface="Times New Roman" pitchFamily="18" charset="0"/>
                <a:cs typeface="Times New Roman" pitchFamily="18" charset="0"/>
              </a:rPr>
              <a:t>sint</a:t>
            </a:r>
            <a:r>
              <a:rPr lang="it-IT" sz="2400" i="1" dirty="0">
                <a:latin typeface="Times New Roman" pitchFamily="18" charset="0"/>
                <a:cs typeface="Times New Roman" pitchFamily="18" charset="0"/>
              </a:rPr>
              <a:t> </a:t>
            </a:r>
            <a:r>
              <a:rPr lang="it-IT" sz="2400" i="1" dirty="0" err="1">
                <a:latin typeface="Times New Roman" pitchFamily="18" charset="0"/>
                <a:cs typeface="Times New Roman" pitchFamily="18" charset="0"/>
              </a:rPr>
              <a:t>responsa</a:t>
            </a:r>
            <a:r>
              <a:rPr lang="it-IT" sz="2400" i="1" dirty="0">
                <a:latin typeface="Times New Roman" pitchFamily="18" charset="0"/>
                <a:cs typeface="Times New Roman" pitchFamily="18" charset="0"/>
              </a:rPr>
              <a:t> </a:t>
            </a:r>
            <a:r>
              <a:rPr lang="it-IT" sz="2400" i="1" dirty="0" err="1">
                <a:latin typeface="Times New Roman" pitchFamily="18" charset="0"/>
                <a:cs typeface="Times New Roman" pitchFamily="18" charset="0"/>
              </a:rPr>
              <a:t>prudentum</a:t>
            </a:r>
            <a:r>
              <a:rPr lang="it-IT" sz="2400" dirty="0">
                <a:latin typeface="Times New Roman" pitchFamily="18" charset="0"/>
                <a:cs typeface="Times New Roman" pitchFamily="18" charset="0"/>
              </a:rPr>
              <a:t>.</a:t>
            </a:r>
            <a:br>
              <a:rPr lang="it-IT" sz="2400" dirty="0">
                <a:latin typeface="Times New Roman" pitchFamily="18" charset="0"/>
                <a:cs typeface="Times New Roman" pitchFamily="18" charset="0"/>
              </a:rPr>
            </a:br>
            <a:r>
              <a:rPr lang="it-IT" sz="2400" dirty="0">
                <a:latin typeface="Times New Roman" pitchFamily="18" charset="0"/>
                <a:cs typeface="Times New Roman" pitchFamily="18" charset="0"/>
              </a:rPr>
              <a:t>D.2 c.6 </a:t>
            </a:r>
            <a:r>
              <a:rPr lang="it-IT" sz="2400" i="1" dirty="0" err="1">
                <a:latin typeface="Times New Roman" pitchFamily="18" charset="0"/>
                <a:cs typeface="Times New Roman" pitchFamily="18" charset="0"/>
              </a:rPr>
              <a:t>Que</a:t>
            </a:r>
            <a:r>
              <a:rPr lang="it-IT" sz="2400" i="1" dirty="0">
                <a:latin typeface="Times New Roman" pitchFamily="18" charset="0"/>
                <a:cs typeface="Times New Roman" pitchFamily="18" charset="0"/>
              </a:rPr>
              <a:t> </a:t>
            </a:r>
            <a:r>
              <a:rPr lang="it-IT" sz="2400" i="1" dirty="0" err="1">
                <a:latin typeface="Times New Roman" pitchFamily="18" charset="0"/>
                <a:cs typeface="Times New Roman" pitchFamily="18" charset="0"/>
              </a:rPr>
              <a:t>sint</a:t>
            </a:r>
            <a:r>
              <a:rPr lang="it-IT" sz="2400" i="1" dirty="0">
                <a:latin typeface="Times New Roman" pitchFamily="18" charset="0"/>
                <a:cs typeface="Times New Roman" pitchFamily="18" charset="0"/>
              </a:rPr>
              <a:t> </a:t>
            </a:r>
            <a:r>
              <a:rPr lang="it-IT" sz="2400" i="1" dirty="0" err="1">
                <a:latin typeface="Times New Roman" pitchFamily="18" charset="0"/>
                <a:cs typeface="Times New Roman" pitchFamily="18" charset="0"/>
              </a:rPr>
              <a:t>tribuniciae</a:t>
            </a:r>
            <a:r>
              <a:rPr lang="it-IT" sz="2400" i="1" dirty="0">
                <a:latin typeface="Times New Roman" pitchFamily="18" charset="0"/>
                <a:cs typeface="Times New Roman" pitchFamily="18" charset="0"/>
              </a:rPr>
              <a:t> </a:t>
            </a:r>
            <a:r>
              <a:rPr lang="it-IT" sz="2400" i="1" dirty="0" err="1">
                <a:latin typeface="Times New Roman" pitchFamily="18" charset="0"/>
                <a:cs typeface="Times New Roman" pitchFamily="18" charset="0"/>
              </a:rPr>
              <a:t>leges</a:t>
            </a:r>
            <a:r>
              <a:rPr lang="it-IT" sz="2400" i="1" dirty="0">
                <a:latin typeface="Times New Roman" pitchFamily="18" charset="0"/>
                <a:cs typeface="Times New Roman" pitchFamily="18" charset="0"/>
              </a:rPr>
              <a:t> </a:t>
            </a:r>
            <a:r>
              <a:rPr lang="it-IT" sz="2400" i="1" dirty="0" err="1">
                <a:latin typeface="Times New Roman" pitchFamily="18" charset="0"/>
                <a:cs typeface="Times New Roman" pitchFamily="18" charset="0"/>
              </a:rPr>
              <a:t>uel</a:t>
            </a:r>
            <a:r>
              <a:rPr lang="it-IT" sz="2400" i="1" dirty="0">
                <a:latin typeface="Times New Roman" pitchFamily="18" charset="0"/>
                <a:cs typeface="Times New Roman" pitchFamily="18" charset="0"/>
              </a:rPr>
              <a:t> </a:t>
            </a:r>
            <a:r>
              <a:rPr lang="it-IT" sz="2400" i="1" dirty="0" err="1">
                <a:latin typeface="Times New Roman" pitchFamily="18" charset="0"/>
                <a:cs typeface="Times New Roman" pitchFamily="18" charset="0"/>
              </a:rPr>
              <a:t>consulares</a:t>
            </a:r>
            <a:r>
              <a:rPr lang="it-IT" sz="2400" dirty="0">
                <a:latin typeface="Times New Roman" pitchFamily="18" charset="0"/>
                <a:cs typeface="Times New Roman" pitchFamily="18" charset="0"/>
              </a:rPr>
              <a:t>.</a:t>
            </a:r>
            <a:br>
              <a:rPr lang="it-IT" sz="2400" dirty="0">
                <a:latin typeface="Times New Roman" pitchFamily="18" charset="0"/>
                <a:cs typeface="Times New Roman" pitchFamily="18" charset="0"/>
              </a:rPr>
            </a:br>
            <a:r>
              <a:rPr lang="it-IT" sz="2400" dirty="0">
                <a:latin typeface="Times New Roman" pitchFamily="18" charset="0"/>
                <a:cs typeface="Times New Roman" pitchFamily="18" charset="0"/>
              </a:rPr>
              <a:t>D.2 c.7 </a:t>
            </a:r>
            <a:r>
              <a:rPr lang="it-IT" sz="2400" i="1" dirty="0">
                <a:latin typeface="Times New Roman" pitchFamily="18" charset="0"/>
                <a:cs typeface="Times New Roman" pitchFamily="18" charset="0"/>
              </a:rPr>
              <a:t>Quid </a:t>
            </a:r>
            <a:r>
              <a:rPr lang="it-IT" sz="2400" i="1" dirty="0" err="1">
                <a:latin typeface="Times New Roman" pitchFamily="18" charset="0"/>
                <a:cs typeface="Times New Roman" pitchFamily="18" charset="0"/>
              </a:rPr>
              <a:t>sit</a:t>
            </a:r>
            <a:r>
              <a:rPr lang="it-IT" sz="2400" i="1" dirty="0">
                <a:latin typeface="Times New Roman" pitchFamily="18" charset="0"/>
                <a:cs typeface="Times New Roman" pitchFamily="18" charset="0"/>
              </a:rPr>
              <a:t> </a:t>
            </a:r>
            <a:r>
              <a:rPr lang="it-IT" sz="2400" i="1" dirty="0" err="1">
                <a:latin typeface="Times New Roman" pitchFamily="18" charset="0"/>
                <a:cs typeface="Times New Roman" pitchFamily="18" charset="0"/>
              </a:rPr>
              <a:t>lex</a:t>
            </a:r>
            <a:r>
              <a:rPr lang="it-IT" sz="2400" i="1" dirty="0">
                <a:latin typeface="Times New Roman" pitchFamily="18" charset="0"/>
                <a:cs typeface="Times New Roman" pitchFamily="18" charset="0"/>
              </a:rPr>
              <a:t> </a:t>
            </a:r>
            <a:r>
              <a:rPr lang="it-IT" sz="2400" i="1" dirty="0" err="1">
                <a:latin typeface="Times New Roman" pitchFamily="18" charset="0"/>
                <a:cs typeface="Times New Roman" pitchFamily="18" charset="0"/>
              </a:rPr>
              <a:t>satyra</a:t>
            </a:r>
            <a:r>
              <a:rPr lang="it-IT" sz="2400" dirty="0">
                <a:latin typeface="Times New Roman" pitchFamily="18" charset="0"/>
                <a:cs typeface="Times New Roman" pitchFamily="18" charset="0"/>
              </a:rPr>
              <a:t>.</a:t>
            </a:r>
            <a:br>
              <a:rPr lang="it-IT" sz="2400" dirty="0">
                <a:latin typeface="Times New Roman" pitchFamily="18" charset="0"/>
                <a:cs typeface="Times New Roman" pitchFamily="18" charset="0"/>
              </a:rPr>
            </a:br>
            <a:r>
              <a:rPr lang="it-IT" sz="2400" dirty="0">
                <a:latin typeface="Times New Roman" pitchFamily="18" charset="0"/>
                <a:cs typeface="Times New Roman" pitchFamily="18" charset="0"/>
              </a:rPr>
              <a:t>D.2 c.8  </a:t>
            </a:r>
            <a:r>
              <a:rPr lang="it-IT" sz="2400" i="1" dirty="0" err="1">
                <a:latin typeface="Times New Roman" pitchFamily="18" charset="0"/>
                <a:cs typeface="Times New Roman" pitchFamily="18" charset="0"/>
              </a:rPr>
              <a:t>Que</a:t>
            </a:r>
            <a:r>
              <a:rPr lang="it-IT" sz="2400" i="1" dirty="0">
                <a:latin typeface="Times New Roman" pitchFamily="18" charset="0"/>
                <a:cs typeface="Times New Roman" pitchFamily="18" charset="0"/>
              </a:rPr>
              <a:t> </a:t>
            </a:r>
            <a:r>
              <a:rPr lang="it-IT" sz="2400" i="1" dirty="0" err="1">
                <a:latin typeface="Times New Roman" pitchFamily="18" charset="0"/>
                <a:cs typeface="Times New Roman" pitchFamily="18" charset="0"/>
              </a:rPr>
              <a:t>sint</a:t>
            </a:r>
            <a:r>
              <a:rPr lang="it-IT" sz="2400" i="1" dirty="0">
                <a:latin typeface="Times New Roman" pitchFamily="18" charset="0"/>
                <a:cs typeface="Times New Roman" pitchFamily="18" charset="0"/>
              </a:rPr>
              <a:t> </a:t>
            </a:r>
            <a:r>
              <a:rPr lang="it-IT" sz="2400" i="1" dirty="0" err="1">
                <a:latin typeface="Times New Roman" pitchFamily="18" charset="0"/>
                <a:cs typeface="Times New Roman" pitchFamily="18" charset="0"/>
              </a:rPr>
              <a:t>Rodiae</a:t>
            </a:r>
            <a:r>
              <a:rPr lang="it-IT" sz="2400" i="1" dirty="0">
                <a:latin typeface="Times New Roman" pitchFamily="18" charset="0"/>
                <a:cs typeface="Times New Roman" pitchFamily="18" charset="0"/>
              </a:rPr>
              <a:t> </a:t>
            </a:r>
            <a:r>
              <a:rPr lang="it-IT" sz="2400" i="1" dirty="0" err="1">
                <a:latin typeface="Times New Roman" pitchFamily="18" charset="0"/>
                <a:cs typeface="Times New Roman" pitchFamily="18" charset="0"/>
              </a:rPr>
              <a:t>leges</a:t>
            </a:r>
            <a:r>
              <a:rPr lang="it-IT" sz="2400" dirty="0">
                <a:latin typeface="Times New Roman" pitchFamily="18" charset="0"/>
                <a:cs typeface="Times New Roman" pitchFamily="18" charset="0"/>
              </a:rPr>
              <a:t>.</a:t>
            </a:r>
            <a:endParaRPr lang="it-IT"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12983167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3249" name="Titolo 1"/>
          <p:cNvSpPr>
            <a:spLocks noGrp="1"/>
          </p:cNvSpPr>
          <p:nvPr>
            <p:ph type="title" idx="4294967295"/>
          </p:nvPr>
        </p:nvSpPr>
        <p:spPr>
          <a:xfrm>
            <a:off x="1541748" y="0"/>
            <a:ext cx="9108503" cy="5651500"/>
          </a:xfrm>
        </p:spPr>
        <p:txBody>
          <a:bodyPr>
            <a:normAutofit/>
          </a:bodyPr>
          <a:lstStyle/>
          <a:p>
            <a:r>
              <a:rPr lang="it-IT" sz="2200" b="1" dirty="0">
                <a:latin typeface="Times New Roman" pitchFamily="18" charset="0"/>
                <a:cs typeface="Times New Roman" pitchFamily="18" charset="0"/>
              </a:rPr>
              <a:t>Graziano, </a:t>
            </a:r>
            <a:r>
              <a:rPr lang="it-IT" sz="2200" b="1" i="1" dirty="0" err="1">
                <a:latin typeface="Times New Roman" pitchFamily="18" charset="0"/>
                <a:cs typeface="Times New Roman" pitchFamily="18" charset="0"/>
              </a:rPr>
              <a:t>Decretum</a:t>
            </a:r>
            <a:br>
              <a:rPr lang="it-IT" sz="2200" b="1" i="1" dirty="0">
                <a:latin typeface="Times New Roman" pitchFamily="18" charset="0"/>
                <a:cs typeface="Times New Roman" pitchFamily="18" charset="0"/>
              </a:rPr>
            </a:br>
            <a:br>
              <a:rPr lang="it-IT" sz="2200" i="1" dirty="0">
                <a:latin typeface="Times New Roman" pitchFamily="18" charset="0"/>
                <a:cs typeface="Times New Roman" pitchFamily="18" charset="0"/>
              </a:rPr>
            </a:br>
            <a:r>
              <a:rPr lang="it-IT" sz="2200" dirty="0">
                <a:latin typeface="Times New Roman" pitchFamily="18" charset="0"/>
                <a:cs typeface="Times New Roman" pitchFamily="18" charset="0"/>
              </a:rPr>
              <a:t>Dalle leggi civili alle leggi ecclesiastiche</a:t>
            </a:r>
            <a:br>
              <a:rPr lang="it-IT" sz="2200" dirty="0">
                <a:latin typeface="Times New Roman" pitchFamily="18" charset="0"/>
                <a:cs typeface="Times New Roman" pitchFamily="18" charset="0"/>
              </a:rPr>
            </a:br>
            <a:br>
              <a:rPr lang="it-IT" sz="2200" dirty="0">
                <a:latin typeface="Times New Roman" pitchFamily="18" charset="0"/>
                <a:cs typeface="Times New Roman" pitchFamily="18" charset="0"/>
              </a:rPr>
            </a:br>
            <a:r>
              <a:rPr lang="it-IT" sz="2200" dirty="0">
                <a:latin typeface="Times New Roman" pitchFamily="18" charset="0"/>
                <a:cs typeface="Times New Roman" pitchFamily="18" charset="0"/>
              </a:rPr>
              <a:t>D.3, </a:t>
            </a:r>
            <a:r>
              <a:rPr lang="it-IT" sz="2200" i="1" dirty="0">
                <a:latin typeface="Times New Roman" pitchFamily="18" charset="0"/>
                <a:cs typeface="Times New Roman" pitchFamily="18" charset="0"/>
              </a:rPr>
              <a:t>dictum</a:t>
            </a:r>
            <a:r>
              <a:rPr lang="it-IT" sz="2200" dirty="0">
                <a:latin typeface="Times New Roman" pitchFamily="18" charset="0"/>
                <a:cs typeface="Times New Roman" pitchFamily="18" charset="0"/>
              </a:rPr>
              <a:t> introduttivo: Omnes he </a:t>
            </a:r>
            <a:r>
              <a:rPr lang="it-IT" sz="2200" dirty="0" err="1">
                <a:latin typeface="Times New Roman" pitchFamily="18" charset="0"/>
                <a:cs typeface="Times New Roman" pitchFamily="18" charset="0"/>
              </a:rPr>
              <a:t>species</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secularium</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legum</a:t>
            </a:r>
            <a:r>
              <a:rPr lang="it-IT" sz="2200" dirty="0">
                <a:latin typeface="Times New Roman" pitchFamily="18" charset="0"/>
                <a:cs typeface="Times New Roman" pitchFamily="18" charset="0"/>
              </a:rPr>
              <a:t> partes </a:t>
            </a:r>
            <a:r>
              <a:rPr lang="it-IT" sz="2200" dirty="0" err="1">
                <a:latin typeface="Times New Roman" pitchFamily="18" charset="0"/>
                <a:cs typeface="Times New Roman" pitchFamily="18" charset="0"/>
              </a:rPr>
              <a:t>sunt</a:t>
            </a:r>
            <a:r>
              <a:rPr lang="it-IT" sz="2200" dirty="0">
                <a:latin typeface="Times New Roman" pitchFamily="18" charset="0"/>
                <a:cs typeface="Times New Roman" pitchFamily="18" charset="0"/>
              </a:rPr>
              <a:t>. Sed </a:t>
            </a:r>
            <a:r>
              <a:rPr lang="it-IT" sz="2200" dirty="0" err="1">
                <a:latin typeface="Times New Roman" pitchFamily="18" charset="0"/>
                <a:cs typeface="Times New Roman" pitchFamily="18" charset="0"/>
              </a:rPr>
              <a:t>quia</a:t>
            </a:r>
            <a:r>
              <a:rPr lang="it-IT" sz="2200" dirty="0">
                <a:latin typeface="Times New Roman" pitchFamily="18" charset="0"/>
                <a:cs typeface="Times New Roman" pitchFamily="18" charset="0"/>
              </a:rPr>
              <a:t> </a:t>
            </a:r>
            <a:r>
              <a:rPr lang="it-IT" sz="2200" dirty="0" err="1">
                <a:solidFill>
                  <a:srgbClr val="FF0000"/>
                </a:solidFill>
                <a:latin typeface="Times New Roman" pitchFamily="18" charset="0"/>
                <a:cs typeface="Times New Roman" pitchFamily="18" charset="0"/>
              </a:rPr>
              <a:t>constitutio</a:t>
            </a:r>
            <a:r>
              <a:rPr lang="it-IT" sz="2200" dirty="0">
                <a:solidFill>
                  <a:srgbClr val="FF0000"/>
                </a:solidFill>
                <a:latin typeface="Times New Roman" pitchFamily="18" charset="0"/>
                <a:cs typeface="Times New Roman" pitchFamily="18" charset="0"/>
              </a:rPr>
              <a:t> alia est </a:t>
            </a:r>
            <a:r>
              <a:rPr lang="it-IT" sz="2200" dirty="0" err="1">
                <a:solidFill>
                  <a:srgbClr val="FF0000"/>
                </a:solidFill>
                <a:latin typeface="Times New Roman" pitchFamily="18" charset="0"/>
                <a:cs typeface="Times New Roman" pitchFamily="18" charset="0"/>
              </a:rPr>
              <a:t>ciuilis</a:t>
            </a:r>
            <a:r>
              <a:rPr lang="it-IT" sz="2200" dirty="0">
                <a:solidFill>
                  <a:srgbClr val="FF0000"/>
                </a:solidFill>
                <a:latin typeface="Times New Roman" pitchFamily="18" charset="0"/>
                <a:cs typeface="Times New Roman" pitchFamily="18" charset="0"/>
              </a:rPr>
              <a:t>, alia ecclesiastica</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ciuilis</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uero</a:t>
            </a:r>
            <a:r>
              <a:rPr lang="it-IT" sz="2200" dirty="0">
                <a:latin typeface="Times New Roman" pitchFamily="18" charset="0"/>
                <a:cs typeface="Times New Roman" pitchFamily="18" charset="0"/>
              </a:rPr>
              <a:t> forense </a:t>
            </a:r>
            <a:r>
              <a:rPr lang="it-IT" sz="2200" dirty="0" err="1">
                <a:latin typeface="Times New Roman" pitchFamily="18" charset="0"/>
                <a:cs typeface="Times New Roman" pitchFamily="18" charset="0"/>
              </a:rPr>
              <a:t>uel</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ciuile</a:t>
            </a:r>
            <a:r>
              <a:rPr lang="it-IT" sz="2200" dirty="0">
                <a:latin typeface="Times New Roman" pitchFamily="18" charset="0"/>
                <a:cs typeface="Times New Roman" pitchFamily="18" charset="0"/>
              </a:rPr>
              <a:t> ius </a:t>
            </a:r>
            <a:r>
              <a:rPr lang="it-IT" sz="2200" dirty="0" err="1">
                <a:latin typeface="Times New Roman" pitchFamily="18" charset="0"/>
                <a:cs typeface="Times New Roman" pitchFamily="18" charset="0"/>
              </a:rPr>
              <a:t>appellatur</a:t>
            </a:r>
            <a:r>
              <a:rPr lang="it-IT" sz="2200" dirty="0">
                <a:latin typeface="Times New Roman" pitchFamily="18" charset="0"/>
                <a:cs typeface="Times New Roman" pitchFamily="18" charset="0"/>
              </a:rPr>
              <a:t>, quo nomine ecclesiastica </a:t>
            </a:r>
            <a:r>
              <a:rPr lang="it-IT" sz="2200" dirty="0" err="1">
                <a:latin typeface="Times New Roman" pitchFamily="18" charset="0"/>
                <a:cs typeface="Times New Roman" pitchFamily="18" charset="0"/>
              </a:rPr>
              <a:t>constitutio</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appellatur</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uideamus</a:t>
            </a:r>
            <a:r>
              <a:rPr lang="it-IT" sz="2200" dirty="0">
                <a:latin typeface="Times New Roman" pitchFamily="18" charset="0"/>
                <a:cs typeface="Times New Roman" pitchFamily="18" charset="0"/>
              </a:rPr>
              <a:t>. § 1. </a:t>
            </a:r>
            <a:r>
              <a:rPr lang="it-IT" sz="2200" dirty="0">
                <a:solidFill>
                  <a:srgbClr val="FF0000"/>
                </a:solidFill>
                <a:latin typeface="Times New Roman" pitchFamily="18" charset="0"/>
                <a:cs typeface="Times New Roman" pitchFamily="18" charset="0"/>
              </a:rPr>
              <a:t>Ecclesiastica </a:t>
            </a:r>
            <a:r>
              <a:rPr lang="it-IT" sz="2200" dirty="0" err="1">
                <a:solidFill>
                  <a:srgbClr val="FF0000"/>
                </a:solidFill>
                <a:latin typeface="Times New Roman" pitchFamily="18" charset="0"/>
                <a:cs typeface="Times New Roman" pitchFamily="18" charset="0"/>
              </a:rPr>
              <a:t>constitutio</a:t>
            </a:r>
            <a:r>
              <a:rPr lang="it-IT" sz="2200" dirty="0">
                <a:solidFill>
                  <a:srgbClr val="FF0000"/>
                </a:solidFill>
                <a:latin typeface="Times New Roman" pitchFamily="18" charset="0"/>
                <a:cs typeface="Times New Roman" pitchFamily="18" charset="0"/>
              </a:rPr>
              <a:t> nomine </a:t>
            </a:r>
            <a:r>
              <a:rPr lang="it-IT" sz="2200" dirty="0" err="1">
                <a:solidFill>
                  <a:srgbClr val="FF0000"/>
                </a:solidFill>
                <a:latin typeface="Times New Roman" pitchFamily="18" charset="0"/>
                <a:cs typeface="Times New Roman" pitchFamily="18" charset="0"/>
              </a:rPr>
              <a:t>canonis</a:t>
            </a:r>
            <a:r>
              <a:rPr lang="it-IT" sz="2200" dirty="0">
                <a:solidFill>
                  <a:srgbClr val="FF0000"/>
                </a:solidFill>
                <a:latin typeface="Times New Roman" pitchFamily="18" charset="0"/>
                <a:cs typeface="Times New Roman" pitchFamily="18" charset="0"/>
              </a:rPr>
              <a:t> </a:t>
            </a:r>
            <a:r>
              <a:rPr lang="it-IT" sz="2200" dirty="0" err="1">
                <a:solidFill>
                  <a:srgbClr val="FF0000"/>
                </a:solidFill>
                <a:latin typeface="Times New Roman" pitchFamily="18" charset="0"/>
                <a:cs typeface="Times New Roman" pitchFamily="18" charset="0"/>
              </a:rPr>
              <a:t>censetur</a:t>
            </a:r>
            <a:r>
              <a:rPr lang="it-IT" sz="2200" dirty="0">
                <a:solidFill>
                  <a:srgbClr val="FF0000"/>
                </a:solidFill>
                <a:latin typeface="Times New Roman" pitchFamily="18" charset="0"/>
                <a:cs typeface="Times New Roman" pitchFamily="18" charset="0"/>
              </a:rPr>
              <a:t>.</a:t>
            </a:r>
            <a:r>
              <a:rPr lang="it-IT" sz="2200" dirty="0">
                <a:latin typeface="Times New Roman" pitchFamily="18" charset="0"/>
                <a:cs typeface="Times New Roman" pitchFamily="18" charset="0"/>
              </a:rPr>
              <a:t> Quid </a:t>
            </a:r>
            <a:r>
              <a:rPr lang="it-IT" sz="2200" dirty="0" err="1">
                <a:latin typeface="Times New Roman" pitchFamily="18" charset="0"/>
                <a:cs typeface="Times New Roman" pitchFamily="18" charset="0"/>
              </a:rPr>
              <a:t>autem</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canon</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sit</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Ysidorus</a:t>
            </a:r>
            <a:r>
              <a:rPr lang="it-IT" sz="2200" dirty="0">
                <a:latin typeface="Times New Roman" pitchFamily="18" charset="0"/>
                <a:cs typeface="Times New Roman" pitchFamily="18" charset="0"/>
              </a:rPr>
              <a:t> in libro VI. </a:t>
            </a:r>
            <a:r>
              <a:rPr lang="it-IT" sz="2200" dirty="0" err="1">
                <a:latin typeface="Times New Roman" pitchFamily="18" charset="0"/>
                <a:cs typeface="Times New Roman" pitchFamily="18" charset="0"/>
              </a:rPr>
              <a:t>Ethimologiarum</a:t>
            </a:r>
            <a:r>
              <a:rPr lang="it-IT" sz="2200" dirty="0">
                <a:latin typeface="Times New Roman" pitchFamily="18" charset="0"/>
                <a:cs typeface="Times New Roman" pitchFamily="18" charset="0"/>
              </a:rPr>
              <a:t> [c. 16.] </a:t>
            </a:r>
            <a:r>
              <a:rPr lang="it-IT" sz="2200" dirty="0" err="1">
                <a:latin typeface="Times New Roman" pitchFamily="18" charset="0"/>
                <a:cs typeface="Times New Roman" pitchFamily="18" charset="0"/>
              </a:rPr>
              <a:t>declarat</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dicens</a:t>
            </a:r>
            <a:r>
              <a:rPr lang="it-IT" sz="2200" dirty="0">
                <a:latin typeface="Times New Roman" pitchFamily="18" charset="0"/>
                <a:cs typeface="Times New Roman" pitchFamily="18" charset="0"/>
              </a:rPr>
              <a:t>:</a:t>
            </a:r>
            <a:br>
              <a:rPr lang="it-IT" sz="2200" dirty="0">
                <a:latin typeface="Times New Roman" pitchFamily="18" charset="0"/>
                <a:cs typeface="Times New Roman" pitchFamily="18" charset="0"/>
              </a:rPr>
            </a:br>
            <a:r>
              <a:rPr lang="it-IT" sz="2200" dirty="0">
                <a:latin typeface="Times New Roman" pitchFamily="18" charset="0"/>
                <a:cs typeface="Times New Roman" pitchFamily="18" charset="0"/>
              </a:rPr>
              <a:t>D.3 c.1 </a:t>
            </a:r>
            <a:r>
              <a:rPr lang="it-IT" sz="2200" i="1" dirty="0">
                <a:latin typeface="Times New Roman" pitchFamily="18" charset="0"/>
                <a:cs typeface="Times New Roman" pitchFamily="18" charset="0"/>
              </a:rPr>
              <a:t>Quid </a:t>
            </a:r>
            <a:r>
              <a:rPr lang="it-IT" sz="2200" i="1" dirty="0" err="1">
                <a:latin typeface="Times New Roman" pitchFamily="18" charset="0"/>
                <a:cs typeface="Times New Roman" pitchFamily="18" charset="0"/>
              </a:rPr>
              <a:t>sit</a:t>
            </a:r>
            <a:r>
              <a:rPr lang="it-IT" sz="2200" i="1" dirty="0">
                <a:latin typeface="Times New Roman" pitchFamily="18" charset="0"/>
                <a:cs typeface="Times New Roman" pitchFamily="18" charset="0"/>
              </a:rPr>
              <a:t> </a:t>
            </a:r>
            <a:r>
              <a:rPr lang="it-IT" sz="2200" i="1" dirty="0" err="1">
                <a:latin typeface="Times New Roman" pitchFamily="18" charset="0"/>
                <a:cs typeface="Times New Roman" pitchFamily="18" charset="0"/>
              </a:rPr>
              <a:t>canon</a:t>
            </a:r>
            <a:r>
              <a:rPr lang="it-IT" sz="2200" dirty="0">
                <a:latin typeface="Times New Roman" pitchFamily="18" charset="0"/>
                <a:cs typeface="Times New Roman" pitchFamily="18" charset="0"/>
              </a:rPr>
              <a:t>.</a:t>
            </a:r>
            <a:br>
              <a:rPr lang="it-IT" sz="2200" dirty="0">
                <a:latin typeface="Times New Roman" pitchFamily="18" charset="0"/>
                <a:cs typeface="Times New Roman" pitchFamily="18" charset="0"/>
              </a:rPr>
            </a:br>
            <a:r>
              <a:rPr lang="it-IT" sz="2200" dirty="0">
                <a:latin typeface="Times New Roman" pitchFamily="18" charset="0"/>
                <a:cs typeface="Times New Roman" pitchFamily="18" charset="0"/>
              </a:rPr>
              <a:t>D.3 c.2 </a:t>
            </a:r>
            <a:r>
              <a:rPr lang="it-IT" sz="2200" i="1" dirty="0" err="1">
                <a:latin typeface="Times New Roman" pitchFamily="18" charset="0"/>
                <a:cs typeface="Times New Roman" pitchFamily="18" charset="0"/>
              </a:rPr>
              <a:t>Unde</a:t>
            </a:r>
            <a:r>
              <a:rPr lang="it-IT" sz="2200" i="1" dirty="0">
                <a:latin typeface="Times New Roman" pitchFamily="18" charset="0"/>
                <a:cs typeface="Times New Roman" pitchFamily="18" charset="0"/>
              </a:rPr>
              <a:t> </a:t>
            </a:r>
            <a:r>
              <a:rPr lang="it-IT" sz="2200" i="1" dirty="0" err="1">
                <a:latin typeface="Times New Roman" pitchFamily="18" charset="0"/>
                <a:cs typeface="Times New Roman" pitchFamily="18" charset="0"/>
              </a:rPr>
              <a:t>regula</a:t>
            </a:r>
            <a:r>
              <a:rPr lang="it-IT" sz="2200" i="1" dirty="0">
                <a:latin typeface="Times New Roman" pitchFamily="18" charset="0"/>
                <a:cs typeface="Times New Roman" pitchFamily="18" charset="0"/>
              </a:rPr>
              <a:t> </a:t>
            </a:r>
            <a:r>
              <a:rPr lang="it-IT" sz="2200" i="1" dirty="0" err="1">
                <a:latin typeface="Times New Roman" pitchFamily="18" charset="0"/>
                <a:cs typeface="Times New Roman" pitchFamily="18" charset="0"/>
              </a:rPr>
              <a:t>dicatur</a:t>
            </a:r>
            <a:r>
              <a:rPr lang="it-IT" sz="2200" dirty="0">
                <a:latin typeface="Times New Roman" pitchFamily="18" charset="0"/>
                <a:cs typeface="Times New Roman" pitchFamily="18" charset="0"/>
              </a:rPr>
              <a:t>.</a:t>
            </a:r>
            <a:br>
              <a:rPr lang="it-IT" sz="2200" dirty="0">
                <a:latin typeface="Times New Roman" pitchFamily="18" charset="0"/>
                <a:cs typeface="Times New Roman" pitchFamily="18" charset="0"/>
              </a:rPr>
            </a:br>
            <a:r>
              <a:rPr lang="it-IT" sz="2200" dirty="0">
                <a:latin typeface="Times New Roman" pitchFamily="18" charset="0"/>
                <a:cs typeface="Times New Roman" pitchFamily="18" charset="0"/>
              </a:rPr>
              <a:t>D.3 </a:t>
            </a:r>
            <a:r>
              <a:rPr lang="it-IT" sz="2200" i="1" dirty="0">
                <a:latin typeface="Times New Roman" pitchFamily="18" charset="0"/>
                <a:cs typeface="Times New Roman" pitchFamily="18" charset="0"/>
              </a:rPr>
              <a:t>dictum p</a:t>
            </a:r>
            <a:r>
              <a:rPr lang="it-IT" sz="2200" dirty="0">
                <a:latin typeface="Times New Roman" pitchFamily="18" charset="0"/>
                <a:cs typeface="Times New Roman" pitchFamily="18" charset="0"/>
              </a:rPr>
              <a:t>ost c.2 Porro </a:t>
            </a:r>
            <a:r>
              <a:rPr lang="it-IT" sz="2200" dirty="0" err="1">
                <a:solidFill>
                  <a:srgbClr val="FF0000"/>
                </a:solidFill>
                <a:latin typeface="Times New Roman" pitchFamily="18" charset="0"/>
                <a:cs typeface="Times New Roman" pitchFamily="18" charset="0"/>
              </a:rPr>
              <a:t>canonum</a:t>
            </a:r>
            <a:r>
              <a:rPr lang="it-IT" sz="2200" dirty="0">
                <a:solidFill>
                  <a:srgbClr val="FF0000"/>
                </a:solidFill>
                <a:latin typeface="Times New Roman" pitchFamily="18" charset="0"/>
                <a:cs typeface="Times New Roman" pitchFamily="18" charset="0"/>
              </a:rPr>
              <a:t> </a:t>
            </a:r>
            <a:r>
              <a:rPr lang="it-IT" sz="2200" dirty="0" err="1">
                <a:solidFill>
                  <a:srgbClr val="FF0000"/>
                </a:solidFill>
                <a:latin typeface="Times New Roman" pitchFamily="18" charset="0"/>
                <a:cs typeface="Times New Roman" pitchFamily="18" charset="0"/>
              </a:rPr>
              <a:t>alii</a:t>
            </a:r>
            <a:r>
              <a:rPr lang="it-IT" sz="2200" dirty="0">
                <a:solidFill>
                  <a:srgbClr val="FF0000"/>
                </a:solidFill>
                <a:latin typeface="Times New Roman" pitchFamily="18" charset="0"/>
                <a:cs typeface="Times New Roman" pitchFamily="18" charset="0"/>
              </a:rPr>
              <a:t> </a:t>
            </a:r>
            <a:r>
              <a:rPr lang="it-IT" sz="2200" dirty="0" err="1">
                <a:solidFill>
                  <a:srgbClr val="FF0000"/>
                </a:solidFill>
                <a:latin typeface="Times New Roman" pitchFamily="18" charset="0"/>
                <a:cs typeface="Times New Roman" pitchFamily="18" charset="0"/>
              </a:rPr>
              <a:t>sunt</a:t>
            </a:r>
            <a:r>
              <a:rPr lang="it-IT" sz="2200" dirty="0">
                <a:solidFill>
                  <a:srgbClr val="FF0000"/>
                </a:solidFill>
                <a:latin typeface="Times New Roman" pitchFamily="18" charset="0"/>
                <a:cs typeface="Times New Roman" pitchFamily="18" charset="0"/>
              </a:rPr>
              <a:t> decreta </a:t>
            </a:r>
            <a:r>
              <a:rPr lang="it-IT" sz="2200" dirty="0" err="1">
                <a:solidFill>
                  <a:srgbClr val="FF0000"/>
                </a:solidFill>
                <a:latin typeface="Times New Roman" pitchFamily="18" charset="0"/>
                <a:cs typeface="Times New Roman" pitchFamily="18" charset="0"/>
              </a:rPr>
              <a:t>Pontificum</a:t>
            </a:r>
            <a:r>
              <a:rPr lang="it-IT" sz="2200" dirty="0">
                <a:solidFill>
                  <a:srgbClr val="FF0000"/>
                </a:solidFill>
                <a:latin typeface="Times New Roman" pitchFamily="18" charset="0"/>
                <a:cs typeface="Times New Roman" pitchFamily="18" charset="0"/>
              </a:rPr>
              <a:t>, </a:t>
            </a:r>
            <a:r>
              <a:rPr lang="it-IT" sz="2200" dirty="0" err="1">
                <a:solidFill>
                  <a:srgbClr val="FF0000"/>
                </a:solidFill>
                <a:latin typeface="Times New Roman" pitchFamily="18" charset="0"/>
                <a:cs typeface="Times New Roman" pitchFamily="18" charset="0"/>
              </a:rPr>
              <a:t>alii</a:t>
            </a:r>
            <a:r>
              <a:rPr lang="it-IT" sz="2200" dirty="0">
                <a:solidFill>
                  <a:srgbClr val="FF0000"/>
                </a:solidFill>
                <a:latin typeface="Times New Roman" pitchFamily="18" charset="0"/>
                <a:cs typeface="Times New Roman" pitchFamily="18" charset="0"/>
              </a:rPr>
              <a:t> </a:t>
            </a:r>
            <a:r>
              <a:rPr lang="it-IT" sz="2200" dirty="0" err="1">
                <a:solidFill>
                  <a:srgbClr val="FF0000"/>
                </a:solidFill>
                <a:latin typeface="Times New Roman" pitchFamily="18" charset="0"/>
                <a:cs typeface="Times New Roman" pitchFamily="18" charset="0"/>
              </a:rPr>
              <a:t>statuta</a:t>
            </a:r>
            <a:r>
              <a:rPr lang="it-IT" sz="2200" dirty="0">
                <a:solidFill>
                  <a:srgbClr val="FF0000"/>
                </a:solidFill>
                <a:latin typeface="Times New Roman" pitchFamily="18" charset="0"/>
                <a:cs typeface="Times New Roman" pitchFamily="18" charset="0"/>
              </a:rPr>
              <a:t> </a:t>
            </a:r>
            <a:r>
              <a:rPr lang="it-IT" sz="2200" dirty="0" err="1">
                <a:solidFill>
                  <a:srgbClr val="FF0000"/>
                </a:solidFill>
                <a:latin typeface="Times New Roman" pitchFamily="18" charset="0"/>
                <a:cs typeface="Times New Roman" pitchFamily="18" charset="0"/>
              </a:rPr>
              <a:t>conciliorum</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Conciliorum</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uero</a:t>
            </a:r>
            <a:r>
              <a:rPr lang="it-IT" sz="2200" dirty="0">
                <a:latin typeface="Times New Roman" pitchFamily="18" charset="0"/>
                <a:cs typeface="Times New Roman" pitchFamily="18" charset="0"/>
              </a:rPr>
              <a:t> alia </a:t>
            </a:r>
            <a:r>
              <a:rPr lang="it-IT" sz="2200" dirty="0" err="1">
                <a:latin typeface="Times New Roman" pitchFamily="18" charset="0"/>
                <a:cs typeface="Times New Roman" pitchFamily="18" charset="0"/>
              </a:rPr>
              <a:t>sunt</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uniuersalia</a:t>
            </a:r>
            <a:r>
              <a:rPr lang="it-IT" sz="2200" dirty="0">
                <a:latin typeface="Times New Roman" pitchFamily="18" charset="0"/>
                <a:cs typeface="Times New Roman" pitchFamily="18" charset="0"/>
              </a:rPr>
              <a:t>, alia </a:t>
            </a:r>
            <a:r>
              <a:rPr lang="it-IT" sz="2200" dirty="0" err="1">
                <a:latin typeface="Times New Roman" pitchFamily="18" charset="0"/>
                <a:cs typeface="Times New Roman" pitchFamily="18" charset="0"/>
              </a:rPr>
              <a:t>prouincialia</a:t>
            </a:r>
            <a:r>
              <a:rPr lang="it-IT" sz="2200" dirty="0">
                <a:latin typeface="Times New Roman" pitchFamily="18" charset="0"/>
                <a:cs typeface="Times New Roman" pitchFamily="18" charset="0"/>
              </a:rPr>
              <a:t>. ...</a:t>
            </a:r>
            <a:br>
              <a:rPr lang="it-IT" sz="2200" dirty="0">
                <a:latin typeface="Times New Roman" pitchFamily="18" charset="0"/>
                <a:cs typeface="Times New Roman" pitchFamily="18" charset="0"/>
              </a:rPr>
            </a:br>
            <a:r>
              <a:rPr lang="it-IT" sz="2200" dirty="0">
                <a:latin typeface="Times New Roman" pitchFamily="18" charset="0"/>
                <a:cs typeface="Times New Roman" pitchFamily="18" charset="0"/>
              </a:rPr>
              <a:t>c.3 </a:t>
            </a:r>
            <a:r>
              <a:rPr lang="it-IT" sz="2200" i="1" dirty="0">
                <a:latin typeface="Times New Roman" pitchFamily="18" charset="0"/>
                <a:cs typeface="Times New Roman" pitchFamily="18" charset="0"/>
              </a:rPr>
              <a:t>Quid </a:t>
            </a:r>
            <a:r>
              <a:rPr lang="it-IT" sz="2200" i="1" dirty="0" err="1">
                <a:latin typeface="Times New Roman" pitchFamily="18" charset="0"/>
                <a:cs typeface="Times New Roman" pitchFamily="18" charset="0"/>
              </a:rPr>
              <a:t>sit</a:t>
            </a:r>
            <a:r>
              <a:rPr lang="it-IT" sz="2200" i="1" dirty="0">
                <a:latin typeface="Times New Roman" pitchFamily="18" charset="0"/>
                <a:cs typeface="Times New Roman" pitchFamily="18" charset="0"/>
              </a:rPr>
              <a:t> </a:t>
            </a:r>
            <a:r>
              <a:rPr lang="it-IT" sz="2200" i="1" dirty="0" err="1">
                <a:latin typeface="Times New Roman" pitchFamily="18" charset="0"/>
                <a:cs typeface="Times New Roman" pitchFamily="18" charset="0"/>
              </a:rPr>
              <a:t>priuilegium</a:t>
            </a:r>
            <a:r>
              <a:rPr lang="it-IT" sz="2200" dirty="0">
                <a:latin typeface="Times New Roman" pitchFamily="18" charset="0"/>
                <a:cs typeface="Times New Roman" pitchFamily="18" charset="0"/>
              </a:rPr>
              <a:t>.</a:t>
            </a:r>
            <a:br>
              <a:rPr lang="it-IT" sz="2200" dirty="0">
                <a:latin typeface="Times New Roman" pitchFamily="18" charset="0"/>
                <a:cs typeface="Times New Roman" pitchFamily="18" charset="0"/>
              </a:rPr>
            </a:br>
            <a:r>
              <a:rPr lang="it-IT" sz="2200" dirty="0">
                <a:latin typeface="Times New Roman" pitchFamily="18" charset="0"/>
                <a:cs typeface="Times New Roman" pitchFamily="18" charset="0"/>
              </a:rPr>
              <a:t>c.4 </a:t>
            </a:r>
            <a:r>
              <a:rPr lang="it-IT" sz="2200" i="1" dirty="0">
                <a:latin typeface="Times New Roman" pitchFamily="18" charset="0"/>
                <a:cs typeface="Times New Roman" pitchFamily="18" charset="0"/>
              </a:rPr>
              <a:t>Quid </a:t>
            </a:r>
            <a:r>
              <a:rPr lang="it-IT" sz="2200" i="1" dirty="0" err="1">
                <a:latin typeface="Times New Roman" pitchFamily="18" charset="0"/>
                <a:cs typeface="Times New Roman" pitchFamily="18" charset="0"/>
              </a:rPr>
              <a:t>sit</a:t>
            </a:r>
            <a:r>
              <a:rPr lang="it-IT" sz="2200" i="1" dirty="0">
                <a:latin typeface="Times New Roman" pitchFamily="18" charset="0"/>
                <a:cs typeface="Times New Roman" pitchFamily="18" charset="0"/>
              </a:rPr>
              <a:t> </a:t>
            </a:r>
            <a:r>
              <a:rPr lang="it-IT" sz="2200" i="1" dirty="0" err="1">
                <a:latin typeface="Times New Roman" pitchFamily="18" charset="0"/>
                <a:cs typeface="Times New Roman" pitchFamily="18" charset="0"/>
              </a:rPr>
              <a:t>officium</a:t>
            </a:r>
            <a:r>
              <a:rPr lang="it-IT" sz="2200" i="1" dirty="0">
                <a:latin typeface="Times New Roman" pitchFamily="18" charset="0"/>
                <a:cs typeface="Times New Roman" pitchFamily="18" charset="0"/>
              </a:rPr>
              <a:t> </a:t>
            </a:r>
            <a:r>
              <a:rPr lang="it-IT" sz="2200" i="1" dirty="0" err="1">
                <a:latin typeface="Times New Roman" pitchFamily="18" charset="0"/>
                <a:cs typeface="Times New Roman" pitchFamily="18" charset="0"/>
              </a:rPr>
              <a:t>legum</a:t>
            </a:r>
            <a:r>
              <a:rPr lang="it-IT" sz="2200" dirty="0">
                <a:latin typeface="Times New Roman" pitchFamily="18" charset="0"/>
                <a:cs typeface="Times New Roman" pitchFamily="18" charset="0"/>
              </a:rPr>
              <a:t>.</a:t>
            </a:r>
          </a:p>
        </p:txBody>
      </p:sp>
    </p:spTree>
    <p:extLst>
      <p:ext uri="{BB962C8B-B14F-4D97-AF65-F5344CB8AC3E}">
        <p14:creationId xmlns:p14="http://schemas.microsoft.com/office/powerpoint/2010/main" val="24405722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3249" name="Titolo 1"/>
          <p:cNvSpPr>
            <a:spLocks noGrp="1"/>
          </p:cNvSpPr>
          <p:nvPr>
            <p:ph type="title" idx="4294967295"/>
          </p:nvPr>
        </p:nvSpPr>
        <p:spPr>
          <a:xfrm>
            <a:off x="1527627" y="260648"/>
            <a:ext cx="9140373" cy="6597352"/>
          </a:xfrm>
        </p:spPr>
        <p:txBody>
          <a:bodyPr>
            <a:normAutofit/>
          </a:bodyPr>
          <a:lstStyle/>
          <a:p>
            <a:r>
              <a:rPr lang="it-IT" sz="2000" b="1" dirty="0">
                <a:latin typeface="Times New Roman" pitchFamily="18" charset="0"/>
                <a:cs typeface="Times New Roman" pitchFamily="18" charset="0"/>
              </a:rPr>
              <a:t>Graziano, </a:t>
            </a:r>
            <a:r>
              <a:rPr lang="it-IT" sz="2000" b="1" i="1" dirty="0" err="1">
                <a:latin typeface="Times New Roman" pitchFamily="18" charset="0"/>
                <a:cs typeface="Times New Roman" pitchFamily="18" charset="0"/>
              </a:rPr>
              <a:t>Decretum</a:t>
            </a:r>
            <a:br>
              <a:rPr lang="it-IT" sz="2000" b="1" i="1" dirty="0">
                <a:latin typeface="Times New Roman" pitchFamily="18" charset="0"/>
                <a:cs typeface="Times New Roman" pitchFamily="18" charset="0"/>
              </a:rPr>
            </a:br>
            <a:br>
              <a:rPr lang="it-IT" sz="2000" i="1" dirty="0">
                <a:latin typeface="Times New Roman" pitchFamily="18" charset="0"/>
                <a:cs typeface="Times New Roman" pitchFamily="18" charset="0"/>
              </a:rPr>
            </a:br>
            <a:r>
              <a:rPr lang="it-IT" sz="2000" dirty="0">
                <a:latin typeface="Times New Roman" pitchFamily="18" charset="0"/>
                <a:cs typeface="Times New Roman" pitchFamily="18" charset="0"/>
              </a:rPr>
              <a:t>D.4: il fine, qualità intrinseche, la forza delle leggi</a:t>
            </a:r>
            <a:br>
              <a:rPr lang="it-IT" sz="2000" dirty="0">
                <a:latin typeface="Times New Roman" pitchFamily="18" charset="0"/>
                <a:cs typeface="Times New Roman" pitchFamily="18" charset="0"/>
              </a:rPr>
            </a:br>
            <a:br>
              <a:rPr lang="it-IT" sz="2000" dirty="0">
                <a:latin typeface="Times New Roman" pitchFamily="18" charset="0"/>
                <a:cs typeface="Times New Roman" pitchFamily="18" charset="0"/>
              </a:rPr>
            </a:br>
            <a:r>
              <a:rPr lang="it-IT" sz="2000" dirty="0">
                <a:latin typeface="Times New Roman" pitchFamily="18" charset="0"/>
                <a:cs typeface="Times New Roman" pitchFamily="18" charset="0"/>
              </a:rPr>
              <a:t>D.4 c.1 </a:t>
            </a:r>
            <a:r>
              <a:rPr lang="it-IT" sz="2000" i="1" dirty="0">
                <a:latin typeface="Times New Roman" pitchFamily="18" charset="0"/>
                <a:cs typeface="Times New Roman" pitchFamily="18" charset="0"/>
              </a:rPr>
              <a:t>Quare </a:t>
            </a:r>
            <a:r>
              <a:rPr lang="it-IT" sz="2000" i="1" dirty="0" err="1">
                <a:latin typeface="Times New Roman" pitchFamily="18" charset="0"/>
                <a:cs typeface="Times New Roman" pitchFamily="18" charset="0"/>
              </a:rPr>
              <a:t>leges</a:t>
            </a:r>
            <a:r>
              <a:rPr lang="it-IT" sz="2000" i="1" dirty="0">
                <a:latin typeface="Times New Roman" pitchFamily="18" charset="0"/>
                <a:cs typeface="Times New Roman" pitchFamily="18" charset="0"/>
              </a:rPr>
              <a:t> </a:t>
            </a:r>
            <a:r>
              <a:rPr lang="it-IT" sz="2000" i="1" dirty="0" err="1">
                <a:latin typeface="Times New Roman" pitchFamily="18" charset="0"/>
                <a:cs typeface="Times New Roman" pitchFamily="18" charset="0"/>
              </a:rPr>
              <a:t>sint</a:t>
            </a:r>
            <a:r>
              <a:rPr lang="it-IT" sz="2000" i="1" dirty="0">
                <a:latin typeface="Times New Roman" pitchFamily="18" charset="0"/>
                <a:cs typeface="Times New Roman" pitchFamily="18" charset="0"/>
              </a:rPr>
              <a:t> </a:t>
            </a:r>
            <a:r>
              <a:rPr lang="it-IT" sz="2000" i="1" dirty="0" err="1">
                <a:latin typeface="Times New Roman" pitchFamily="18" charset="0"/>
                <a:cs typeface="Times New Roman" pitchFamily="18" charset="0"/>
              </a:rPr>
              <a:t>factae</a:t>
            </a:r>
            <a:r>
              <a:rPr lang="it-IT" sz="2000" dirty="0">
                <a:latin typeface="Times New Roman" pitchFamily="18" charset="0"/>
                <a:cs typeface="Times New Roman" pitchFamily="18" charset="0"/>
              </a:rPr>
              <a:t>.</a:t>
            </a:r>
            <a:br>
              <a:rPr lang="it-IT" sz="2000" dirty="0">
                <a:latin typeface="Times New Roman" pitchFamily="18" charset="0"/>
                <a:cs typeface="Times New Roman" pitchFamily="18" charset="0"/>
              </a:rPr>
            </a:br>
            <a:r>
              <a:rPr lang="it-IT" sz="2000" dirty="0">
                <a:latin typeface="Times New Roman" pitchFamily="18" charset="0"/>
                <a:cs typeface="Times New Roman" pitchFamily="18" charset="0"/>
              </a:rPr>
              <a:t>D.4 c.2 </a:t>
            </a:r>
            <a:r>
              <a:rPr lang="it-IT" sz="2000" i="1" dirty="0" err="1">
                <a:latin typeface="Times New Roman" pitchFamily="18" charset="0"/>
                <a:cs typeface="Times New Roman" pitchFamily="18" charset="0"/>
              </a:rPr>
              <a:t>Qualis</a:t>
            </a:r>
            <a:r>
              <a:rPr lang="it-IT" sz="2000" i="1" dirty="0">
                <a:latin typeface="Times New Roman" pitchFamily="18" charset="0"/>
                <a:cs typeface="Times New Roman" pitchFamily="18" charset="0"/>
              </a:rPr>
              <a:t> </a:t>
            </a:r>
            <a:r>
              <a:rPr lang="it-IT" sz="2000" i="1" dirty="0" err="1">
                <a:latin typeface="Times New Roman" pitchFamily="18" charset="0"/>
                <a:cs typeface="Times New Roman" pitchFamily="18" charset="0"/>
              </a:rPr>
              <a:t>debeat</a:t>
            </a:r>
            <a:r>
              <a:rPr lang="it-IT" sz="2000" i="1" dirty="0">
                <a:latin typeface="Times New Roman" pitchFamily="18" charset="0"/>
                <a:cs typeface="Times New Roman" pitchFamily="18" charset="0"/>
              </a:rPr>
              <a:t> esse </a:t>
            </a:r>
            <a:r>
              <a:rPr lang="it-IT" sz="2000" i="1" dirty="0" err="1">
                <a:latin typeface="Times New Roman" pitchFamily="18" charset="0"/>
                <a:cs typeface="Times New Roman" pitchFamily="18" charset="0"/>
              </a:rPr>
              <a:t>lex</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Erit</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autem</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lex</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honesta</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iusta</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possibilis</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secundum</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naturam</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secundum</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consuetudinem</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patriae</a:t>
            </a:r>
            <a:r>
              <a:rPr lang="it-IT" sz="2000" dirty="0">
                <a:latin typeface="Times New Roman" pitchFamily="18" charset="0"/>
                <a:cs typeface="Times New Roman" pitchFamily="18" charset="0"/>
              </a:rPr>
              <a:t>, loco </a:t>
            </a:r>
            <a:r>
              <a:rPr lang="it-IT" sz="2000" dirty="0" err="1">
                <a:latin typeface="Times New Roman" pitchFamily="18" charset="0"/>
                <a:cs typeface="Times New Roman" pitchFamily="18" charset="0"/>
              </a:rPr>
              <a:t>temporique</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conueniens</a:t>
            </a:r>
            <a:r>
              <a:rPr lang="it-IT" sz="2000" dirty="0">
                <a:latin typeface="Times New Roman" pitchFamily="18" charset="0"/>
                <a:cs typeface="Times New Roman" pitchFamily="18" charset="0"/>
              </a:rPr>
              <a:t>, necessaria, </a:t>
            </a:r>
            <a:r>
              <a:rPr lang="it-IT" sz="2000" dirty="0" err="1">
                <a:latin typeface="Times New Roman" pitchFamily="18" charset="0"/>
                <a:cs typeface="Times New Roman" pitchFamily="18" charset="0"/>
              </a:rPr>
              <a:t>utilis</a:t>
            </a:r>
            <a:r>
              <a:rPr lang="it-IT" sz="2000" dirty="0">
                <a:latin typeface="Times New Roman" pitchFamily="18" charset="0"/>
                <a:cs typeface="Times New Roman" pitchFamily="18" charset="0"/>
              </a:rPr>
              <a:t>, manifesta </a:t>
            </a:r>
            <a:r>
              <a:rPr lang="it-IT" sz="2000" dirty="0" err="1">
                <a:latin typeface="Times New Roman" pitchFamily="18" charset="0"/>
                <a:cs typeface="Times New Roman" pitchFamily="18" charset="0"/>
              </a:rPr>
              <a:t>quoque</a:t>
            </a:r>
            <a:r>
              <a:rPr lang="it-IT" sz="2000" dirty="0">
                <a:latin typeface="Times New Roman" pitchFamily="18" charset="0"/>
                <a:cs typeface="Times New Roman" pitchFamily="18" charset="0"/>
              </a:rPr>
              <a:t>, ne </a:t>
            </a:r>
            <a:r>
              <a:rPr lang="it-IT" sz="2000" dirty="0" err="1">
                <a:latin typeface="Times New Roman" pitchFamily="18" charset="0"/>
                <a:cs typeface="Times New Roman" pitchFamily="18" charset="0"/>
              </a:rPr>
              <a:t>aliquid</a:t>
            </a:r>
            <a:r>
              <a:rPr lang="it-IT" sz="2000" dirty="0">
                <a:latin typeface="Times New Roman" pitchFamily="18" charset="0"/>
                <a:cs typeface="Times New Roman" pitchFamily="18" charset="0"/>
              </a:rPr>
              <a:t> per </a:t>
            </a:r>
            <a:r>
              <a:rPr lang="it-IT" sz="2000" dirty="0" err="1">
                <a:latin typeface="Times New Roman" pitchFamily="18" charset="0"/>
                <a:cs typeface="Times New Roman" pitchFamily="18" charset="0"/>
              </a:rPr>
              <a:t>obscuritatem</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inconueniens</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contineat</a:t>
            </a:r>
            <a:r>
              <a:rPr lang="it-IT" sz="2000" dirty="0">
                <a:latin typeface="Times New Roman" pitchFamily="18" charset="0"/>
                <a:cs typeface="Times New Roman" pitchFamily="18" charset="0"/>
              </a:rPr>
              <a:t>, nullo </a:t>
            </a:r>
            <a:r>
              <a:rPr lang="it-IT" sz="2000" dirty="0" err="1">
                <a:latin typeface="Times New Roman" pitchFamily="18" charset="0"/>
                <a:cs typeface="Times New Roman" pitchFamily="18" charset="0"/>
              </a:rPr>
              <a:t>priuato</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commodo</a:t>
            </a:r>
            <a:r>
              <a:rPr lang="it-IT" sz="2000" dirty="0">
                <a:latin typeface="Times New Roman" pitchFamily="18" charset="0"/>
                <a:cs typeface="Times New Roman" pitchFamily="18" charset="0"/>
              </a:rPr>
              <a:t>, sed pro communi </a:t>
            </a:r>
            <a:r>
              <a:rPr lang="it-IT" sz="2000" dirty="0" err="1">
                <a:latin typeface="Times New Roman" pitchFamily="18" charset="0"/>
                <a:cs typeface="Times New Roman" pitchFamily="18" charset="0"/>
              </a:rPr>
              <a:t>utilitate</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ciuium</a:t>
            </a:r>
            <a:r>
              <a:rPr lang="it-IT" sz="2000" dirty="0">
                <a:latin typeface="Times New Roman" pitchFamily="18" charset="0"/>
                <a:cs typeface="Times New Roman" pitchFamily="18" charset="0"/>
              </a:rPr>
              <a:t> </a:t>
            </a:r>
            <a:r>
              <a:rPr lang="it-IT" sz="2000" dirty="0" err="1">
                <a:latin typeface="Times New Roman" pitchFamily="18" charset="0"/>
                <a:cs typeface="Times New Roman" pitchFamily="18" charset="0"/>
              </a:rPr>
              <a:t>conscripta</a:t>
            </a:r>
            <a:r>
              <a:rPr lang="it-IT" sz="2000" dirty="0">
                <a:latin typeface="Times New Roman" pitchFamily="18" charset="0"/>
                <a:cs typeface="Times New Roman" pitchFamily="18" charset="0"/>
              </a:rPr>
              <a:t>. </a:t>
            </a:r>
            <a:br>
              <a:rPr lang="it-IT" sz="2000" dirty="0">
                <a:latin typeface="Times New Roman" pitchFamily="18" charset="0"/>
                <a:cs typeface="Times New Roman" pitchFamily="18" charset="0"/>
              </a:rPr>
            </a:br>
            <a:r>
              <a:rPr lang="it-IT" sz="2000" dirty="0">
                <a:latin typeface="Times New Roman" pitchFamily="18" charset="0"/>
                <a:cs typeface="Times New Roman" pitchFamily="18" charset="0"/>
              </a:rPr>
              <a:t>D.4 c.3 </a:t>
            </a:r>
            <a:r>
              <a:rPr lang="it-IT" sz="2000" i="1" dirty="0">
                <a:latin typeface="Times New Roman" pitchFamily="18" charset="0"/>
                <a:cs typeface="Times New Roman" pitchFamily="18" charset="0"/>
              </a:rPr>
              <a:t>De </a:t>
            </a:r>
            <a:r>
              <a:rPr lang="it-IT" sz="2000" i="1" dirty="0" err="1">
                <a:latin typeface="Times New Roman" pitchFamily="18" charset="0"/>
                <a:cs typeface="Times New Roman" pitchFamily="18" charset="0"/>
              </a:rPr>
              <a:t>legibus</a:t>
            </a:r>
            <a:r>
              <a:rPr lang="it-IT" sz="2000" i="1" dirty="0">
                <a:latin typeface="Times New Roman" pitchFamily="18" charset="0"/>
                <a:cs typeface="Times New Roman" pitchFamily="18" charset="0"/>
              </a:rPr>
              <a:t> </a:t>
            </a:r>
            <a:r>
              <a:rPr lang="it-IT" sz="2000" i="1" dirty="0" err="1">
                <a:latin typeface="Times New Roman" pitchFamily="18" charset="0"/>
                <a:cs typeface="Times New Roman" pitchFamily="18" charset="0"/>
              </a:rPr>
              <a:t>tunc</a:t>
            </a:r>
            <a:r>
              <a:rPr lang="it-IT" sz="2000" i="1" dirty="0">
                <a:latin typeface="Times New Roman" pitchFamily="18" charset="0"/>
                <a:cs typeface="Times New Roman" pitchFamily="18" charset="0"/>
              </a:rPr>
              <a:t> est </a:t>
            </a:r>
            <a:r>
              <a:rPr lang="it-IT" sz="2000" i="1" dirty="0" err="1">
                <a:latin typeface="Times New Roman" pitchFamily="18" charset="0"/>
                <a:cs typeface="Times New Roman" pitchFamily="18" charset="0"/>
              </a:rPr>
              <a:t>iudicandum</a:t>
            </a:r>
            <a:r>
              <a:rPr lang="it-IT" sz="2000" i="1" dirty="0">
                <a:latin typeface="Times New Roman" pitchFamily="18" charset="0"/>
                <a:cs typeface="Times New Roman" pitchFamily="18" charset="0"/>
              </a:rPr>
              <a:t>, </a:t>
            </a:r>
            <a:r>
              <a:rPr lang="it-IT" sz="2000" i="1" dirty="0" err="1">
                <a:latin typeface="Times New Roman" pitchFamily="18" charset="0"/>
                <a:cs typeface="Times New Roman" pitchFamily="18" charset="0"/>
              </a:rPr>
              <a:t>cum</a:t>
            </a:r>
            <a:r>
              <a:rPr lang="it-IT" sz="2000" i="1" dirty="0">
                <a:latin typeface="Times New Roman" pitchFamily="18" charset="0"/>
                <a:cs typeface="Times New Roman" pitchFamily="18" charset="0"/>
              </a:rPr>
              <a:t> </a:t>
            </a:r>
            <a:r>
              <a:rPr lang="it-IT" sz="2000" i="1" dirty="0" err="1">
                <a:latin typeface="Times New Roman" pitchFamily="18" charset="0"/>
                <a:cs typeface="Times New Roman" pitchFamily="18" charset="0"/>
              </a:rPr>
              <a:t>instituuntur</a:t>
            </a:r>
            <a:r>
              <a:rPr lang="it-IT" sz="2000" i="1" dirty="0">
                <a:latin typeface="Times New Roman" pitchFamily="18" charset="0"/>
                <a:cs typeface="Times New Roman" pitchFamily="18" charset="0"/>
              </a:rPr>
              <a:t>, non </a:t>
            </a:r>
            <a:r>
              <a:rPr lang="it-IT" sz="2000" i="1" dirty="0" err="1">
                <a:latin typeface="Times New Roman" pitchFamily="18" charset="0"/>
                <a:cs typeface="Times New Roman" pitchFamily="18" charset="0"/>
              </a:rPr>
              <a:t>cum</a:t>
            </a:r>
            <a:r>
              <a:rPr lang="it-IT" sz="2000" i="1" dirty="0">
                <a:latin typeface="Times New Roman" pitchFamily="18" charset="0"/>
                <a:cs typeface="Times New Roman" pitchFamily="18" charset="0"/>
              </a:rPr>
              <a:t> </a:t>
            </a:r>
            <a:r>
              <a:rPr lang="it-IT" sz="2000" i="1" dirty="0" err="1">
                <a:latin typeface="Times New Roman" pitchFamily="18" charset="0"/>
                <a:cs typeface="Times New Roman" pitchFamily="18" charset="0"/>
              </a:rPr>
              <a:t>institutae</a:t>
            </a:r>
            <a:r>
              <a:rPr lang="it-IT" sz="2000" i="1" dirty="0">
                <a:latin typeface="Times New Roman" pitchFamily="18" charset="0"/>
                <a:cs typeface="Times New Roman" pitchFamily="18" charset="0"/>
              </a:rPr>
              <a:t> </a:t>
            </a:r>
            <a:r>
              <a:rPr lang="it-IT" sz="2000" i="1" dirty="0" err="1">
                <a:latin typeface="Times New Roman" pitchFamily="18" charset="0"/>
                <a:cs typeface="Times New Roman" pitchFamily="18" charset="0"/>
              </a:rPr>
              <a:t>fuerint</a:t>
            </a:r>
            <a:r>
              <a:rPr lang="it-IT" sz="2000" dirty="0">
                <a:latin typeface="Times New Roman" pitchFamily="18" charset="0"/>
                <a:cs typeface="Times New Roman" pitchFamily="18" charset="0"/>
              </a:rPr>
              <a:t>.</a:t>
            </a:r>
            <a:br>
              <a:rPr lang="it-IT" sz="2000" dirty="0">
                <a:latin typeface="Times New Roman" pitchFamily="18" charset="0"/>
                <a:cs typeface="Times New Roman" pitchFamily="18" charset="0"/>
              </a:rPr>
            </a:br>
            <a:br>
              <a:rPr lang="it-IT" sz="2000" dirty="0">
                <a:latin typeface="Times New Roman" pitchFamily="18" charset="0"/>
                <a:cs typeface="Times New Roman" pitchFamily="18" charset="0"/>
              </a:rPr>
            </a:br>
            <a:r>
              <a:rPr lang="it-IT" sz="2000" dirty="0">
                <a:latin typeface="Times New Roman" pitchFamily="18" charset="0"/>
                <a:cs typeface="Times New Roman" pitchFamily="18" charset="0"/>
              </a:rPr>
              <a:t>D.5 e 6 ancora su </a:t>
            </a:r>
            <a:r>
              <a:rPr lang="it-IT" sz="2000" i="1" dirty="0">
                <a:latin typeface="Times New Roman" pitchFamily="18" charset="0"/>
                <a:cs typeface="Times New Roman" pitchFamily="18" charset="0"/>
              </a:rPr>
              <a:t>ius naturale </a:t>
            </a:r>
            <a:r>
              <a:rPr lang="it-IT" sz="2000" dirty="0">
                <a:latin typeface="Times New Roman" pitchFamily="18" charset="0"/>
                <a:cs typeface="Times New Roman" pitchFamily="18" charset="0"/>
              </a:rPr>
              <a:t>e sulla sua differenza dalle altre norme</a:t>
            </a:r>
            <a:br>
              <a:rPr lang="it-IT" sz="2000" dirty="0">
                <a:latin typeface="Times New Roman" pitchFamily="18" charset="0"/>
                <a:cs typeface="Times New Roman" pitchFamily="18" charset="0"/>
              </a:rPr>
            </a:br>
            <a:br>
              <a:rPr lang="it-IT" sz="2000" dirty="0">
                <a:latin typeface="Times New Roman" pitchFamily="18" charset="0"/>
                <a:cs typeface="Times New Roman" pitchFamily="18" charset="0"/>
              </a:rPr>
            </a:br>
            <a:r>
              <a:rPr lang="it-IT" sz="2000" dirty="0">
                <a:latin typeface="Times New Roman" pitchFamily="18" charset="0"/>
                <a:cs typeface="Times New Roman" pitchFamily="18" charset="0"/>
              </a:rPr>
              <a:t>D.7 sui </a:t>
            </a:r>
            <a:r>
              <a:rPr lang="it-IT" sz="2000" i="1" dirty="0" err="1">
                <a:latin typeface="Times New Roman" pitchFamily="18" charset="0"/>
                <a:cs typeface="Times New Roman" pitchFamily="18" charset="0"/>
              </a:rPr>
              <a:t>conditores</a:t>
            </a:r>
            <a:r>
              <a:rPr lang="it-IT" sz="2000" i="1" dirty="0">
                <a:latin typeface="Times New Roman" pitchFamily="18" charset="0"/>
                <a:cs typeface="Times New Roman" pitchFamily="18" charset="0"/>
              </a:rPr>
              <a:t> </a:t>
            </a:r>
            <a:r>
              <a:rPr lang="it-IT" sz="2000" i="1" dirty="0" err="1">
                <a:latin typeface="Times New Roman" pitchFamily="18" charset="0"/>
                <a:cs typeface="Times New Roman" pitchFamily="18" charset="0"/>
              </a:rPr>
              <a:t>legum</a:t>
            </a:r>
            <a:endParaRPr lang="it-IT" sz="2000" i="1" dirty="0">
              <a:latin typeface="Times New Roman" pitchFamily="18" charset="0"/>
              <a:cs typeface="Times New Roman" pitchFamily="18" charset="0"/>
            </a:endParaRPr>
          </a:p>
        </p:txBody>
      </p:sp>
    </p:spTree>
    <p:extLst>
      <p:ext uri="{BB962C8B-B14F-4D97-AF65-F5344CB8AC3E}">
        <p14:creationId xmlns:p14="http://schemas.microsoft.com/office/powerpoint/2010/main" val="1802320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3249" name="Titolo 1"/>
          <p:cNvSpPr>
            <a:spLocks noGrp="1"/>
          </p:cNvSpPr>
          <p:nvPr>
            <p:ph type="title" idx="4294967295"/>
          </p:nvPr>
        </p:nvSpPr>
        <p:spPr>
          <a:xfrm>
            <a:off x="1524001" y="44624"/>
            <a:ext cx="9143999" cy="6813376"/>
          </a:xfrm>
        </p:spPr>
        <p:txBody>
          <a:bodyPr>
            <a:normAutofit/>
          </a:bodyPr>
          <a:lstStyle/>
          <a:p>
            <a:r>
              <a:rPr lang="it-IT" sz="2100" b="1" dirty="0">
                <a:latin typeface="Times New Roman" pitchFamily="18" charset="0"/>
                <a:cs typeface="Times New Roman" pitchFamily="18" charset="0"/>
              </a:rPr>
              <a:t>Graziano, </a:t>
            </a:r>
            <a:r>
              <a:rPr lang="it-IT" sz="2100" b="1" i="1" dirty="0" err="1">
                <a:latin typeface="Times New Roman" pitchFamily="18" charset="0"/>
                <a:cs typeface="Times New Roman" pitchFamily="18" charset="0"/>
              </a:rPr>
              <a:t>Decretum</a:t>
            </a:r>
            <a:br>
              <a:rPr lang="it-IT" sz="2100" b="1" i="1" dirty="0">
                <a:latin typeface="Times New Roman" pitchFamily="18" charset="0"/>
                <a:cs typeface="Times New Roman" pitchFamily="18" charset="0"/>
              </a:rPr>
            </a:br>
            <a:br>
              <a:rPr lang="it-IT" sz="2100" i="1" dirty="0">
                <a:latin typeface="Times New Roman" pitchFamily="18" charset="0"/>
                <a:cs typeface="Times New Roman" pitchFamily="18" charset="0"/>
              </a:rPr>
            </a:br>
            <a:r>
              <a:rPr lang="it-IT" sz="2100" dirty="0">
                <a:latin typeface="Times New Roman" pitchFamily="18" charset="0"/>
                <a:cs typeface="Times New Roman" pitchFamily="18" charset="0"/>
              </a:rPr>
              <a:t>D.8 Dal </a:t>
            </a:r>
            <a:r>
              <a:rPr lang="it-IT" sz="2100" i="1" dirty="0">
                <a:latin typeface="Times New Roman" pitchFamily="18" charset="0"/>
                <a:cs typeface="Times New Roman" pitchFamily="18" charset="0"/>
              </a:rPr>
              <a:t>ius naturale </a:t>
            </a:r>
            <a:r>
              <a:rPr lang="it-IT" sz="2100" dirty="0">
                <a:latin typeface="Times New Roman" pitchFamily="18" charset="0"/>
                <a:cs typeface="Times New Roman" pitchFamily="18" charset="0"/>
              </a:rPr>
              <a:t>alla </a:t>
            </a:r>
            <a:r>
              <a:rPr lang="it-IT" sz="2100" i="1" dirty="0" err="1">
                <a:latin typeface="Times New Roman" pitchFamily="18" charset="0"/>
                <a:cs typeface="Times New Roman" pitchFamily="18" charset="0"/>
              </a:rPr>
              <a:t>consuetudo</a:t>
            </a:r>
            <a:r>
              <a:rPr lang="it-IT" sz="2100" dirty="0">
                <a:latin typeface="Times New Roman" pitchFamily="18" charset="0"/>
                <a:cs typeface="Times New Roman" pitchFamily="18" charset="0"/>
              </a:rPr>
              <a:t> e alla </a:t>
            </a:r>
            <a:r>
              <a:rPr lang="it-IT" sz="2100" i="1" dirty="0" err="1">
                <a:latin typeface="Times New Roman" pitchFamily="18" charset="0"/>
                <a:cs typeface="Times New Roman" pitchFamily="18" charset="0"/>
              </a:rPr>
              <a:t>constitutio</a:t>
            </a:r>
            <a:br>
              <a:rPr lang="it-IT" sz="2100" i="1" dirty="0">
                <a:latin typeface="Times New Roman" pitchFamily="18" charset="0"/>
                <a:cs typeface="Times New Roman" pitchFamily="18" charset="0"/>
              </a:rPr>
            </a:br>
            <a:r>
              <a:rPr lang="it-IT" sz="2100" dirty="0">
                <a:latin typeface="Times New Roman" pitchFamily="18" charset="0"/>
                <a:cs typeface="Times New Roman" pitchFamily="18" charset="0"/>
              </a:rPr>
              <a:t>= diritto divino e diritto umano</a:t>
            </a:r>
            <a:br>
              <a:rPr lang="it-IT" sz="2100" dirty="0">
                <a:latin typeface="Times New Roman" pitchFamily="18" charset="0"/>
                <a:cs typeface="Times New Roman" pitchFamily="18" charset="0"/>
              </a:rPr>
            </a:br>
            <a:br>
              <a:rPr lang="it-IT" sz="2100" dirty="0">
                <a:latin typeface="Times New Roman" pitchFamily="18" charset="0"/>
                <a:cs typeface="Times New Roman" pitchFamily="18" charset="0"/>
              </a:rPr>
            </a:br>
            <a:r>
              <a:rPr lang="it-IT" sz="2100" i="1" dirty="0">
                <a:latin typeface="Times New Roman" pitchFamily="18" charset="0"/>
                <a:cs typeface="Times New Roman" pitchFamily="18" charset="0"/>
              </a:rPr>
              <a:t>dictum post </a:t>
            </a:r>
            <a:r>
              <a:rPr lang="it-IT" sz="2100" dirty="0">
                <a:latin typeface="Times New Roman" pitchFamily="18" charset="0"/>
                <a:cs typeface="Times New Roman" pitchFamily="18" charset="0"/>
              </a:rPr>
              <a:t>D.8 c.1: </a:t>
            </a:r>
            <a:r>
              <a:rPr lang="it-IT" sz="2100" dirty="0" err="1">
                <a:latin typeface="Times New Roman" pitchFamily="18" charset="0"/>
                <a:cs typeface="Times New Roman" pitchFamily="18" charset="0"/>
              </a:rPr>
              <a:t>Dignitate</a:t>
            </a:r>
            <a:r>
              <a:rPr lang="it-IT" sz="2100" dirty="0">
                <a:latin typeface="Times New Roman" pitchFamily="18" charset="0"/>
                <a:cs typeface="Times New Roman" pitchFamily="18" charset="0"/>
              </a:rPr>
              <a:t> </a:t>
            </a:r>
            <a:r>
              <a:rPr lang="it-IT" sz="2100" dirty="0" err="1">
                <a:latin typeface="Times New Roman" pitchFamily="18" charset="0"/>
                <a:cs typeface="Times New Roman" pitchFamily="18" charset="0"/>
              </a:rPr>
              <a:t>uero</a:t>
            </a:r>
            <a:r>
              <a:rPr lang="it-IT" sz="2100" dirty="0">
                <a:latin typeface="Times New Roman" pitchFamily="18" charset="0"/>
                <a:cs typeface="Times New Roman" pitchFamily="18" charset="0"/>
              </a:rPr>
              <a:t> ius naturale simpliciter </a:t>
            </a:r>
            <a:r>
              <a:rPr lang="it-IT" sz="2100" dirty="0" err="1">
                <a:solidFill>
                  <a:srgbClr val="FF0000"/>
                </a:solidFill>
                <a:latin typeface="Times New Roman" pitchFamily="18" charset="0"/>
                <a:cs typeface="Times New Roman" pitchFamily="18" charset="0"/>
              </a:rPr>
              <a:t>preualet</a:t>
            </a:r>
            <a:r>
              <a:rPr lang="it-IT" sz="2100" dirty="0">
                <a:latin typeface="Times New Roman" pitchFamily="18" charset="0"/>
                <a:cs typeface="Times New Roman" pitchFamily="18" charset="0"/>
              </a:rPr>
              <a:t> consuetudini et </a:t>
            </a:r>
            <a:r>
              <a:rPr lang="it-IT" sz="2100" dirty="0" err="1">
                <a:latin typeface="Times New Roman" pitchFamily="18" charset="0"/>
                <a:cs typeface="Times New Roman" pitchFamily="18" charset="0"/>
              </a:rPr>
              <a:t>constitutioni</a:t>
            </a:r>
            <a:r>
              <a:rPr lang="it-IT" sz="2100" dirty="0">
                <a:latin typeface="Times New Roman" pitchFamily="18" charset="0"/>
                <a:cs typeface="Times New Roman" pitchFamily="18" charset="0"/>
              </a:rPr>
              <a:t>. </a:t>
            </a:r>
            <a:r>
              <a:rPr lang="it-IT" sz="2100" dirty="0" err="1">
                <a:latin typeface="Times New Roman" pitchFamily="18" charset="0"/>
                <a:cs typeface="Times New Roman" pitchFamily="18" charset="0"/>
              </a:rPr>
              <a:t>Quecunque</a:t>
            </a:r>
            <a:r>
              <a:rPr lang="it-IT" sz="2100" dirty="0">
                <a:latin typeface="Times New Roman" pitchFamily="18" charset="0"/>
                <a:cs typeface="Times New Roman" pitchFamily="18" charset="0"/>
              </a:rPr>
              <a:t> </a:t>
            </a:r>
            <a:r>
              <a:rPr lang="it-IT" sz="2100" dirty="0" err="1">
                <a:latin typeface="Times New Roman" pitchFamily="18" charset="0"/>
                <a:cs typeface="Times New Roman" pitchFamily="18" charset="0"/>
              </a:rPr>
              <a:t>enim</a:t>
            </a:r>
            <a:r>
              <a:rPr lang="it-IT" sz="2100" dirty="0">
                <a:latin typeface="Times New Roman" pitchFamily="18" charset="0"/>
                <a:cs typeface="Times New Roman" pitchFamily="18" charset="0"/>
              </a:rPr>
              <a:t> </a:t>
            </a:r>
            <a:r>
              <a:rPr lang="it-IT" sz="2100" dirty="0" err="1">
                <a:latin typeface="Times New Roman" pitchFamily="18" charset="0"/>
                <a:cs typeface="Times New Roman" pitchFamily="18" charset="0"/>
              </a:rPr>
              <a:t>uel</a:t>
            </a:r>
            <a:r>
              <a:rPr lang="it-IT" sz="2100" dirty="0">
                <a:latin typeface="Times New Roman" pitchFamily="18" charset="0"/>
                <a:cs typeface="Times New Roman" pitchFamily="18" charset="0"/>
              </a:rPr>
              <a:t> </a:t>
            </a:r>
            <a:r>
              <a:rPr lang="it-IT" sz="2100" dirty="0" err="1">
                <a:latin typeface="Times New Roman" pitchFamily="18" charset="0"/>
                <a:cs typeface="Times New Roman" pitchFamily="18" charset="0"/>
              </a:rPr>
              <a:t>moribus</a:t>
            </a:r>
            <a:r>
              <a:rPr lang="it-IT" sz="2100" dirty="0">
                <a:latin typeface="Times New Roman" pitchFamily="18" charset="0"/>
                <a:cs typeface="Times New Roman" pitchFamily="18" charset="0"/>
              </a:rPr>
              <a:t> </a:t>
            </a:r>
            <a:r>
              <a:rPr lang="it-IT" sz="2100" dirty="0" err="1">
                <a:latin typeface="Times New Roman" pitchFamily="18" charset="0"/>
                <a:cs typeface="Times New Roman" pitchFamily="18" charset="0"/>
              </a:rPr>
              <a:t>recepta</a:t>
            </a:r>
            <a:r>
              <a:rPr lang="it-IT" sz="2100" dirty="0">
                <a:latin typeface="Times New Roman" pitchFamily="18" charset="0"/>
                <a:cs typeface="Times New Roman" pitchFamily="18" charset="0"/>
              </a:rPr>
              <a:t> </a:t>
            </a:r>
            <a:r>
              <a:rPr lang="it-IT" sz="2100" dirty="0" err="1">
                <a:latin typeface="Times New Roman" pitchFamily="18" charset="0"/>
                <a:cs typeface="Times New Roman" pitchFamily="18" charset="0"/>
              </a:rPr>
              <a:t>sunt</a:t>
            </a:r>
            <a:r>
              <a:rPr lang="it-IT" sz="2100" dirty="0">
                <a:latin typeface="Times New Roman" pitchFamily="18" charset="0"/>
                <a:cs typeface="Times New Roman" pitchFamily="18" charset="0"/>
              </a:rPr>
              <a:t>, </a:t>
            </a:r>
            <a:r>
              <a:rPr lang="it-IT" sz="2100" dirty="0" err="1">
                <a:latin typeface="Times New Roman" pitchFamily="18" charset="0"/>
                <a:cs typeface="Times New Roman" pitchFamily="18" charset="0"/>
              </a:rPr>
              <a:t>uel</a:t>
            </a:r>
            <a:r>
              <a:rPr lang="it-IT" sz="2100" dirty="0">
                <a:latin typeface="Times New Roman" pitchFamily="18" charset="0"/>
                <a:cs typeface="Times New Roman" pitchFamily="18" charset="0"/>
              </a:rPr>
              <a:t> </a:t>
            </a:r>
            <a:r>
              <a:rPr lang="it-IT" sz="2100" dirty="0" err="1">
                <a:latin typeface="Times New Roman" pitchFamily="18" charset="0"/>
                <a:cs typeface="Times New Roman" pitchFamily="18" charset="0"/>
              </a:rPr>
              <a:t>scriptis</a:t>
            </a:r>
            <a:r>
              <a:rPr lang="it-IT" sz="2100" dirty="0">
                <a:latin typeface="Times New Roman" pitchFamily="18" charset="0"/>
                <a:cs typeface="Times New Roman" pitchFamily="18" charset="0"/>
              </a:rPr>
              <a:t> </a:t>
            </a:r>
            <a:r>
              <a:rPr lang="it-IT" sz="2100" dirty="0" err="1">
                <a:latin typeface="Times New Roman" pitchFamily="18" charset="0"/>
                <a:cs typeface="Times New Roman" pitchFamily="18" charset="0"/>
              </a:rPr>
              <a:t>comprehensa</a:t>
            </a:r>
            <a:r>
              <a:rPr lang="it-IT" sz="2100" dirty="0">
                <a:latin typeface="Times New Roman" pitchFamily="18" charset="0"/>
                <a:cs typeface="Times New Roman" pitchFamily="18" charset="0"/>
              </a:rPr>
              <a:t>...</a:t>
            </a:r>
            <a:br>
              <a:rPr lang="it-IT" sz="2100" dirty="0">
                <a:latin typeface="Times New Roman" pitchFamily="18" charset="0"/>
                <a:cs typeface="Times New Roman" pitchFamily="18" charset="0"/>
              </a:rPr>
            </a:br>
            <a:r>
              <a:rPr lang="it-IT" sz="2100" dirty="0">
                <a:latin typeface="Times New Roman" pitchFamily="18" charset="0"/>
                <a:cs typeface="Times New Roman" pitchFamily="18" charset="0"/>
              </a:rPr>
              <a:t>D.8 c.2 </a:t>
            </a:r>
            <a:r>
              <a:rPr lang="it-IT" sz="2100" i="1" dirty="0" err="1">
                <a:latin typeface="Times New Roman" pitchFamily="18" charset="0"/>
                <a:cs typeface="Times New Roman" pitchFamily="18" charset="0"/>
              </a:rPr>
              <a:t>Aduersus</a:t>
            </a:r>
            <a:r>
              <a:rPr lang="it-IT" sz="2100" i="1" dirty="0">
                <a:latin typeface="Times New Roman" pitchFamily="18" charset="0"/>
                <a:cs typeface="Times New Roman" pitchFamily="18" charset="0"/>
              </a:rPr>
              <a:t> naturale ius nulli </a:t>
            </a:r>
            <a:r>
              <a:rPr lang="it-IT" sz="2100" i="1" dirty="0" err="1">
                <a:latin typeface="Times New Roman" pitchFamily="18" charset="0"/>
                <a:cs typeface="Times New Roman" pitchFamily="18" charset="0"/>
              </a:rPr>
              <a:t>quicquam</a:t>
            </a:r>
            <a:r>
              <a:rPr lang="it-IT" sz="2100" i="1" dirty="0">
                <a:latin typeface="Times New Roman" pitchFamily="18" charset="0"/>
                <a:cs typeface="Times New Roman" pitchFamily="18" charset="0"/>
              </a:rPr>
              <a:t> </a:t>
            </a:r>
            <a:r>
              <a:rPr lang="it-IT" sz="2100" i="1" dirty="0" err="1">
                <a:latin typeface="Times New Roman" pitchFamily="18" charset="0"/>
                <a:cs typeface="Times New Roman" pitchFamily="18" charset="0"/>
              </a:rPr>
              <a:t>agere</a:t>
            </a:r>
            <a:r>
              <a:rPr lang="it-IT" sz="2100" i="1" dirty="0">
                <a:latin typeface="Times New Roman" pitchFamily="18" charset="0"/>
                <a:cs typeface="Times New Roman" pitchFamily="18" charset="0"/>
              </a:rPr>
              <a:t> licet</a:t>
            </a:r>
            <a:r>
              <a:rPr lang="it-IT" sz="2100" dirty="0">
                <a:latin typeface="Times New Roman" pitchFamily="18" charset="0"/>
                <a:cs typeface="Times New Roman" pitchFamily="18" charset="0"/>
              </a:rPr>
              <a:t>.</a:t>
            </a:r>
            <a:br>
              <a:rPr lang="it-IT" sz="2100" dirty="0">
                <a:latin typeface="Times New Roman" pitchFamily="18" charset="0"/>
                <a:cs typeface="Times New Roman" pitchFamily="18" charset="0"/>
              </a:rPr>
            </a:br>
            <a:r>
              <a:rPr lang="it-IT" sz="2100" dirty="0">
                <a:latin typeface="Times New Roman" pitchFamily="18" charset="0"/>
                <a:cs typeface="Times New Roman" pitchFamily="18" charset="0"/>
              </a:rPr>
              <a:t>D.8 c.3 </a:t>
            </a:r>
            <a:r>
              <a:rPr lang="it-IT" sz="2100" i="1" dirty="0">
                <a:latin typeface="Times New Roman" pitchFamily="18" charset="0"/>
                <a:cs typeface="Times New Roman" pitchFamily="18" charset="0"/>
              </a:rPr>
              <a:t>Mala </a:t>
            </a:r>
            <a:r>
              <a:rPr lang="it-IT" sz="2100" i="1" dirty="0" err="1">
                <a:latin typeface="Times New Roman" pitchFamily="18" charset="0"/>
                <a:cs typeface="Times New Roman" pitchFamily="18" charset="0"/>
              </a:rPr>
              <a:t>consuetudo</a:t>
            </a:r>
            <a:r>
              <a:rPr lang="it-IT" sz="2100" i="1" dirty="0">
                <a:latin typeface="Times New Roman" pitchFamily="18" charset="0"/>
                <a:cs typeface="Times New Roman" pitchFamily="18" charset="0"/>
              </a:rPr>
              <a:t> </a:t>
            </a:r>
            <a:r>
              <a:rPr lang="it-IT" sz="2100" i="1" dirty="0" err="1">
                <a:latin typeface="Times New Roman" pitchFamily="18" charset="0"/>
                <a:cs typeface="Times New Roman" pitchFamily="18" charset="0"/>
              </a:rPr>
              <a:t>radicitus</a:t>
            </a:r>
            <a:r>
              <a:rPr lang="it-IT" sz="2100" i="1" dirty="0">
                <a:latin typeface="Times New Roman" pitchFamily="18" charset="0"/>
                <a:cs typeface="Times New Roman" pitchFamily="18" charset="0"/>
              </a:rPr>
              <a:t> est </a:t>
            </a:r>
            <a:r>
              <a:rPr lang="it-IT" sz="2100" i="1" dirty="0" err="1">
                <a:latin typeface="Times New Roman" pitchFamily="18" charset="0"/>
                <a:cs typeface="Times New Roman" pitchFamily="18" charset="0"/>
              </a:rPr>
              <a:t>euellenda</a:t>
            </a:r>
            <a:r>
              <a:rPr lang="it-IT" sz="2100" dirty="0">
                <a:latin typeface="Times New Roman" pitchFamily="18" charset="0"/>
                <a:cs typeface="Times New Roman" pitchFamily="18" charset="0"/>
              </a:rPr>
              <a:t>.</a:t>
            </a:r>
            <a:br>
              <a:rPr lang="it-IT" sz="2100" dirty="0">
                <a:latin typeface="Times New Roman" pitchFamily="18" charset="0"/>
                <a:cs typeface="Times New Roman" pitchFamily="18" charset="0"/>
              </a:rPr>
            </a:br>
            <a:r>
              <a:rPr lang="it-IT" sz="2100" dirty="0">
                <a:latin typeface="Times New Roman" pitchFamily="18" charset="0"/>
                <a:cs typeface="Times New Roman" pitchFamily="18" charset="0"/>
              </a:rPr>
              <a:t>D.8 c.4 </a:t>
            </a:r>
            <a:r>
              <a:rPr lang="it-IT" sz="2100" i="1" dirty="0" err="1">
                <a:latin typeface="Times New Roman" pitchFamily="18" charset="0"/>
                <a:cs typeface="Times New Roman" pitchFamily="18" charset="0"/>
              </a:rPr>
              <a:t>Veritati</a:t>
            </a:r>
            <a:r>
              <a:rPr lang="it-IT" sz="2100" i="1" dirty="0">
                <a:latin typeface="Times New Roman" pitchFamily="18" charset="0"/>
                <a:cs typeface="Times New Roman" pitchFamily="18" charset="0"/>
              </a:rPr>
              <a:t> et </a:t>
            </a:r>
            <a:r>
              <a:rPr lang="it-IT" sz="2100" i="1" dirty="0" err="1">
                <a:latin typeface="Times New Roman" pitchFamily="18" charset="0"/>
                <a:cs typeface="Times New Roman" pitchFamily="18" charset="0"/>
              </a:rPr>
              <a:t>rationi</a:t>
            </a:r>
            <a:r>
              <a:rPr lang="it-IT" sz="2100" i="1" dirty="0">
                <a:latin typeface="Times New Roman" pitchFamily="18" charset="0"/>
                <a:cs typeface="Times New Roman" pitchFamily="18" charset="0"/>
              </a:rPr>
              <a:t> </a:t>
            </a:r>
            <a:r>
              <a:rPr lang="it-IT" sz="2100" i="1" dirty="0" err="1">
                <a:latin typeface="Times New Roman" pitchFamily="18" charset="0"/>
                <a:cs typeface="Times New Roman" pitchFamily="18" charset="0"/>
              </a:rPr>
              <a:t>consuetudo</a:t>
            </a:r>
            <a:r>
              <a:rPr lang="it-IT" sz="2100" i="1" dirty="0">
                <a:latin typeface="Times New Roman" pitchFamily="18" charset="0"/>
                <a:cs typeface="Times New Roman" pitchFamily="18" charset="0"/>
              </a:rPr>
              <a:t> est </a:t>
            </a:r>
            <a:r>
              <a:rPr lang="it-IT" sz="2100" i="1" dirty="0" err="1">
                <a:latin typeface="Times New Roman" pitchFamily="18" charset="0"/>
                <a:cs typeface="Times New Roman" pitchFamily="18" charset="0"/>
              </a:rPr>
              <a:t>postponenda</a:t>
            </a:r>
            <a:r>
              <a:rPr lang="it-IT" sz="2100" dirty="0">
                <a:latin typeface="Times New Roman" pitchFamily="18" charset="0"/>
                <a:cs typeface="Times New Roman" pitchFamily="18" charset="0"/>
              </a:rPr>
              <a:t>.</a:t>
            </a:r>
            <a:br>
              <a:rPr lang="it-IT" sz="2100" dirty="0">
                <a:latin typeface="Times New Roman" pitchFamily="18" charset="0"/>
                <a:cs typeface="Times New Roman" pitchFamily="18" charset="0"/>
              </a:rPr>
            </a:br>
            <a:r>
              <a:rPr lang="it-IT" sz="2100" dirty="0">
                <a:latin typeface="Times New Roman" pitchFamily="18" charset="0"/>
                <a:cs typeface="Times New Roman" pitchFamily="18" charset="0"/>
              </a:rPr>
              <a:t>D.8 c.5 </a:t>
            </a:r>
            <a:r>
              <a:rPr lang="it-IT" sz="2100" i="1" dirty="0" err="1">
                <a:latin typeface="Times New Roman" pitchFamily="18" charset="0"/>
                <a:cs typeface="Times New Roman" pitchFamily="18" charset="0"/>
              </a:rPr>
              <a:t>Quelibet</a:t>
            </a:r>
            <a:r>
              <a:rPr lang="it-IT" sz="2100" i="1" dirty="0">
                <a:latin typeface="Times New Roman" pitchFamily="18" charset="0"/>
                <a:cs typeface="Times New Roman" pitchFamily="18" charset="0"/>
              </a:rPr>
              <a:t> </a:t>
            </a:r>
            <a:r>
              <a:rPr lang="it-IT" sz="2100" i="1" dirty="0" err="1">
                <a:latin typeface="Times New Roman" pitchFamily="18" charset="0"/>
                <a:cs typeface="Times New Roman" pitchFamily="18" charset="0"/>
              </a:rPr>
              <a:t>consuetudo</a:t>
            </a:r>
            <a:r>
              <a:rPr lang="it-IT" sz="2100" i="1" dirty="0">
                <a:latin typeface="Times New Roman" pitchFamily="18" charset="0"/>
                <a:cs typeface="Times New Roman" pitchFamily="18" charset="0"/>
              </a:rPr>
              <a:t> </a:t>
            </a:r>
            <a:r>
              <a:rPr lang="it-IT" sz="2100" i="1" dirty="0" err="1">
                <a:latin typeface="Times New Roman" pitchFamily="18" charset="0"/>
                <a:cs typeface="Times New Roman" pitchFamily="18" charset="0"/>
              </a:rPr>
              <a:t>ueritati</a:t>
            </a:r>
            <a:r>
              <a:rPr lang="it-IT" sz="2100" i="1" dirty="0">
                <a:latin typeface="Times New Roman" pitchFamily="18" charset="0"/>
                <a:cs typeface="Times New Roman" pitchFamily="18" charset="0"/>
              </a:rPr>
              <a:t> est </a:t>
            </a:r>
            <a:r>
              <a:rPr lang="it-IT" sz="2100" i="1" dirty="0" err="1">
                <a:latin typeface="Times New Roman" pitchFamily="18" charset="0"/>
                <a:cs typeface="Times New Roman" pitchFamily="18" charset="0"/>
              </a:rPr>
              <a:t>postponenda</a:t>
            </a:r>
            <a:r>
              <a:rPr lang="it-IT" sz="2100" dirty="0">
                <a:latin typeface="Times New Roman" pitchFamily="18" charset="0"/>
                <a:cs typeface="Times New Roman" pitchFamily="18" charset="0"/>
              </a:rPr>
              <a:t>.</a:t>
            </a:r>
            <a:br>
              <a:rPr lang="it-IT" sz="2100" dirty="0">
                <a:latin typeface="Times New Roman" pitchFamily="18" charset="0"/>
                <a:cs typeface="Times New Roman" pitchFamily="18" charset="0"/>
              </a:rPr>
            </a:br>
            <a:r>
              <a:rPr lang="it-IT" sz="2100" dirty="0">
                <a:latin typeface="Times New Roman" pitchFamily="18" charset="0"/>
                <a:cs typeface="Times New Roman" pitchFamily="18" charset="0"/>
              </a:rPr>
              <a:t>D.8 c.6 </a:t>
            </a:r>
            <a:r>
              <a:rPr lang="it-IT" sz="2100" i="1" dirty="0" err="1">
                <a:latin typeface="Times New Roman" pitchFamily="18" charset="0"/>
                <a:cs typeface="Times New Roman" pitchFamily="18" charset="0"/>
              </a:rPr>
              <a:t>Veritate</a:t>
            </a:r>
            <a:r>
              <a:rPr lang="it-IT" sz="2100" i="1" dirty="0">
                <a:latin typeface="Times New Roman" pitchFamily="18" charset="0"/>
                <a:cs typeface="Times New Roman" pitchFamily="18" charset="0"/>
              </a:rPr>
              <a:t> </a:t>
            </a:r>
            <a:r>
              <a:rPr lang="it-IT" sz="2100" i="1" dirty="0" err="1">
                <a:latin typeface="Times New Roman" pitchFamily="18" charset="0"/>
                <a:cs typeface="Times New Roman" pitchFamily="18" charset="0"/>
              </a:rPr>
              <a:t>reuelata</a:t>
            </a:r>
            <a:r>
              <a:rPr lang="it-IT" sz="2100" i="1" dirty="0">
                <a:latin typeface="Times New Roman" pitchFamily="18" charset="0"/>
                <a:cs typeface="Times New Roman" pitchFamily="18" charset="0"/>
              </a:rPr>
              <a:t>, </a:t>
            </a:r>
            <a:r>
              <a:rPr lang="it-IT" sz="2100" i="1" dirty="0" err="1">
                <a:latin typeface="Times New Roman" pitchFamily="18" charset="0"/>
                <a:cs typeface="Times New Roman" pitchFamily="18" charset="0"/>
              </a:rPr>
              <a:t>consuetudinem</a:t>
            </a:r>
            <a:r>
              <a:rPr lang="it-IT" sz="2100" i="1" dirty="0">
                <a:latin typeface="Times New Roman" pitchFamily="18" charset="0"/>
                <a:cs typeface="Times New Roman" pitchFamily="18" charset="0"/>
              </a:rPr>
              <a:t> </a:t>
            </a:r>
            <a:r>
              <a:rPr lang="it-IT" sz="2100" i="1" dirty="0" err="1">
                <a:latin typeface="Times New Roman" pitchFamily="18" charset="0"/>
                <a:cs typeface="Times New Roman" pitchFamily="18" charset="0"/>
              </a:rPr>
              <a:t>sibi</a:t>
            </a:r>
            <a:r>
              <a:rPr lang="it-IT" sz="2100" i="1" dirty="0">
                <a:latin typeface="Times New Roman" pitchFamily="18" charset="0"/>
                <a:cs typeface="Times New Roman" pitchFamily="18" charset="0"/>
              </a:rPr>
              <a:t> cedere </a:t>
            </a:r>
            <a:r>
              <a:rPr lang="it-IT" sz="2100" i="1" dirty="0" err="1">
                <a:latin typeface="Times New Roman" pitchFamily="18" charset="0"/>
                <a:cs typeface="Times New Roman" pitchFamily="18" charset="0"/>
              </a:rPr>
              <a:t>oportet</a:t>
            </a:r>
            <a:r>
              <a:rPr lang="it-IT" sz="2100" dirty="0">
                <a:latin typeface="Times New Roman" pitchFamily="18" charset="0"/>
                <a:cs typeface="Times New Roman" pitchFamily="18" charset="0"/>
              </a:rPr>
              <a:t>.</a:t>
            </a:r>
            <a:br>
              <a:rPr lang="it-IT" sz="2100" dirty="0">
                <a:latin typeface="Times New Roman" pitchFamily="18" charset="0"/>
                <a:cs typeface="Times New Roman" pitchFamily="18" charset="0"/>
              </a:rPr>
            </a:br>
            <a:r>
              <a:rPr lang="it-IT" sz="2100" dirty="0">
                <a:latin typeface="Times New Roman" pitchFamily="18" charset="0"/>
                <a:cs typeface="Times New Roman" pitchFamily="18" charset="0"/>
              </a:rPr>
              <a:t>D.8 c.7 </a:t>
            </a:r>
            <a:r>
              <a:rPr lang="it-IT" sz="2100" i="1" dirty="0" err="1">
                <a:latin typeface="Times New Roman" pitchFamily="18" charset="0"/>
                <a:cs typeface="Times New Roman" pitchFamily="18" charset="0"/>
              </a:rPr>
              <a:t>Consuetudo</a:t>
            </a:r>
            <a:r>
              <a:rPr lang="it-IT" sz="2100" i="1" dirty="0">
                <a:latin typeface="Times New Roman" pitchFamily="18" charset="0"/>
                <a:cs typeface="Times New Roman" pitchFamily="18" charset="0"/>
              </a:rPr>
              <a:t> </a:t>
            </a:r>
            <a:r>
              <a:rPr lang="it-IT" sz="2100" i="1" dirty="0" err="1">
                <a:latin typeface="Times New Roman" pitchFamily="18" charset="0"/>
                <a:cs typeface="Times New Roman" pitchFamily="18" charset="0"/>
              </a:rPr>
              <a:t>rationi</a:t>
            </a:r>
            <a:r>
              <a:rPr lang="it-IT" sz="2100" i="1" dirty="0">
                <a:latin typeface="Times New Roman" pitchFamily="18" charset="0"/>
                <a:cs typeface="Times New Roman" pitchFamily="18" charset="0"/>
              </a:rPr>
              <a:t> frustra </a:t>
            </a:r>
            <a:r>
              <a:rPr lang="it-IT" sz="2100" i="1" dirty="0" err="1">
                <a:latin typeface="Times New Roman" pitchFamily="18" charset="0"/>
                <a:cs typeface="Times New Roman" pitchFamily="18" charset="0"/>
              </a:rPr>
              <a:t>opponitur</a:t>
            </a:r>
            <a:r>
              <a:rPr lang="it-IT" sz="2100" dirty="0">
                <a:latin typeface="Times New Roman" pitchFamily="18" charset="0"/>
                <a:cs typeface="Times New Roman" pitchFamily="18" charset="0"/>
              </a:rPr>
              <a:t>.</a:t>
            </a:r>
            <a:br>
              <a:rPr lang="it-IT" sz="2100" dirty="0">
                <a:latin typeface="Times New Roman" pitchFamily="18" charset="0"/>
                <a:cs typeface="Times New Roman" pitchFamily="18" charset="0"/>
              </a:rPr>
            </a:br>
            <a:r>
              <a:rPr lang="it-IT" sz="2100" dirty="0">
                <a:latin typeface="Times New Roman" pitchFamily="18" charset="0"/>
                <a:cs typeface="Times New Roman" pitchFamily="18" charset="0"/>
              </a:rPr>
              <a:t>D.8 c.7 </a:t>
            </a:r>
            <a:r>
              <a:rPr lang="it-IT" sz="2100" i="1" dirty="0" err="1">
                <a:latin typeface="Times New Roman" pitchFamily="18" charset="0"/>
                <a:cs typeface="Times New Roman" pitchFamily="18" charset="0"/>
              </a:rPr>
              <a:t>Rationem</a:t>
            </a:r>
            <a:r>
              <a:rPr lang="it-IT" sz="2100" i="1" dirty="0">
                <a:latin typeface="Times New Roman" pitchFamily="18" charset="0"/>
                <a:cs typeface="Times New Roman" pitchFamily="18" charset="0"/>
              </a:rPr>
              <a:t> </a:t>
            </a:r>
            <a:r>
              <a:rPr lang="it-IT" sz="2100" i="1" dirty="0" err="1">
                <a:latin typeface="Times New Roman" pitchFamily="18" charset="0"/>
                <a:cs typeface="Times New Roman" pitchFamily="18" charset="0"/>
              </a:rPr>
              <a:t>consuetudo</a:t>
            </a:r>
            <a:r>
              <a:rPr lang="it-IT" sz="2100" i="1" dirty="0">
                <a:latin typeface="Times New Roman" pitchFamily="18" charset="0"/>
                <a:cs typeface="Times New Roman" pitchFamily="18" charset="0"/>
              </a:rPr>
              <a:t> impedire non </a:t>
            </a:r>
            <a:r>
              <a:rPr lang="it-IT" sz="2100" i="1" dirty="0" err="1">
                <a:latin typeface="Times New Roman" pitchFamily="18" charset="0"/>
                <a:cs typeface="Times New Roman" pitchFamily="18" charset="0"/>
              </a:rPr>
              <a:t>debet</a:t>
            </a:r>
            <a:r>
              <a:rPr lang="it-IT" sz="2100" i="1" dirty="0">
                <a:latin typeface="Times New Roman" pitchFamily="18" charset="0"/>
                <a:cs typeface="Times New Roman" pitchFamily="18" charset="0"/>
              </a:rPr>
              <a:t>.</a:t>
            </a:r>
            <a:br>
              <a:rPr lang="it-IT" sz="2100" i="1" dirty="0">
                <a:latin typeface="Times New Roman" pitchFamily="18" charset="0"/>
                <a:cs typeface="Times New Roman" pitchFamily="18" charset="0"/>
              </a:rPr>
            </a:br>
            <a:r>
              <a:rPr lang="it-IT" sz="2100" dirty="0">
                <a:latin typeface="Times New Roman" pitchFamily="18" charset="0"/>
                <a:cs typeface="Times New Roman" pitchFamily="18" charset="0"/>
              </a:rPr>
              <a:t>D.8 c.9 </a:t>
            </a:r>
            <a:r>
              <a:rPr lang="it-IT" sz="2100" i="1" dirty="0">
                <a:latin typeface="Times New Roman" pitchFamily="18" charset="0"/>
                <a:cs typeface="Times New Roman" pitchFamily="18" charset="0"/>
              </a:rPr>
              <a:t>Dei </a:t>
            </a:r>
            <a:r>
              <a:rPr lang="it-IT" sz="2100" i="1" dirty="0" err="1">
                <a:latin typeface="Times New Roman" pitchFamily="18" charset="0"/>
                <a:cs typeface="Times New Roman" pitchFamily="18" charset="0"/>
              </a:rPr>
              <a:t>ueritatem</a:t>
            </a:r>
            <a:r>
              <a:rPr lang="it-IT" sz="2100" i="1" dirty="0">
                <a:latin typeface="Times New Roman" pitchFamily="18" charset="0"/>
                <a:cs typeface="Times New Roman" pitchFamily="18" charset="0"/>
              </a:rPr>
              <a:t>, non </a:t>
            </a:r>
            <a:r>
              <a:rPr lang="it-IT" sz="2100" i="1" dirty="0" err="1">
                <a:latin typeface="Times New Roman" pitchFamily="18" charset="0"/>
                <a:cs typeface="Times New Roman" pitchFamily="18" charset="0"/>
              </a:rPr>
              <a:t>hominum</a:t>
            </a:r>
            <a:r>
              <a:rPr lang="it-IT" sz="2100" i="1" dirty="0">
                <a:latin typeface="Times New Roman" pitchFamily="18" charset="0"/>
                <a:cs typeface="Times New Roman" pitchFamily="18" charset="0"/>
              </a:rPr>
              <a:t> </a:t>
            </a:r>
            <a:r>
              <a:rPr lang="it-IT" sz="2100" i="1" dirty="0" err="1">
                <a:latin typeface="Times New Roman" pitchFamily="18" charset="0"/>
                <a:cs typeface="Times New Roman" pitchFamily="18" charset="0"/>
              </a:rPr>
              <a:t>consuetudinem</a:t>
            </a:r>
            <a:r>
              <a:rPr lang="it-IT" sz="2100" i="1" dirty="0">
                <a:latin typeface="Times New Roman" pitchFamily="18" charset="0"/>
                <a:cs typeface="Times New Roman" pitchFamily="18" charset="0"/>
              </a:rPr>
              <a:t> </a:t>
            </a:r>
            <a:r>
              <a:rPr lang="it-IT" sz="2100" i="1" dirty="0" err="1">
                <a:latin typeface="Times New Roman" pitchFamily="18" charset="0"/>
                <a:cs typeface="Times New Roman" pitchFamily="18" charset="0"/>
              </a:rPr>
              <a:t>sequi</a:t>
            </a:r>
            <a:r>
              <a:rPr lang="it-IT" sz="2100" i="1" dirty="0">
                <a:latin typeface="Times New Roman" pitchFamily="18" charset="0"/>
                <a:cs typeface="Times New Roman" pitchFamily="18" charset="0"/>
              </a:rPr>
              <a:t> </a:t>
            </a:r>
            <a:r>
              <a:rPr lang="it-IT" sz="2100" i="1" dirty="0" err="1">
                <a:latin typeface="Times New Roman" pitchFamily="18" charset="0"/>
                <a:cs typeface="Times New Roman" pitchFamily="18" charset="0"/>
              </a:rPr>
              <a:t>oportet</a:t>
            </a:r>
            <a:r>
              <a:rPr lang="it-IT" sz="2100" dirty="0">
                <a:latin typeface="Times New Roman" pitchFamily="18" charset="0"/>
                <a:cs typeface="Times New Roman" pitchFamily="18" charset="0"/>
              </a:rPr>
              <a:t>.</a:t>
            </a:r>
          </a:p>
        </p:txBody>
      </p:sp>
    </p:spTree>
    <p:extLst>
      <p:ext uri="{BB962C8B-B14F-4D97-AF65-F5344CB8AC3E}">
        <p14:creationId xmlns:p14="http://schemas.microsoft.com/office/powerpoint/2010/main" val="19319497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3249" name="Titolo 1"/>
          <p:cNvSpPr>
            <a:spLocks noGrp="1"/>
          </p:cNvSpPr>
          <p:nvPr>
            <p:ph type="title" idx="4294967295"/>
          </p:nvPr>
        </p:nvSpPr>
        <p:spPr>
          <a:xfrm>
            <a:off x="1524000" y="0"/>
            <a:ext cx="9143999" cy="6223000"/>
          </a:xfrm>
        </p:spPr>
        <p:txBody>
          <a:bodyPr>
            <a:normAutofit/>
          </a:bodyPr>
          <a:lstStyle/>
          <a:p>
            <a:r>
              <a:rPr lang="it-IT" sz="1900" b="1" dirty="0">
                <a:latin typeface="Times New Roman" pitchFamily="18" charset="0"/>
                <a:cs typeface="Times New Roman" pitchFamily="18" charset="0"/>
              </a:rPr>
              <a:t>Graziano, </a:t>
            </a:r>
            <a:r>
              <a:rPr lang="it-IT" sz="1900" b="1" i="1" dirty="0" err="1">
                <a:latin typeface="Times New Roman" pitchFamily="18" charset="0"/>
                <a:cs typeface="Times New Roman" pitchFamily="18" charset="0"/>
              </a:rPr>
              <a:t>Decretum</a:t>
            </a:r>
            <a:br>
              <a:rPr lang="it-IT" sz="1900" b="1" i="1" dirty="0">
                <a:latin typeface="Times New Roman" pitchFamily="18" charset="0"/>
                <a:cs typeface="Times New Roman" pitchFamily="18" charset="0"/>
              </a:rPr>
            </a:br>
            <a:br>
              <a:rPr lang="it-IT" sz="1900" i="1" dirty="0">
                <a:latin typeface="Times New Roman" pitchFamily="18" charset="0"/>
                <a:cs typeface="Times New Roman" pitchFamily="18" charset="0"/>
              </a:rPr>
            </a:br>
            <a:r>
              <a:rPr lang="it-IT" sz="1900" dirty="0">
                <a:latin typeface="Times New Roman" pitchFamily="18" charset="0"/>
                <a:cs typeface="Times New Roman" pitchFamily="18" charset="0"/>
              </a:rPr>
              <a:t>D.9 in particolare sui limiti della legge umana (</a:t>
            </a:r>
            <a:r>
              <a:rPr lang="it-IT" sz="1900" i="1" dirty="0" err="1">
                <a:latin typeface="Times New Roman" pitchFamily="18" charset="0"/>
                <a:cs typeface="Times New Roman" pitchFamily="18" charset="0"/>
              </a:rPr>
              <a:t>constitutio</a:t>
            </a:r>
            <a:r>
              <a:rPr lang="it-IT" sz="1900" dirty="0">
                <a:latin typeface="Times New Roman" pitchFamily="18" charset="0"/>
                <a:cs typeface="Times New Roman" pitchFamily="18" charset="0"/>
              </a:rPr>
              <a:t>) e sulle Scritture</a:t>
            </a:r>
            <a:br>
              <a:rPr lang="it-IT" sz="1900" dirty="0">
                <a:latin typeface="Times New Roman" pitchFamily="18" charset="0"/>
                <a:cs typeface="Times New Roman" pitchFamily="18" charset="0"/>
              </a:rPr>
            </a:br>
            <a:br>
              <a:rPr lang="it-IT" sz="1900" dirty="0">
                <a:latin typeface="Times New Roman" pitchFamily="18" charset="0"/>
                <a:cs typeface="Times New Roman" pitchFamily="18" charset="0"/>
              </a:rPr>
            </a:br>
            <a:r>
              <a:rPr lang="it-IT" sz="1900" dirty="0">
                <a:latin typeface="Times New Roman" pitchFamily="18" charset="0"/>
                <a:cs typeface="Times New Roman" pitchFamily="18" charset="0"/>
              </a:rPr>
              <a:t>D.9, </a:t>
            </a:r>
            <a:r>
              <a:rPr lang="it-IT" sz="1900" i="1" dirty="0">
                <a:latin typeface="Times New Roman" pitchFamily="18" charset="0"/>
                <a:cs typeface="Times New Roman" pitchFamily="18" charset="0"/>
              </a:rPr>
              <a:t>dictum</a:t>
            </a:r>
            <a:r>
              <a:rPr lang="it-IT" sz="1900" dirty="0">
                <a:latin typeface="Times New Roman" pitchFamily="18" charset="0"/>
                <a:cs typeface="Times New Roman" pitchFamily="18" charset="0"/>
              </a:rPr>
              <a:t> introduttivo: </a:t>
            </a:r>
            <a:r>
              <a:rPr lang="it-IT" sz="1900" dirty="0" err="1">
                <a:latin typeface="Times New Roman" pitchFamily="18" charset="0"/>
                <a:cs typeface="Times New Roman" pitchFamily="18" charset="0"/>
              </a:rPr>
              <a:t>Quod</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autem</a:t>
            </a:r>
            <a:r>
              <a:rPr lang="it-IT" sz="1900" dirty="0">
                <a:latin typeface="Times New Roman" pitchFamily="18" charset="0"/>
                <a:cs typeface="Times New Roman" pitchFamily="18" charset="0"/>
              </a:rPr>
              <a:t> </a:t>
            </a:r>
            <a:r>
              <a:rPr lang="it-IT" sz="1900" dirty="0" err="1">
                <a:solidFill>
                  <a:srgbClr val="FF0000"/>
                </a:solidFill>
                <a:latin typeface="Times New Roman" pitchFamily="18" charset="0"/>
                <a:cs typeface="Times New Roman" pitchFamily="18" charset="0"/>
              </a:rPr>
              <a:t>constitutio</a:t>
            </a:r>
            <a:r>
              <a:rPr lang="it-IT" sz="1900" dirty="0">
                <a:solidFill>
                  <a:srgbClr val="FF0000"/>
                </a:solidFill>
                <a:latin typeface="Times New Roman" pitchFamily="18" charset="0"/>
                <a:cs typeface="Times New Roman" pitchFamily="18" charset="0"/>
              </a:rPr>
              <a:t> naturali </a:t>
            </a:r>
            <a:r>
              <a:rPr lang="it-IT" sz="1900" dirty="0" err="1">
                <a:solidFill>
                  <a:srgbClr val="FF0000"/>
                </a:solidFill>
                <a:latin typeface="Times New Roman" pitchFamily="18" charset="0"/>
                <a:cs typeface="Times New Roman" pitchFamily="18" charset="0"/>
              </a:rPr>
              <a:t>iuri</a:t>
            </a:r>
            <a:r>
              <a:rPr lang="it-IT" sz="1900" dirty="0">
                <a:solidFill>
                  <a:srgbClr val="FF0000"/>
                </a:solidFill>
                <a:latin typeface="Times New Roman" pitchFamily="18" charset="0"/>
                <a:cs typeface="Times New Roman" pitchFamily="18" charset="0"/>
              </a:rPr>
              <a:t> </a:t>
            </a:r>
            <a:r>
              <a:rPr lang="it-IT" sz="1900" dirty="0" err="1">
                <a:solidFill>
                  <a:srgbClr val="FF0000"/>
                </a:solidFill>
                <a:latin typeface="Times New Roman" pitchFamily="18" charset="0"/>
                <a:cs typeface="Times New Roman" pitchFamily="18" charset="0"/>
              </a:rPr>
              <a:t>cedat</a:t>
            </a:r>
            <a:r>
              <a:rPr lang="it-IT" sz="1900" dirty="0">
                <a:solidFill>
                  <a:srgbClr val="FF0000"/>
                </a:solidFill>
                <a:latin typeface="Times New Roman" pitchFamily="18" charset="0"/>
                <a:cs typeface="Times New Roman" pitchFamily="18" charset="0"/>
              </a:rPr>
              <a:t> </a:t>
            </a:r>
            <a:r>
              <a:rPr lang="it-IT" sz="1900" dirty="0" err="1">
                <a:latin typeface="Times New Roman" pitchFamily="18" charset="0"/>
                <a:cs typeface="Times New Roman" pitchFamily="18" charset="0"/>
              </a:rPr>
              <a:t>multiplici</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auctoritate</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probatur</a:t>
            </a:r>
            <a:r>
              <a:rPr lang="it-IT" sz="1900" dirty="0">
                <a:latin typeface="Times New Roman" pitchFamily="18" charset="0"/>
                <a:cs typeface="Times New Roman" pitchFamily="18" charset="0"/>
              </a:rPr>
              <a:t>…</a:t>
            </a:r>
            <a:br>
              <a:rPr lang="it-IT" sz="1900" dirty="0">
                <a:latin typeface="Times New Roman" pitchFamily="18" charset="0"/>
                <a:cs typeface="Times New Roman" pitchFamily="18" charset="0"/>
              </a:rPr>
            </a:br>
            <a:r>
              <a:rPr lang="it-IT" sz="1900" dirty="0">
                <a:latin typeface="Times New Roman" pitchFamily="18" charset="0"/>
                <a:cs typeface="Times New Roman" pitchFamily="18" charset="0"/>
              </a:rPr>
              <a:t>D.9 c.1 </a:t>
            </a:r>
            <a:r>
              <a:rPr lang="it-IT" sz="1900" i="1" dirty="0" err="1">
                <a:latin typeface="Times New Roman" pitchFamily="18" charset="0"/>
                <a:cs typeface="Times New Roman" pitchFamily="18" charset="0"/>
              </a:rPr>
              <a:t>Leges</a:t>
            </a:r>
            <a:r>
              <a:rPr lang="it-IT" sz="1900" i="1" dirty="0">
                <a:latin typeface="Times New Roman" pitchFamily="18" charset="0"/>
                <a:cs typeface="Times New Roman" pitchFamily="18" charset="0"/>
              </a:rPr>
              <a:t> </a:t>
            </a:r>
            <a:r>
              <a:rPr lang="it-IT" sz="1900" i="1" dirty="0" err="1">
                <a:latin typeface="Times New Roman" pitchFamily="18" charset="0"/>
                <a:cs typeface="Times New Roman" pitchFamily="18" charset="0"/>
              </a:rPr>
              <a:t>principum</a:t>
            </a:r>
            <a:r>
              <a:rPr lang="it-IT" sz="1900" i="1" dirty="0">
                <a:latin typeface="Times New Roman" pitchFamily="18" charset="0"/>
                <a:cs typeface="Times New Roman" pitchFamily="18" charset="0"/>
              </a:rPr>
              <a:t> naturali </a:t>
            </a:r>
            <a:r>
              <a:rPr lang="it-IT" sz="1900" i="1" dirty="0" err="1">
                <a:latin typeface="Times New Roman" pitchFamily="18" charset="0"/>
                <a:cs typeface="Times New Roman" pitchFamily="18" charset="0"/>
              </a:rPr>
              <a:t>iuri</a:t>
            </a:r>
            <a:r>
              <a:rPr lang="it-IT" sz="1900" i="1" dirty="0">
                <a:latin typeface="Times New Roman" pitchFamily="18" charset="0"/>
                <a:cs typeface="Times New Roman" pitchFamily="18" charset="0"/>
              </a:rPr>
              <a:t> </a:t>
            </a:r>
            <a:r>
              <a:rPr lang="it-IT" sz="1900" i="1" dirty="0" err="1">
                <a:latin typeface="Times New Roman" pitchFamily="18" charset="0"/>
                <a:cs typeface="Times New Roman" pitchFamily="18" charset="0"/>
              </a:rPr>
              <a:t>preualere</a:t>
            </a:r>
            <a:r>
              <a:rPr lang="it-IT" sz="1900" i="1" dirty="0">
                <a:latin typeface="Times New Roman" pitchFamily="18" charset="0"/>
                <a:cs typeface="Times New Roman" pitchFamily="18" charset="0"/>
              </a:rPr>
              <a:t> non </a:t>
            </a:r>
            <a:r>
              <a:rPr lang="it-IT" sz="1900" i="1" dirty="0" err="1">
                <a:latin typeface="Times New Roman" pitchFamily="18" charset="0"/>
                <a:cs typeface="Times New Roman" pitchFamily="18" charset="0"/>
              </a:rPr>
              <a:t>debent</a:t>
            </a:r>
            <a:r>
              <a:rPr lang="it-IT" sz="1900" dirty="0">
                <a:latin typeface="Times New Roman" pitchFamily="18" charset="0"/>
                <a:cs typeface="Times New Roman" pitchFamily="18" charset="0"/>
              </a:rPr>
              <a:t>.</a:t>
            </a:r>
            <a:br>
              <a:rPr lang="it-IT" sz="1900" dirty="0">
                <a:latin typeface="Times New Roman" pitchFamily="18" charset="0"/>
                <a:cs typeface="Times New Roman" pitchFamily="18" charset="0"/>
              </a:rPr>
            </a:br>
            <a:r>
              <a:rPr lang="it-IT" sz="1900" dirty="0">
                <a:latin typeface="Times New Roman" pitchFamily="18" charset="0"/>
                <a:cs typeface="Times New Roman" pitchFamily="18" charset="0"/>
              </a:rPr>
              <a:t>D.9 c.2 </a:t>
            </a:r>
            <a:r>
              <a:rPr lang="it-IT" sz="1900" i="1" dirty="0" err="1">
                <a:latin typeface="Times New Roman" pitchFamily="18" charset="0"/>
                <a:cs typeface="Times New Roman" pitchFamily="18" charset="0"/>
              </a:rPr>
              <a:t>Principes</a:t>
            </a:r>
            <a:r>
              <a:rPr lang="it-IT" sz="1900" i="1" dirty="0">
                <a:latin typeface="Times New Roman" pitchFamily="18" charset="0"/>
                <a:cs typeface="Times New Roman" pitchFamily="18" charset="0"/>
              </a:rPr>
              <a:t> </a:t>
            </a:r>
            <a:r>
              <a:rPr lang="it-IT" sz="1900" i="1" dirty="0" err="1">
                <a:latin typeface="Times New Roman" pitchFamily="18" charset="0"/>
                <a:cs typeface="Times New Roman" pitchFamily="18" charset="0"/>
              </a:rPr>
              <a:t>tenentur</a:t>
            </a:r>
            <a:r>
              <a:rPr lang="it-IT" sz="1900" i="1" dirty="0">
                <a:latin typeface="Times New Roman" pitchFamily="18" charset="0"/>
                <a:cs typeface="Times New Roman" pitchFamily="18" charset="0"/>
              </a:rPr>
              <a:t> et </a:t>
            </a:r>
            <a:r>
              <a:rPr lang="it-IT" sz="1900" i="1" dirty="0" err="1">
                <a:latin typeface="Times New Roman" pitchFamily="18" charset="0"/>
                <a:cs typeface="Times New Roman" pitchFamily="18" charset="0"/>
              </a:rPr>
              <a:t>ipsi</a:t>
            </a:r>
            <a:r>
              <a:rPr lang="it-IT" sz="1900" i="1" dirty="0">
                <a:latin typeface="Times New Roman" pitchFamily="18" charset="0"/>
                <a:cs typeface="Times New Roman" pitchFamily="18" charset="0"/>
              </a:rPr>
              <a:t> </a:t>
            </a:r>
            <a:r>
              <a:rPr lang="it-IT" sz="1900" i="1" dirty="0" err="1">
                <a:latin typeface="Times New Roman" pitchFamily="18" charset="0"/>
                <a:cs typeface="Times New Roman" pitchFamily="18" charset="0"/>
              </a:rPr>
              <a:t>uiuere</a:t>
            </a:r>
            <a:r>
              <a:rPr lang="it-IT" sz="1900" i="1" dirty="0">
                <a:latin typeface="Times New Roman" pitchFamily="18" charset="0"/>
                <a:cs typeface="Times New Roman" pitchFamily="18" charset="0"/>
              </a:rPr>
              <a:t> </a:t>
            </a:r>
            <a:r>
              <a:rPr lang="it-IT" sz="1900" i="1" dirty="0" err="1">
                <a:latin typeface="Times New Roman" pitchFamily="18" charset="0"/>
                <a:cs typeface="Times New Roman" pitchFamily="18" charset="0"/>
              </a:rPr>
              <a:t>legibus</a:t>
            </a:r>
            <a:r>
              <a:rPr lang="it-IT" sz="1900" i="1" dirty="0">
                <a:latin typeface="Times New Roman" pitchFamily="18" charset="0"/>
                <a:cs typeface="Times New Roman" pitchFamily="18" charset="0"/>
              </a:rPr>
              <a:t> </a:t>
            </a:r>
            <a:r>
              <a:rPr lang="it-IT" sz="1900" i="1" dirty="0" err="1">
                <a:latin typeface="Times New Roman" pitchFamily="18" charset="0"/>
                <a:cs typeface="Times New Roman" pitchFamily="18" charset="0"/>
              </a:rPr>
              <a:t>suis</a:t>
            </a:r>
            <a:r>
              <a:rPr lang="it-IT" sz="1900" dirty="0">
                <a:latin typeface="Times New Roman" pitchFamily="18" charset="0"/>
                <a:cs typeface="Times New Roman" pitchFamily="18" charset="0"/>
              </a:rPr>
              <a:t>.</a:t>
            </a:r>
            <a:br>
              <a:rPr lang="it-IT" sz="1900" dirty="0">
                <a:latin typeface="Times New Roman" pitchFamily="18" charset="0"/>
                <a:cs typeface="Times New Roman" pitchFamily="18" charset="0"/>
              </a:rPr>
            </a:br>
            <a:r>
              <a:rPr lang="it-IT" sz="1900" dirty="0">
                <a:latin typeface="Times New Roman" pitchFamily="18" charset="0"/>
                <a:cs typeface="Times New Roman" pitchFamily="18" charset="0"/>
              </a:rPr>
              <a:t>D.9 c.8 </a:t>
            </a:r>
            <a:r>
              <a:rPr lang="it-IT" sz="1900" i="1" dirty="0" err="1">
                <a:latin typeface="Times New Roman" pitchFamily="18" charset="0"/>
                <a:cs typeface="Times New Roman" pitchFamily="18" charset="0"/>
              </a:rPr>
              <a:t>Litteris</a:t>
            </a:r>
            <a:r>
              <a:rPr lang="it-IT" sz="1900" i="1" dirty="0">
                <a:latin typeface="Times New Roman" pitchFamily="18" charset="0"/>
                <a:cs typeface="Times New Roman" pitchFamily="18" charset="0"/>
              </a:rPr>
              <a:t> omnium </a:t>
            </a:r>
            <a:r>
              <a:rPr lang="it-IT" sz="1900" i="1" dirty="0" err="1">
                <a:latin typeface="Times New Roman" pitchFamily="18" charset="0"/>
                <a:cs typeface="Times New Roman" pitchFamily="18" charset="0"/>
              </a:rPr>
              <a:t>episcoporum</a:t>
            </a:r>
            <a:r>
              <a:rPr lang="it-IT" sz="1900" i="1" dirty="0">
                <a:latin typeface="Times New Roman" pitchFamily="18" charset="0"/>
                <a:cs typeface="Times New Roman" pitchFamily="18" charset="0"/>
              </a:rPr>
              <a:t> sacra </a:t>
            </a:r>
            <a:r>
              <a:rPr lang="it-IT" sz="1900" i="1" dirty="0" err="1">
                <a:latin typeface="Times New Roman" pitchFamily="18" charset="0"/>
                <a:cs typeface="Times New Roman" pitchFamily="18" charset="0"/>
              </a:rPr>
              <a:t>scriptura</a:t>
            </a:r>
            <a:r>
              <a:rPr lang="it-IT" sz="1900" i="1" dirty="0">
                <a:latin typeface="Times New Roman" pitchFamily="18" charset="0"/>
                <a:cs typeface="Times New Roman" pitchFamily="18" charset="0"/>
              </a:rPr>
              <a:t> </a:t>
            </a:r>
            <a:r>
              <a:rPr lang="it-IT" sz="1900" i="1" dirty="0" err="1">
                <a:latin typeface="Times New Roman" pitchFamily="18" charset="0"/>
                <a:cs typeface="Times New Roman" pitchFamily="18" charset="0"/>
              </a:rPr>
              <a:t>preponatur</a:t>
            </a:r>
            <a:r>
              <a:rPr lang="it-IT" sz="1900" dirty="0">
                <a:latin typeface="Times New Roman" pitchFamily="18" charset="0"/>
                <a:cs typeface="Times New Roman" pitchFamily="18" charset="0"/>
              </a:rPr>
              <a:t>.</a:t>
            </a:r>
            <a:br>
              <a:rPr lang="it-IT" sz="1900" dirty="0">
                <a:latin typeface="Times New Roman" pitchFamily="18" charset="0"/>
                <a:cs typeface="Times New Roman" pitchFamily="18" charset="0"/>
              </a:rPr>
            </a:br>
            <a:r>
              <a:rPr lang="it-IT" sz="1900" dirty="0">
                <a:latin typeface="Times New Roman" pitchFamily="18" charset="0"/>
                <a:cs typeface="Times New Roman" pitchFamily="18" charset="0"/>
              </a:rPr>
              <a:t>D.9 c.10 </a:t>
            </a:r>
            <a:r>
              <a:rPr lang="it-IT" sz="1900" i="1" dirty="0">
                <a:latin typeface="Times New Roman" pitchFamily="18" charset="0"/>
                <a:cs typeface="Times New Roman" pitchFamily="18" charset="0"/>
              </a:rPr>
              <a:t>Non </a:t>
            </a:r>
            <a:r>
              <a:rPr lang="it-IT" sz="1900" i="1" dirty="0" err="1">
                <a:latin typeface="Times New Roman" pitchFamily="18" charset="0"/>
                <a:cs typeface="Times New Roman" pitchFamily="18" charset="0"/>
              </a:rPr>
              <a:t>debetur</a:t>
            </a:r>
            <a:r>
              <a:rPr lang="it-IT" sz="1900" i="1" dirty="0">
                <a:latin typeface="Times New Roman" pitchFamily="18" charset="0"/>
                <a:cs typeface="Times New Roman" pitchFamily="18" charset="0"/>
              </a:rPr>
              <a:t> par </a:t>
            </a:r>
            <a:r>
              <a:rPr lang="it-IT" sz="1900" i="1" dirty="0" err="1">
                <a:latin typeface="Times New Roman" pitchFamily="18" charset="0"/>
                <a:cs typeface="Times New Roman" pitchFamily="18" charset="0"/>
              </a:rPr>
              <a:t>reuerentia</a:t>
            </a:r>
            <a:r>
              <a:rPr lang="it-IT" sz="1900" i="1" dirty="0">
                <a:latin typeface="Times New Roman" pitchFamily="18" charset="0"/>
                <a:cs typeface="Times New Roman" pitchFamily="18" charset="0"/>
              </a:rPr>
              <a:t> </a:t>
            </a:r>
            <a:r>
              <a:rPr lang="it-IT" sz="1900" i="1" dirty="0" err="1">
                <a:latin typeface="Times New Roman" pitchFamily="18" charset="0"/>
                <a:cs typeface="Times New Roman" pitchFamily="18" charset="0"/>
              </a:rPr>
              <a:t>canonicis</a:t>
            </a:r>
            <a:r>
              <a:rPr lang="it-IT" sz="1900" i="1" dirty="0">
                <a:latin typeface="Times New Roman" pitchFamily="18" charset="0"/>
                <a:cs typeface="Times New Roman" pitchFamily="18" charset="0"/>
              </a:rPr>
              <a:t> </a:t>
            </a:r>
            <a:r>
              <a:rPr lang="it-IT" sz="1900" i="1" dirty="0" err="1">
                <a:latin typeface="Times New Roman" pitchFamily="18" charset="0"/>
                <a:cs typeface="Times New Roman" pitchFamily="18" charset="0"/>
              </a:rPr>
              <a:t>scripturis</a:t>
            </a:r>
            <a:r>
              <a:rPr lang="it-IT" sz="1900" i="1" dirty="0">
                <a:latin typeface="Times New Roman" pitchFamily="18" charset="0"/>
                <a:cs typeface="Times New Roman" pitchFamily="18" charset="0"/>
              </a:rPr>
              <a:t> et </a:t>
            </a:r>
            <a:r>
              <a:rPr lang="it-IT" sz="1900" i="1" dirty="0" err="1">
                <a:latin typeface="Times New Roman" pitchFamily="18" charset="0"/>
                <a:cs typeface="Times New Roman" pitchFamily="18" charset="0"/>
              </a:rPr>
              <a:t>expositionibus</a:t>
            </a:r>
            <a:r>
              <a:rPr lang="it-IT" sz="1900" i="1" dirty="0">
                <a:latin typeface="Times New Roman" pitchFamily="18" charset="0"/>
                <a:cs typeface="Times New Roman" pitchFamily="18" charset="0"/>
              </a:rPr>
              <a:t> </a:t>
            </a:r>
            <a:r>
              <a:rPr lang="it-IT" sz="1900" i="1" dirty="0" err="1">
                <a:latin typeface="Times New Roman" pitchFamily="18" charset="0"/>
                <a:cs typeface="Times New Roman" pitchFamily="18" charset="0"/>
              </a:rPr>
              <a:t>earum</a:t>
            </a:r>
            <a:r>
              <a:rPr lang="it-IT" sz="1900" dirty="0">
                <a:latin typeface="Times New Roman" pitchFamily="18" charset="0"/>
                <a:cs typeface="Times New Roman" pitchFamily="18" charset="0"/>
              </a:rPr>
              <a:t>.</a:t>
            </a:r>
            <a:br>
              <a:rPr lang="it-IT" sz="1900" dirty="0">
                <a:latin typeface="Times New Roman" pitchFamily="18" charset="0"/>
                <a:cs typeface="Times New Roman" pitchFamily="18" charset="0"/>
              </a:rPr>
            </a:br>
            <a:br>
              <a:rPr lang="it-IT" sz="1900" dirty="0">
                <a:latin typeface="Times New Roman" pitchFamily="18" charset="0"/>
                <a:cs typeface="Times New Roman" pitchFamily="18" charset="0"/>
              </a:rPr>
            </a:br>
            <a:r>
              <a:rPr lang="it-IT" sz="1900" dirty="0">
                <a:latin typeface="Times New Roman" pitchFamily="18" charset="0"/>
                <a:cs typeface="Times New Roman" pitchFamily="18" charset="0"/>
              </a:rPr>
              <a:t>D.10 leggi ecclesiastiche e leggi civili</a:t>
            </a:r>
            <a:br>
              <a:rPr lang="it-IT" sz="1900" dirty="0">
                <a:latin typeface="Times New Roman" pitchFamily="18" charset="0"/>
                <a:cs typeface="Times New Roman" pitchFamily="18" charset="0"/>
              </a:rPr>
            </a:br>
            <a:r>
              <a:rPr lang="it-IT" sz="1900" i="1" dirty="0">
                <a:latin typeface="Times New Roman" pitchFamily="18" charset="0"/>
                <a:cs typeface="Times New Roman" pitchFamily="18" charset="0"/>
              </a:rPr>
              <a:t>Dictum</a:t>
            </a:r>
            <a:r>
              <a:rPr lang="it-IT" sz="1900" dirty="0">
                <a:latin typeface="Times New Roman" pitchFamily="18" charset="0"/>
                <a:cs typeface="Times New Roman" pitchFamily="18" charset="0"/>
              </a:rPr>
              <a:t> introduttivo. </a:t>
            </a:r>
            <a:r>
              <a:rPr lang="it-IT" sz="1900" dirty="0" err="1">
                <a:latin typeface="Times New Roman" pitchFamily="18" charset="0"/>
                <a:cs typeface="Times New Roman" pitchFamily="18" charset="0"/>
              </a:rPr>
              <a:t>Constitutiones</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uero</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principum</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ecclesiasticis</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constitutionibus</a:t>
            </a:r>
            <a:r>
              <a:rPr lang="it-IT" sz="1900" dirty="0">
                <a:latin typeface="Times New Roman" pitchFamily="18" charset="0"/>
                <a:cs typeface="Times New Roman" pitchFamily="18" charset="0"/>
              </a:rPr>
              <a:t> non </a:t>
            </a:r>
            <a:r>
              <a:rPr lang="it-IT" sz="1900" dirty="0" err="1">
                <a:latin typeface="Times New Roman" pitchFamily="18" charset="0"/>
                <a:cs typeface="Times New Roman" pitchFamily="18" charset="0"/>
              </a:rPr>
              <a:t>preminent</a:t>
            </a:r>
            <a:r>
              <a:rPr lang="it-IT" sz="1900" dirty="0">
                <a:latin typeface="Times New Roman" pitchFamily="18" charset="0"/>
                <a:cs typeface="Times New Roman" pitchFamily="18" charset="0"/>
              </a:rPr>
              <a:t>, sed </a:t>
            </a:r>
            <a:r>
              <a:rPr lang="it-IT" sz="1900" dirty="0" err="1">
                <a:latin typeface="Times New Roman" pitchFamily="18" charset="0"/>
                <a:cs typeface="Times New Roman" pitchFamily="18" charset="0"/>
              </a:rPr>
              <a:t>obsecuntur</a:t>
            </a:r>
            <a:r>
              <a:rPr lang="it-IT" sz="1900" dirty="0">
                <a:latin typeface="Times New Roman" pitchFamily="18" charset="0"/>
                <a:cs typeface="Times New Roman" pitchFamily="18" charset="0"/>
              </a:rPr>
              <a:t>. </a:t>
            </a:r>
            <a:br>
              <a:rPr lang="it-IT" sz="1900" dirty="0">
                <a:latin typeface="Times New Roman" pitchFamily="18" charset="0"/>
                <a:cs typeface="Times New Roman" pitchFamily="18" charset="0"/>
              </a:rPr>
            </a:br>
            <a:br>
              <a:rPr lang="it-IT" sz="1900" dirty="0">
                <a:latin typeface="Times New Roman" pitchFamily="18" charset="0"/>
                <a:cs typeface="Times New Roman" pitchFamily="18" charset="0"/>
              </a:rPr>
            </a:br>
            <a:r>
              <a:rPr lang="it-IT" sz="1900" dirty="0">
                <a:latin typeface="Times New Roman" pitchFamily="18" charset="0"/>
                <a:cs typeface="Times New Roman" pitchFamily="18" charset="0"/>
              </a:rPr>
              <a:t>D.11 ancora su legge e consuetudine</a:t>
            </a:r>
            <a:br>
              <a:rPr lang="it-IT" sz="1900" dirty="0">
                <a:latin typeface="Times New Roman" pitchFamily="18" charset="0"/>
                <a:cs typeface="Times New Roman" pitchFamily="18" charset="0"/>
              </a:rPr>
            </a:br>
            <a:r>
              <a:rPr lang="it-IT" sz="1900" i="1" dirty="0">
                <a:latin typeface="Times New Roman" pitchFamily="18" charset="0"/>
                <a:cs typeface="Times New Roman" pitchFamily="18" charset="0"/>
              </a:rPr>
              <a:t>Dictum</a:t>
            </a:r>
            <a:r>
              <a:rPr lang="it-IT" sz="1900" dirty="0">
                <a:latin typeface="Times New Roman" pitchFamily="18" charset="0"/>
                <a:cs typeface="Times New Roman" pitchFamily="18" charset="0"/>
              </a:rPr>
              <a:t> introduttivo: </a:t>
            </a:r>
            <a:r>
              <a:rPr lang="it-IT" sz="1900" dirty="0" err="1">
                <a:latin typeface="Times New Roman" pitchFamily="18" charset="0"/>
                <a:cs typeface="Times New Roman" pitchFamily="18" charset="0"/>
              </a:rPr>
              <a:t>Quod</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uero</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legibus</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consuetudo</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cedat</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Ysidorus</a:t>
            </a:r>
            <a:r>
              <a:rPr lang="it-IT" sz="1900" dirty="0">
                <a:latin typeface="Times New Roman" pitchFamily="18" charset="0"/>
                <a:cs typeface="Times New Roman" pitchFamily="18" charset="0"/>
              </a:rPr>
              <a:t>…</a:t>
            </a:r>
            <a:br>
              <a:rPr lang="it-IT" sz="1900" dirty="0">
                <a:latin typeface="Times New Roman" pitchFamily="18" charset="0"/>
                <a:cs typeface="Times New Roman" pitchFamily="18" charset="0"/>
              </a:rPr>
            </a:br>
            <a:br>
              <a:rPr lang="it-IT" sz="1900" dirty="0">
                <a:latin typeface="Times New Roman" pitchFamily="18" charset="0"/>
                <a:cs typeface="Times New Roman" pitchFamily="18" charset="0"/>
              </a:rPr>
            </a:br>
            <a:r>
              <a:rPr lang="it-IT" sz="1900" dirty="0">
                <a:latin typeface="Times New Roman" pitchFamily="18" charset="0"/>
                <a:cs typeface="Times New Roman" pitchFamily="18" charset="0"/>
              </a:rPr>
              <a:t>D.12 sulla forza della consuetudine e di altre norme ecclesiastiche</a:t>
            </a:r>
          </a:p>
        </p:txBody>
      </p:sp>
    </p:spTree>
    <p:extLst>
      <p:ext uri="{BB962C8B-B14F-4D97-AF65-F5344CB8AC3E}">
        <p14:creationId xmlns:p14="http://schemas.microsoft.com/office/powerpoint/2010/main" val="20595083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3249" name="Titolo 1"/>
          <p:cNvSpPr>
            <a:spLocks noGrp="1"/>
          </p:cNvSpPr>
          <p:nvPr>
            <p:ph type="title" idx="4294967295"/>
          </p:nvPr>
        </p:nvSpPr>
        <p:spPr>
          <a:xfrm>
            <a:off x="1527627" y="260648"/>
            <a:ext cx="9140373" cy="6597352"/>
          </a:xfrm>
        </p:spPr>
        <p:txBody>
          <a:bodyPr/>
          <a:lstStyle/>
          <a:p>
            <a:r>
              <a:rPr lang="it-IT" sz="2800" b="1" dirty="0">
                <a:latin typeface="Times New Roman" pitchFamily="18" charset="0"/>
                <a:cs typeface="Times New Roman" pitchFamily="18" charset="0"/>
              </a:rPr>
              <a:t>Graziano, </a:t>
            </a:r>
            <a:r>
              <a:rPr lang="it-IT" sz="2800" b="1" i="1" dirty="0" err="1">
                <a:latin typeface="Times New Roman" pitchFamily="18" charset="0"/>
                <a:cs typeface="Times New Roman" pitchFamily="18" charset="0"/>
              </a:rPr>
              <a:t>Decretum</a:t>
            </a:r>
            <a:br>
              <a:rPr lang="it-IT" sz="2800" i="1" dirty="0">
                <a:latin typeface="Times New Roman" pitchFamily="18" charset="0"/>
                <a:cs typeface="Times New Roman" pitchFamily="18" charset="0"/>
              </a:rPr>
            </a:br>
            <a:br>
              <a:rPr lang="it-IT" sz="2800" i="1" dirty="0">
                <a:latin typeface="Times New Roman" pitchFamily="18" charset="0"/>
                <a:cs typeface="Times New Roman" pitchFamily="18" charset="0"/>
              </a:rPr>
            </a:br>
            <a:r>
              <a:rPr lang="it-IT" sz="2800" dirty="0">
                <a:latin typeface="Times New Roman" pitchFamily="18" charset="0"/>
                <a:cs typeface="Times New Roman" pitchFamily="18" charset="0"/>
              </a:rPr>
              <a:t>D.13 sulla dispensa</a:t>
            </a:r>
            <a:br>
              <a:rPr lang="it-IT" sz="2800" dirty="0">
                <a:latin typeface="Times New Roman" pitchFamily="18" charset="0"/>
                <a:cs typeface="Times New Roman" pitchFamily="18" charset="0"/>
              </a:rPr>
            </a:br>
            <a:br>
              <a:rPr lang="it-IT" sz="2800" dirty="0">
                <a:latin typeface="Times New Roman" pitchFamily="18" charset="0"/>
                <a:cs typeface="Times New Roman" pitchFamily="18" charset="0"/>
              </a:rPr>
            </a:br>
            <a:r>
              <a:rPr lang="it-IT" sz="2800" i="1" dirty="0">
                <a:latin typeface="Times New Roman" pitchFamily="18" charset="0"/>
                <a:cs typeface="Times New Roman" pitchFamily="18" charset="0"/>
              </a:rPr>
              <a:t>Dictum</a:t>
            </a:r>
            <a:r>
              <a:rPr lang="it-IT" sz="2800" dirty="0">
                <a:latin typeface="Times New Roman" pitchFamily="18" charset="0"/>
                <a:cs typeface="Times New Roman" pitchFamily="18" charset="0"/>
              </a:rPr>
              <a:t> introduttivo: Item </a:t>
            </a:r>
            <a:r>
              <a:rPr lang="it-IT" sz="2800" dirty="0" err="1">
                <a:latin typeface="Times New Roman" pitchFamily="18" charset="0"/>
                <a:cs typeface="Times New Roman" pitchFamily="18" charset="0"/>
              </a:rPr>
              <a:t>aduersus</a:t>
            </a:r>
            <a:r>
              <a:rPr lang="it-IT" sz="2800" dirty="0">
                <a:latin typeface="Times New Roman" pitchFamily="18" charset="0"/>
                <a:cs typeface="Times New Roman" pitchFamily="18" charset="0"/>
              </a:rPr>
              <a:t> naturale ius nulla </a:t>
            </a:r>
            <a:r>
              <a:rPr lang="it-IT" sz="2800" dirty="0" err="1">
                <a:latin typeface="Times New Roman" pitchFamily="18" charset="0"/>
                <a:cs typeface="Times New Roman" pitchFamily="18" charset="0"/>
              </a:rPr>
              <a:t>dispensatio</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admittitur</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nisi</a:t>
            </a:r>
            <a:r>
              <a:rPr lang="it-IT" sz="2800" dirty="0">
                <a:latin typeface="Times New Roman" pitchFamily="18" charset="0"/>
                <a:cs typeface="Times New Roman" pitchFamily="18" charset="0"/>
              </a:rPr>
              <a:t> forte duo mala ita </a:t>
            </a:r>
            <a:r>
              <a:rPr lang="it-IT" sz="2800" dirty="0" err="1">
                <a:latin typeface="Times New Roman" pitchFamily="18" charset="0"/>
                <a:cs typeface="Times New Roman" pitchFamily="18" charset="0"/>
              </a:rPr>
              <a:t>urgeant</a:t>
            </a:r>
            <a:r>
              <a:rPr lang="it-IT" sz="2800" dirty="0">
                <a:latin typeface="Times New Roman" pitchFamily="18" charset="0"/>
                <a:cs typeface="Times New Roman" pitchFamily="18" charset="0"/>
              </a:rPr>
              <a:t> ut </a:t>
            </a:r>
            <a:r>
              <a:rPr lang="it-IT" sz="2800" dirty="0" err="1">
                <a:latin typeface="Times New Roman" pitchFamily="18" charset="0"/>
                <a:cs typeface="Times New Roman" pitchFamily="18" charset="0"/>
              </a:rPr>
              <a:t>alterum</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eorum</a:t>
            </a:r>
            <a:r>
              <a:rPr lang="it-IT" sz="2800" dirty="0">
                <a:latin typeface="Times New Roman" pitchFamily="18" charset="0"/>
                <a:cs typeface="Times New Roman" pitchFamily="18" charset="0"/>
              </a:rPr>
              <a:t> necesse </a:t>
            </a:r>
            <a:r>
              <a:rPr lang="it-IT" sz="2800" dirty="0" err="1">
                <a:latin typeface="Times New Roman" pitchFamily="18" charset="0"/>
                <a:cs typeface="Times New Roman" pitchFamily="18" charset="0"/>
              </a:rPr>
              <a:t>sit</a:t>
            </a:r>
            <a:r>
              <a:rPr lang="it-IT" sz="2800" dirty="0">
                <a:latin typeface="Times New Roman" pitchFamily="18" charset="0"/>
                <a:cs typeface="Times New Roman" pitchFamily="18" charset="0"/>
              </a:rPr>
              <a:t> </a:t>
            </a:r>
            <a:r>
              <a:rPr lang="it-IT" sz="2800" dirty="0" err="1">
                <a:latin typeface="Times New Roman" pitchFamily="18" charset="0"/>
                <a:cs typeface="Times New Roman" pitchFamily="18" charset="0"/>
              </a:rPr>
              <a:t>eligi</a:t>
            </a:r>
            <a:r>
              <a:rPr lang="it-IT" sz="2800" dirty="0">
                <a:latin typeface="Times New Roman" pitchFamily="18" charset="0"/>
                <a:cs typeface="Times New Roman" pitchFamily="18" charset="0"/>
              </a:rPr>
              <a:t>…</a:t>
            </a:r>
            <a:br>
              <a:rPr lang="it-IT" sz="2800" dirty="0">
                <a:latin typeface="Times New Roman" pitchFamily="18" charset="0"/>
                <a:cs typeface="Times New Roman" pitchFamily="18" charset="0"/>
              </a:rPr>
            </a:br>
            <a:br>
              <a:rPr lang="it-IT" sz="2800" dirty="0">
                <a:latin typeface="Times New Roman" pitchFamily="18" charset="0"/>
                <a:cs typeface="Times New Roman" pitchFamily="18" charset="0"/>
              </a:rPr>
            </a:br>
            <a:r>
              <a:rPr lang="it-IT" sz="2800" dirty="0">
                <a:latin typeface="Times New Roman" pitchFamily="18" charset="0"/>
                <a:cs typeface="Times New Roman" pitchFamily="18" charset="0"/>
              </a:rPr>
              <a:t>D.14 ancora sulla dispensa e sul temperamento della legge</a:t>
            </a:r>
          </a:p>
        </p:txBody>
      </p:sp>
    </p:spTree>
    <p:extLst>
      <p:ext uri="{BB962C8B-B14F-4D97-AF65-F5344CB8AC3E}">
        <p14:creationId xmlns:p14="http://schemas.microsoft.com/office/powerpoint/2010/main" val="34923871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3249" name="Titolo 1"/>
          <p:cNvSpPr>
            <a:spLocks noGrp="1"/>
          </p:cNvSpPr>
          <p:nvPr>
            <p:ph type="title" idx="4294967295"/>
          </p:nvPr>
        </p:nvSpPr>
        <p:spPr>
          <a:xfrm>
            <a:off x="1524000" y="44624"/>
            <a:ext cx="9144000" cy="6813376"/>
          </a:xfrm>
        </p:spPr>
        <p:txBody>
          <a:bodyPr>
            <a:normAutofit/>
          </a:bodyPr>
          <a:lstStyle/>
          <a:p>
            <a:r>
              <a:rPr lang="it-IT" sz="2200" b="1" dirty="0">
                <a:latin typeface="Times New Roman" pitchFamily="18" charset="0"/>
                <a:cs typeface="Times New Roman" pitchFamily="18" charset="0"/>
              </a:rPr>
              <a:t>Graziano, </a:t>
            </a:r>
            <a:r>
              <a:rPr lang="it-IT" sz="2200" b="1" i="1" dirty="0" err="1">
                <a:latin typeface="Times New Roman" pitchFamily="18" charset="0"/>
                <a:cs typeface="Times New Roman" pitchFamily="18" charset="0"/>
              </a:rPr>
              <a:t>Decretum</a:t>
            </a:r>
            <a:r>
              <a:rPr lang="it-IT" sz="2200" b="1" i="1" dirty="0">
                <a:latin typeface="Times New Roman" pitchFamily="18" charset="0"/>
                <a:cs typeface="Times New Roman" pitchFamily="18" charset="0"/>
              </a:rPr>
              <a:t> </a:t>
            </a:r>
            <a:br>
              <a:rPr lang="it-IT" sz="2200" b="1" i="1" dirty="0">
                <a:latin typeface="Times New Roman" pitchFamily="18" charset="0"/>
                <a:cs typeface="Times New Roman" pitchFamily="18" charset="0"/>
              </a:rPr>
            </a:br>
            <a:br>
              <a:rPr lang="it-IT" sz="2200" b="1" i="1" dirty="0">
                <a:latin typeface="Times New Roman" pitchFamily="18" charset="0"/>
                <a:cs typeface="Times New Roman" pitchFamily="18" charset="0"/>
              </a:rPr>
            </a:br>
            <a:r>
              <a:rPr lang="it-IT" sz="2200" dirty="0">
                <a:latin typeface="Times New Roman" pitchFamily="18" charset="0"/>
                <a:cs typeface="Times New Roman" pitchFamily="18" charset="0"/>
              </a:rPr>
              <a:t>D.15 approfondimento sulle fonti del diritto della chiesa</a:t>
            </a:r>
            <a:br>
              <a:rPr lang="it-IT" sz="2200" dirty="0">
                <a:latin typeface="Times New Roman" pitchFamily="18" charset="0"/>
                <a:cs typeface="Times New Roman" pitchFamily="18" charset="0"/>
              </a:rPr>
            </a:br>
            <a:r>
              <a:rPr lang="it-IT" sz="2200" i="1" dirty="0" err="1">
                <a:latin typeface="Times New Roman" pitchFamily="18" charset="0"/>
                <a:cs typeface="Times New Roman" pitchFamily="18" charset="0"/>
              </a:rPr>
              <a:t>Ecclesiasticae</a:t>
            </a:r>
            <a:r>
              <a:rPr lang="it-IT" sz="2200" i="1" dirty="0">
                <a:latin typeface="Times New Roman" pitchFamily="18" charset="0"/>
                <a:cs typeface="Times New Roman" pitchFamily="18" charset="0"/>
              </a:rPr>
              <a:t> </a:t>
            </a:r>
            <a:r>
              <a:rPr lang="it-IT" sz="2200" i="1" dirty="0" err="1">
                <a:latin typeface="Times New Roman" pitchFamily="18" charset="0"/>
                <a:cs typeface="Times New Roman" pitchFamily="18" charset="0"/>
              </a:rPr>
              <a:t>constitutiones</a:t>
            </a:r>
            <a:r>
              <a:rPr lang="it-IT" sz="2200" i="1" dirty="0">
                <a:latin typeface="Times New Roman" pitchFamily="18" charset="0"/>
                <a:cs typeface="Times New Roman" pitchFamily="18" charset="0"/>
              </a:rPr>
              <a:t> </a:t>
            </a:r>
            <a:r>
              <a:rPr lang="it-IT" sz="2200" dirty="0">
                <a:latin typeface="Times New Roman" pitchFamily="18" charset="0"/>
                <a:cs typeface="Times New Roman" pitchFamily="18" charset="0"/>
              </a:rPr>
              <a:t>e loro origine. I concili</a:t>
            </a:r>
            <a:br>
              <a:rPr lang="it-IT" sz="2200" dirty="0">
                <a:latin typeface="Times New Roman" pitchFamily="18" charset="0"/>
                <a:cs typeface="Times New Roman" pitchFamily="18" charset="0"/>
              </a:rPr>
            </a:br>
            <a:br>
              <a:rPr lang="it-IT" sz="2200" dirty="0">
                <a:latin typeface="Times New Roman" pitchFamily="18" charset="0"/>
                <a:cs typeface="Times New Roman" pitchFamily="18" charset="0"/>
              </a:rPr>
            </a:br>
            <a:r>
              <a:rPr lang="it-IT" sz="2200" i="1" dirty="0">
                <a:latin typeface="Times New Roman" pitchFamily="18" charset="0"/>
                <a:cs typeface="Times New Roman" pitchFamily="18" charset="0"/>
              </a:rPr>
              <a:t>Dictum</a:t>
            </a:r>
            <a:r>
              <a:rPr lang="it-IT" sz="2200" dirty="0">
                <a:latin typeface="Times New Roman" pitchFamily="18" charset="0"/>
                <a:cs typeface="Times New Roman" pitchFamily="18" charset="0"/>
              </a:rPr>
              <a:t> introduttivo: De naturali iure et </a:t>
            </a:r>
            <a:r>
              <a:rPr lang="it-IT" sz="2200" dirty="0" err="1">
                <a:latin typeface="Times New Roman" pitchFamily="18" charset="0"/>
                <a:cs typeface="Times New Roman" pitchFamily="18" charset="0"/>
              </a:rPr>
              <a:t>constitutione</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uel</a:t>
            </a:r>
            <a:r>
              <a:rPr lang="it-IT" sz="2200" dirty="0">
                <a:latin typeface="Times New Roman" pitchFamily="18" charset="0"/>
                <a:cs typeface="Times New Roman" pitchFamily="18" charset="0"/>
              </a:rPr>
              <a:t> consuetudine </a:t>
            </a:r>
            <a:r>
              <a:rPr lang="it-IT" sz="2200" dirty="0" err="1">
                <a:latin typeface="Times New Roman" pitchFamily="18" charset="0"/>
                <a:cs typeface="Times New Roman" pitchFamily="18" charset="0"/>
              </a:rPr>
              <a:t>hactenus</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disseruimus</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differentiam</a:t>
            </a:r>
            <a:r>
              <a:rPr lang="it-IT" sz="2200" dirty="0">
                <a:latin typeface="Times New Roman" pitchFamily="18" charset="0"/>
                <a:cs typeface="Times New Roman" pitchFamily="18" charset="0"/>
              </a:rPr>
              <a:t>, qua ab </a:t>
            </a:r>
            <a:r>
              <a:rPr lang="it-IT" sz="2200" dirty="0" err="1">
                <a:latin typeface="Times New Roman" pitchFamily="18" charset="0"/>
                <a:cs typeface="Times New Roman" pitchFamily="18" charset="0"/>
              </a:rPr>
              <a:t>inuicem</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discernuntur</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assignantes</a:t>
            </a:r>
            <a:r>
              <a:rPr lang="it-IT" sz="2200" dirty="0">
                <a:latin typeface="Times New Roman" pitchFamily="18" charset="0"/>
                <a:cs typeface="Times New Roman" pitchFamily="18" charset="0"/>
              </a:rPr>
              <a:t>: </a:t>
            </a:r>
            <a:r>
              <a:rPr lang="it-IT" sz="2200" dirty="0">
                <a:solidFill>
                  <a:srgbClr val="FF0000"/>
                </a:solidFill>
                <a:latin typeface="Times New Roman" pitchFamily="18" charset="0"/>
                <a:cs typeface="Times New Roman" pitchFamily="18" charset="0"/>
              </a:rPr>
              <a:t>nunc ad </a:t>
            </a:r>
            <a:r>
              <a:rPr lang="it-IT" sz="2200" dirty="0" err="1">
                <a:solidFill>
                  <a:srgbClr val="FF0000"/>
                </a:solidFill>
                <a:latin typeface="Times New Roman" pitchFamily="18" charset="0"/>
                <a:cs typeface="Times New Roman" pitchFamily="18" charset="0"/>
              </a:rPr>
              <a:t>ecclesiasticas</a:t>
            </a:r>
            <a:r>
              <a:rPr lang="it-IT" sz="2200" dirty="0">
                <a:solidFill>
                  <a:srgbClr val="FF0000"/>
                </a:solidFill>
                <a:latin typeface="Times New Roman" pitchFamily="18" charset="0"/>
                <a:cs typeface="Times New Roman" pitchFamily="18" charset="0"/>
              </a:rPr>
              <a:t> </a:t>
            </a:r>
            <a:r>
              <a:rPr lang="it-IT" sz="2200" dirty="0" err="1">
                <a:solidFill>
                  <a:srgbClr val="FF0000"/>
                </a:solidFill>
                <a:latin typeface="Times New Roman" pitchFamily="18" charset="0"/>
                <a:cs typeface="Times New Roman" pitchFamily="18" charset="0"/>
              </a:rPr>
              <a:t>constitutiones</a:t>
            </a:r>
            <a:r>
              <a:rPr lang="it-IT" sz="2200" dirty="0">
                <a:solidFill>
                  <a:srgbClr val="FF0000"/>
                </a:solidFill>
                <a:latin typeface="Times New Roman" pitchFamily="18" charset="0"/>
                <a:cs typeface="Times New Roman" pitchFamily="18" charset="0"/>
              </a:rPr>
              <a:t> </a:t>
            </a:r>
            <a:r>
              <a:rPr lang="it-IT" sz="2200" dirty="0" err="1">
                <a:solidFill>
                  <a:srgbClr val="FF0000"/>
                </a:solidFill>
                <a:latin typeface="Times New Roman" pitchFamily="18" charset="0"/>
                <a:cs typeface="Times New Roman" pitchFamily="18" charset="0"/>
              </a:rPr>
              <a:t>stilum</a:t>
            </a:r>
            <a:r>
              <a:rPr lang="it-IT" sz="2200" dirty="0">
                <a:solidFill>
                  <a:srgbClr val="FF0000"/>
                </a:solidFill>
                <a:latin typeface="Times New Roman" pitchFamily="18" charset="0"/>
                <a:cs typeface="Times New Roman" pitchFamily="18" charset="0"/>
              </a:rPr>
              <a:t> </a:t>
            </a:r>
            <a:r>
              <a:rPr lang="it-IT" sz="2200" dirty="0" err="1">
                <a:solidFill>
                  <a:srgbClr val="FF0000"/>
                </a:solidFill>
                <a:latin typeface="Times New Roman" pitchFamily="18" charset="0"/>
                <a:cs typeface="Times New Roman" pitchFamily="18" charset="0"/>
              </a:rPr>
              <a:t>uertamus</a:t>
            </a:r>
            <a:r>
              <a:rPr lang="it-IT" sz="2200" dirty="0">
                <a:solidFill>
                  <a:srgbClr val="FF0000"/>
                </a:solidFill>
                <a:latin typeface="Times New Roman" pitchFamily="18" charset="0"/>
                <a:cs typeface="Times New Roman" pitchFamily="18" charset="0"/>
              </a:rPr>
              <a:t>, </a:t>
            </a:r>
            <a:r>
              <a:rPr lang="it-IT" sz="2200" dirty="0" err="1">
                <a:solidFill>
                  <a:srgbClr val="FF0000"/>
                </a:solidFill>
                <a:latin typeface="Times New Roman" pitchFamily="18" charset="0"/>
                <a:cs typeface="Times New Roman" pitchFamily="18" charset="0"/>
              </a:rPr>
              <a:t>earumque</a:t>
            </a:r>
            <a:r>
              <a:rPr lang="it-IT" sz="2200" dirty="0">
                <a:solidFill>
                  <a:srgbClr val="FF0000"/>
                </a:solidFill>
                <a:latin typeface="Times New Roman" pitchFamily="18" charset="0"/>
                <a:cs typeface="Times New Roman" pitchFamily="18" charset="0"/>
              </a:rPr>
              <a:t> </a:t>
            </a:r>
            <a:r>
              <a:rPr lang="it-IT" sz="2200" dirty="0" err="1">
                <a:solidFill>
                  <a:srgbClr val="FF0000"/>
                </a:solidFill>
                <a:latin typeface="Times New Roman" pitchFamily="18" charset="0"/>
                <a:cs typeface="Times New Roman" pitchFamily="18" charset="0"/>
              </a:rPr>
              <a:t>originem</a:t>
            </a:r>
            <a:r>
              <a:rPr lang="it-IT" sz="2200" dirty="0">
                <a:solidFill>
                  <a:srgbClr val="FF0000"/>
                </a:solidFill>
                <a:latin typeface="Times New Roman" pitchFamily="18" charset="0"/>
                <a:cs typeface="Times New Roman" pitchFamily="18" charset="0"/>
              </a:rPr>
              <a:t> et </a:t>
            </a:r>
            <a:r>
              <a:rPr lang="it-IT" sz="2200" dirty="0" err="1">
                <a:solidFill>
                  <a:srgbClr val="FF0000"/>
                </a:solidFill>
                <a:latin typeface="Times New Roman" pitchFamily="18" charset="0"/>
                <a:cs typeface="Times New Roman" pitchFamily="18" charset="0"/>
              </a:rPr>
              <a:t>auctoritatem</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prout</a:t>
            </a:r>
            <a:r>
              <a:rPr lang="it-IT" sz="2200" dirty="0">
                <a:latin typeface="Times New Roman" pitchFamily="18" charset="0"/>
                <a:cs typeface="Times New Roman" pitchFamily="18" charset="0"/>
              </a:rPr>
              <a:t> ex libris sanctorum </a:t>
            </a:r>
            <a:r>
              <a:rPr lang="it-IT" sz="2200" dirty="0" err="1">
                <a:latin typeface="Times New Roman" pitchFamily="18" charset="0"/>
                <a:cs typeface="Times New Roman" pitchFamily="18" charset="0"/>
              </a:rPr>
              <a:t>Patrum</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colligere</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possumus</a:t>
            </a:r>
            <a:r>
              <a:rPr lang="it-IT" sz="2200" dirty="0">
                <a:latin typeface="Times New Roman" pitchFamily="18" charset="0"/>
                <a:cs typeface="Times New Roman" pitchFamily="18" charset="0"/>
              </a:rPr>
              <a:t>, </a:t>
            </a:r>
            <a:r>
              <a:rPr lang="it-IT" sz="2200" dirty="0" err="1">
                <a:solidFill>
                  <a:srgbClr val="FF0000"/>
                </a:solidFill>
                <a:latin typeface="Times New Roman" pitchFamily="18" charset="0"/>
                <a:cs typeface="Times New Roman" pitchFamily="18" charset="0"/>
              </a:rPr>
              <a:t>breuiter</a:t>
            </a:r>
            <a:r>
              <a:rPr lang="it-IT" sz="2200" dirty="0">
                <a:solidFill>
                  <a:srgbClr val="FF0000"/>
                </a:solidFill>
                <a:latin typeface="Times New Roman" pitchFamily="18" charset="0"/>
                <a:cs typeface="Times New Roman" pitchFamily="18" charset="0"/>
              </a:rPr>
              <a:t> </a:t>
            </a:r>
            <a:r>
              <a:rPr lang="it-IT" sz="2200" dirty="0" err="1">
                <a:solidFill>
                  <a:srgbClr val="FF0000"/>
                </a:solidFill>
                <a:latin typeface="Times New Roman" pitchFamily="18" charset="0"/>
                <a:cs typeface="Times New Roman" pitchFamily="18" charset="0"/>
              </a:rPr>
              <a:t>assignantes</a:t>
            </a:r>
            <a:r>
              <a:rPr lang="it-IT" sz="2200" dirty="0">
                <a:latin typeface="Times New Roman" pitchFamily="18" charset="0"/>
                <a:cs typeface="Times New Roman" pitchFamily="18" charset="0"/>
              </a:rPr>
              <a:t>.</a:t>
            </a:r>
            <a:br>
              <a:rPr lang="it-IT" sz="2200" dirty="0">
                <a:latin typeface="Times New Roman" pitchFamily="18" charset="0"/>
                <a:cs typeface="Times New Roman" pitchFamily="18" charset="0"/>
              </a:rPr>
            </a:br>
            <a:r>
              <a:rPr lang="it-IT" sz="2200" dirty="0">
                <a:latin typeface="Times New Roman" pitchFamily="18" charset="0"/>
                <a:cs typeface="Times New Roman" pitchFamily="18" charset="0"/>
              </a:rPr>
              <a:t>D. 15 c.1 </a:t>
            </a:r>
            <a:r>
              <a:rPr lang="it-IT" sz="2200" i="1" dirty="0">
                <a:latin typeface="Times New Roman" pitchFamily="18" charset="0"/>
                <a:cs typeface="Times New Roman" pitchFamily="18" charset="0"/>
              </a:rPr>
              <a:t>Quo tempore </a:t>
            </a:r>
            <a:r>
              <a:rPr lang="it-IT" sz="2200" i="1" dirty="0" err="1">
                <a:latin typeface="Times New Roman" pitchFamily="18" charset="0"/>
                <a:cs typeface="Times New Roman" pitchFamily="18" charset="0"/>
              </a:rPr>
              <a:t>ceperint</a:t>
            </a:r>
            <a:r>
              <a:rPr lang="it-IT" sz="2200" i="1" dirty="0">
                <a:latin typeface="Times New Roman" pitchFamily="18" charset="0"/>
                <a:cs typeface="Times New Roman" pitchFamily="18" charset="0"/>
              </a:rPr>
              <a:t> </a:t>
            </a:r>
            <a:r>
              <a:rPr lang="it-IT" sz="2200" i="1" dirty="0" err="1">
                <a:latin typeface="Times New Roman" pitchFamily="18" charset="0"/>
                <a:cs typeface="Times New Roman" pitchFamily="18" charset="0"/>
              </a:rPr>
              <a:t>canones</a:t>
            </a:r>
            <a:r>
              <a:rPr lang="it-IT" sz="2200" i="1" dirty="0">
                <a:latin typeface="Times New Roman" pitchFamily="18" charset="0"/>
                <a:cs typeface="Times New Roman" pitchFamily="18" charset="0"/>
              </a:rPr>
              <a:t> </a:t>
            </a:r>
            <a:r>
              <a:rPr lang="it-IT" sz="2200" i="1" dirty="0" err="1">
                <a:latin typeface="Times New Roman" pitchFamily="18" charset="0"/>
                <a:cs typeface="Times New Roman" pitchFamily="18" charset="0"/>
              </a:rPr>
              <a:t>generalium</a:t>
            </a:r>
            <a:r>
              <a:rPr lang="it-IT" sz="2200" i="1" dirty="0">
                <a:latin typeface="Times New Roman" pitchFamily="18" charset="0"/>
                <a:cs typeface="Times New Roman" pitchFamily="18" charset="0"/>
              </a:rPr>
              <a:t> </a:t>
            </a:r>
            <a:r>
              <a:rPr lang="it-IT" sz="2200" i="1" dirty="0" err="1">
                <a:latin typeface="Times New Roman" pitchFamily="18" charset="0"/>
                <a:cs typeface="Times New Roman" pitchFamily="18" charset="0"/>
              </a:rPr>
              <a:t>conciliorum</a:t>
            </a:r>
            <a:r>
              <a:rPr lang="it-IT" sz="2200" dirty="0">
                <a:latin typeface="Times New Roman" pitchFamily="18" charset="0"/>
                <a:cs typeface="Times New Roman" pitchFamily="18" charset="0"/>
              </a:rPr>
              <a:t>.</a:t>
            </a:r>
            <a:br>
              <a:rPr lang="it-IT" sz="2200" dirty="0">
                <a:latin typeface="Times New Roman" pitchFamily="18" charset="0"/>
                <a:cs typeface="Times New Roman" pitchFamily="18" charset="0"/>
              </a:rPr>
            </a:br>
            <a:r>
              <a:rPr lang="it-IT" sz="2200" dirty="0">
                <a:latin typeface="Times New Roman" pitchFamily="18" charset="0"/>
                <a:cs typeface="Times New Roman" pitchFamily="18" charset="0"/>
              </a:rPr>
              <a:t>D. 15 c.2 </a:t>
            </a:r>
            <a:r>
              <a:rPr lang="it-IT" sz="2200" i="1" dirty="0">
                <a:latin typeface="Times New Roman" pitchFamily="18" charset="0"/>
                <a:cs typeface="Times New Roman" pitchFamily="18" charset="0"/>
              </a:rPr>
              <a:t>De </a:t>
            </a:r>
            <a:r>
              <a:rPr lang="it-IT" sz="2200" i="1" dirty="0" err="1">
                <a:latin typeface="Times New Roman" pitchFamily="18" charset="0"/>
                <a:cs typeface="Times New Roman" pitchFamily="18" charset="0"/>
              </a:rPr>
              <a:t>auctoritate</a:t>
            </a:r>
            <a:r>
              <a:rPr lang="it-IT" sz="2200" i="1" dirty="0">
                <a:latin typeface="Times New Roman" pitchFamily="18" charset="0"/>
                <a:cs typeface="Times New Roman" pitchFamily="18" charset="0"/>
              </a:rPr>
              <a:t> </a:t>
            </a:r>
            <a:r>
              <a:rPr lang="it-IT" sz="2200" i="1" dirty="0" err="1">
                <a:latin typeface="Times New Roman" pitchFamily="18" charset="0"/>
                <a:cs typeface="Times New Roman" pitchFamily="18" charset="0"/>
              </a:rPr>
              <a:t>quatuor</a:t>
            </a:r>
            <a:r>
              <a:rPr lang="it-IT" sz="2200" i="1" dirty="0">
                <a:latin typeface="Times New Roman" pitchFamily="18" charset="0"/>
                <a:cs typeface="Times New Roman" pitchFamily="18" charset="0"/>
              </a:rPr>
              <a:t> </a:t>
            </a:r>
            <a:r>
              <a:rPr lang="it-IT" sz="2200" i="1" dirty="0" err="1">
                <a:latin typeface="Times New Roman" pitchFamily="18" charset="0"/>
                <a:cs typeface="Times New Roman" pitchFamily="18" charset="0"/>
              </a:rPr>
              <a:t>conciliorum</a:t>
            </a:r>
            <a:r>
              <a:rPr lang="it-IT" sz="2200" dirty="0">
                <a:latin typeface="Times New Roman" pitchFamily="18" charset="0"/>
                <a:cs typeface="Times New Roman" pitchFamily="18" charset="0"/>
              </a:rPr>
              <a:t>.</a:t>
            </a:r>
            <a:br>
              <a:rPr lang="it-IT" sz="2200" dirty="0">
                <a:latin typeface="Times New Roman" pitchFamily="18" charset="0"/>
                <a:cs typeface="Times New Roman" pitchFamily="18" charset="0"/>
              </a:rPr>
            </a:br>
            <a:r>
              <a:rPr lang="it-IT" sz="2200" dirty="0">
                <a:latin typeface="Times New Roman" pitchFamily="18" charset="0"/>
                <a:cs typeface="Times New Roman" pitchFamily="18" charset="0"/>
              </a:rPr>
              <a:t>D. 15 c.3 </a:t>
            </a:r>
            <a:r>
              <a:rPr lang="it-IT" sz="2200" i="1" dirty="0" err="1">
                <a:latin typeface="Times New Roman" pitchFamily="18" charset="0"/>
                <a:cs typeface="Times New Roman" pitchFamily="18" charset="0"/>
              </a:rPr>
              <a:t>Que</a:t>
            </a:r>
            <a:r>
              <a:rPr lang="it-IT" sz="2200" i="1" dirty="0">
                <a:latin typeface="Times New Roman" pitchFamily="18" charset="0"/>
                <a:cs typeface="Times New Roman" pitchFamily="18" charset="0"/>
              </a:rPr>
              <a:t> concilia sancta Romana ecclesia </a:t>
            </a:r>
            <a:r>
              <a:rPr lang="it-IT" sz="2200" i="1" dirty="0" err="1">
                <a:latin typeface="Times New Roman" pitchFamily="18" charset="0"/>
                <a:cs typeface="Times New Roman" pitchFamily="18" charset="0"/>
              </a:rPr>
              <a:t>suscipiat</a:t>
            </a:r>
            <a:r>
              <a:rPr lang="it-IT" sz="2200" dirty="0">
                <a:latin typeface="Times New Roman" pitchFamily="18" charset="0"/>
                <a:cs typeface="Times New Roman" pitchFamily="18" charset="0"/>
              </a:rPr>
              <a:t>.</a:t>
            </a:r>
            <a:br>
              <a:rPr lang="it-IT" sz="2200" dirty="0">
                <a:latin typeface="Times New Roman" pitchFamily="18" charset="0"/>
                <a:cs typeface="Times New Roman" pitchFamily="18" charset="0"/>
              </a:rPr>
            </a:br>
            <a:br>
              <a:rPr lang="it-IT" sz="2200" dirty="0">
                <a:latin typeface="Times New Roman" pitchFamily="18" charset="0"/>
                <a:cs typeface="Times New Roman" pitchFamily="18" charset="0"/>
              </a:rPr>
            </a:br>
            <a:r>
              <a:rPr lang="it-IT" sz="2200" dirty="0">
                <a:latin typeface="Times New Roman" pitchFamily="18" charset="0"/>
                <a:cs typeface="Times New Roman" pitchFamily="18" charset="0"/>
              </a:rPr>
              <a:t>D.16 Sull’</a:t>
            </a:r>
            <a:r>
              <a:rPr lang="it-IT" sz="2200" i="1" dirty="0" err="1">
                <a:latin typeface="Times New Roman" pitchFamily="18" charset="0"/>
                <a:cs typeface="Times New Roman" pitchFamily="18" charset="0"/>
              </a:rPr>
              <a:t>auctoritas</a:t>
            </a:r>
            <a:r>
              <a:rPr lang="it-IT" sz="2200" dirty="0">
                <a:latin typeface="Times New Roman" pitchFamily="18" charset="0"/>
                <a:cs typeface="Times New Roman" pitchFamily="18" charset="0"/>
              </a:rPr>
              <a:t> dei </a:t>
            </a:r>
            <a:r>
              <a:rPr lang="it-IT" sz="2200" i="1" dirty="0" err="1">
                <a:latin typeface="Times New Roman" pitchFamily="18" charset="0"/>
                <a:cs typeface="Times New Roman" pitchFamily="18" charset="0"/>
              </a:rPr>
              <a:t>Canones</a:t>
            </a:r>
            <a:r>
              <a:rPr lang="it-IT" sz="2200" i="1" dirty="0">
                <a:latin typeface="Times New Roman" pitchFamily="18" charset="0"/>
                <a:cs typeface="Times New Roman" pitchFamily="18" charset="0"/>
              </a:rPr>
              <a:t> </a:t>
            </a:r>
            <a:r>
              <a:rPr lang="it-IT" sz="2200" i="1" dirty="0" err="1">
                <a:latin typeface="Times New Roman" pitchFamily="18" charset="0"/>
                <a:cs typeface="Times New Roman" pitchFamily="18" charset="0"/>
              </a:rPr>
              <a:t>apostolorum</a:t>
            </a:r>
            <a:r>
              <a:rPr lang="it-IT" sz="2200" i="1" dirty="0">
                <a:latin typeface="Times New Roman" pitchFamily="18" charset="0"/>
                <a:cs typeface="Times New Roman" pitchFamily="18" charset="0"/>
              </a:rPr>
              <a:t> </a:t>
            </a:r>
            <a:r>
              <a:rPr lang="it-IT" sz="2200" dirty="0">
                <a:latin typeface="Times New Roman" pitchFamily="18" charset="0"/>
                <a:cs typeface="Times New Roman" pitchFamily="18" charset="0"/>
              </a:rPr>
              <a:t>e degli altri concili orientali del primo Millennio</a:t>
            </a:r>
            <a:br>
              <a:rPr lang="it-IT" sz="2200" dirty="0">
                <a:latin typeface="Times New Roman" pitchFamily="18" charset="0"/>
                <a:cs typeface="Times New Roman" pitchFamily="18" charset="0"/>
              </a:rPr>
            </a:br>
            <a:endParaRPr lang="it-IT" sz="2200" dirty="0">
              <a:latin typeface="Times New Roman" pitchFamily="18" charset="0"/>
              <a:cs typeface="Times New Roman" pitchFamily="18" charset="0"/>
            </a:endParaRPr>
          </a:p>
        </p:txBody>
      </p:sp>
    </p:spTree>
    <p:extLst>
      <p:ext uri="{BB962C8B-B14F-4D97-AF65-F5344CB8AC3E}">
        <p14:creationId xmlns:p14="http://schemas.microsoft.com/office/powerpoint/2010/main" val="30514808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3249" name="Titolo 1"/>
          <p:cNvSpPr>
            <a:spLocks noGrp="1"/>
          </p:cNvSpPr>
          <p:nvPr>
            <p:ph type="title" idx="4294967295"/>
          </p:nvPr>
        </p:nvSpPr>
        <p:spPr>
          <a:xfrm>
            <a:off x="1543561" y="0"/>
            <a:ext cx="9104878" cy="6552728"/>
          </a:xfrm>
        </p:spPr>
        <p:txBody>
          <a:bodyPr>
            <a:normAutofit/>
          </a:bodyPr>
          <a:lstStyle/>
          <a:p>
            <a:r>
              <a:rPr lang="it-IT" sz="2200" b="1" dirty="0">
                <a:latin typeface="Times New Roman" pitchFamily="18" charset="0"/>
                <a:cs typeface="Times New Roman" pitchFamily="18" charset="0"/>
              </a:rPr>
              <a:t>Graziano, </a:t>
            </a:r>
            <a:r>
              <a:rPr lang="it-IT" sz="2200" b="1" i="1" dirty="0" err="1">
                <a:latin typeface="Times New Roman" pitchFamily="18" charset="0"/>
                <a:cs typeface="Times New Roman" pitchFamily="18" charset="0"/>
              </a:rPr>
              <a:t>Decretum</a:t>
            </a:r>
            <a:r>
              <a:rPr lang="it-IT" sz="2200" b="1" i="1" dirty="0">
                <a:latin typeface="Times New Roman" pitchFamily="18" charset="0"/>
                <a:cs typeface="Times New Roman" pitchFamily="18" charset="0"/>
              </a:rPr>
              <a:t> </a:t>
            </a:r>
            <a:br>
              <a:rPr lang="it-IT" sz="2200" b="1" i="1" dirty="0">
                <a:latin typeface="Times New Roman" pitchFamily="18" charset="0"/>
                <a:cs typeface="Times New Roman" pitchFamily="18" charset="0"/>
              </a:rPr>
            </a:br>
            <a:br>
              <a:rPr lang="it-IT" sz="2200" i="1" dirty="0">
                <a:latin typeface="Times New Roman" pitchFamily="18" charset="0"/>
                <a:cs typeface="Times New Roman" pitchFamily="18" charset="0"/>
              </a:rPr>
            </a:br>
            <a:r>
              <a:rPr lang="it-IT" sz="2200" dirty="0">
                <a:latin typeface="Times New Roman" pitchFamily="18" charset="0"/>
                <a:cs typeface="Times New Roman" pitchFamily="18" charset="0"/>
              </a:rPr>
              <a:t>D.17 sull’</a:t>
            </a:r>
            <a:r>
              <a:rPr lang="it-IT" sz="2200" i="1" dirty="0" err="1">
                <a:latin typeface="Times New Roman" pitchFamily="18" charset="0"/>
                <a:cs typeface="Times New Roman" pitchFamily="18" charset="0"/>
              </a:rPr>
              <a:t>auctoritas</a:t>
            </a:r>
            <a:r>
              <a:rPr lang="it-IT" sz="2200" i="1" dirty="0">
                <a:latin typeface="Times New Roman" pitchFamily="18" charset="0"/>
                <a:cs typeface="Times New Roman" pitchFamily="18" charset="0"/>
              </a:rPr>
              <a:t> </a:t>
            </a:r>
            <a:r>
              <a:rPr lang="it-IT" sz="2200" i="1" dirty="0" err="1">
                <a:latin typeface="Times New Roman" pitchFamily="18" charset="0"/>
                <a:cs typeface="Times New Roman" pitchFamily="18" charset="0"/>
              </a:rPr>
              <a:t>congregandi</a:t>
            </a:r>
            <a:r>
              <a:rPr lang="it-IT" sz="2200" i="1" dirty="0">
                <a:latin typeface="Times New Roman" pitchFamily="18" charset="0"/>
                <a:cs typeface="Times New Roman" pitchFamily="18" charset="0"/>
              </a:rPr>
              <a:t> concilia</a:t>
            </a:r>
            <a:br>
              <a:rPr lang="it-IT" sz="2200" dirty="0">
                <a:latin typeface="Times New Roman" pitchFamily="18" charset="0"/>
                <a:cs typeface="Times New Roman" pitchFamily="18" charset="0"/>
              </a:rPr>
            </a:br>
            <a:r>
              <a:rPr lang="it-IT" sz="2200" i="1" dirty="0">
                <a:latin typeface="Times New Roman" pitchFamily="18" charset="0"/>
                <a:cs typeface="Times New Roman" pitchFamily="18" charset="0"/>
              </a:rPr>
              <a:t>Dictum </a:t>
            </a:r>
            <a:r>
              <a:rPr lang="it-IT" sz="2200" dirty="0">
                <a:latin typeface="Times New Roman" pitchFamily="18" charset="0"/>
                <a:cs typeface="Times New Roman" pitchFamily="18" charset="0"/>
              </a:rPr>
              <a:t>introduttivo: </a:t>
            </a:r>
            <a:r>
              <a:rPr lang="it-IT" sz="2200" dirty="0" err="1">
                <a:latin typeface="Times New Roman" pitchFamily="18" charset="0"/>
                <a:cs typeface="Times New Roman" pitchFamily="18" charset="0"/>
              </a:rPr>
              <a:t>Generalia</a:t>
            </a:r>
            <a:r>
              <a:rPr lang="it-IT" sz="2200" dirty="0">
                <a:latin typeface="Times New Roman" pitchFamily="18" charset="0"/>
                <a:cs typeface="Times New Roman" pitchFamily="18" charset="0"/>
              </a:rPr>
              <a:t> concilia quorum tempore celebrata </a:t>
            </a:r>
            <a:r>
              <a:rPr lang="it-IT" sz="2200" dirty="0" err="1">
                <a:latin typeface="Times New Roman" pitchFamily="18" charset="0"/>
                <a:cs typeface="Times New Roman" pitchFamily="18" charset="0"/>
              </a:rPr>
              <a:t>sint</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uel</a:t>
            </a:r>
            <a:r>
              <a:rPr lang="it-IT" sz="2200" dirty="0">
                <a:latin typeface="Times New Roman" pitchFamily="18" charset="0"/>
                <a:cs typeface="Times New Roman" pitchFamily="18" charset="0"/>
              </a:rPr>
              <a:t> quorum </a:t>
            </a:r>
            <a:r>
              <a:rPr lang="it-IT" sz="2200" dirty="0" err="1">
                <a:latin typeface="Times New Roman" pitchFamily="18" charset="0"/>
                <a:cs typeface="Times New Roman" pitchFamily="18" charset="0"/>
              </a:rPr>
              <a:t>auctoritas</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ceteris</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premineat</a:t>
            </a:r>
            <a:r>
              <a:rPr lang="it-IT" sz="2200" dirty="0">
                <a:latin typeface="Times New Roman" pitchFamily="18" charset="0"/>
                <a:cs typeface="Times New Roman" pitchFamily="18" charset="0"/>
              </a:rPr>
              <a:t> sanctorum </a:t>
            </a:r>
            <a:r>
              <a:rPr lang="it-IT" sz="2200" dirty="0" err="1">
                <a:latin typeface="Times New Roman" pitchFamily="18" charset="0"/>
                <a:cs typeface="Times New Roman" pitchFamily="18" charset="0"/>
              </a:rPr>
              <a:t>auctoritatibus</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supra</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monstratum</a:t>
            </a:r>
            <a:r>
              <a:rPr lang="it-IT" sz="2200" dirty="0">
                <a:latin typeface="Times New Roman" pitchFamily="18" charset="0"/>
                <a:cs typeface="Times New Roman" pitchFamily="18" charset="0"/>
              </a:rPr>
              <a:t> est. </a:t>
            </a:r>
            <a:r>
              <a:rPr lang="it-IT" sz="2200" dirty="0" err="1">
                <a:latin typeface="Times New Roman" pitchFamily="18" charset="0"/>
                <a:cs typeface="Times New Roman" pitchFamily="18" charset="0"/>
              </a:rPr>
              <a:t>Auctoritas</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uero</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congregandorum</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conciliorum</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penes</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apostolicam</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sedem</a:t>
            </a:r>
            <a:r>
              <a:rPr lang="it-IT" sz="2200" dirty="0">
                <a:latin typeface="Times New Roman" pitchFamily="18" charset="0"/>
                <a:cs typeface="Times New Roman" pitchFamily="18" charset="0"/>
              </a:rPr>
              <a:t> est. </a:t>
            </a:r>
            <a:br>
              <a:rPr lang="it-IT" sz="2200" dirty="0">
                <a:latin typeface="Times New Roman" pitchFamily="18" charset="0"/>
                <a:cs typeface="Times New Roman" pitchFamily="18" charset="0"/>
              </a:rPr>
            </a:br>
            <a:br>
              <a:rPr lang="it-IT" sz="2200" dirty="0">
                <a:latin typeface="Times New Roman" pitchFamily="18" charset="0"/>
                <a:cs typeface="Times New Roman" pitchFamily="18" charset="0"/>
              </a:rPr>
            </a:br>
            <a:r>
              <a:rPr lang="it-IT" sz="2200" dirty="0">
                <a:latin typeface="Times New Roman" pitchFamily="18" charset="0"/>
                <a:cs typeface="Times New Roman" pitchFamily="18" charset="0"/>
              </a:rPr>
              <a:t>D.18 su autorità, svolgimento e funzione dei concili particolari (</a:t>
            </a:r>
            <a:r>
              <a:rPr lang="it-IT" sz="2200" i="1" dirty="0" err="1">
                <a:latin typeface="Times New Roman" pitchFamily="18" charset="0"/>
                <a:cs typeface="Times New Roman" pitchFamily="18" charset="0"/>
              </a:rPr>
              <a:t>episcoporum</a:t>
            </a:r>
            <a:r>
              <a:rPr lang="it-IT" sz="2200" i="1" dirty="0">
                <a:latin typeface="Times New Roman" pitchFamily="18" charset="0"/>
                <a:cs typeface="Times New Roman" pitchFamily="18" charset="0"/>
              </a:rPr>
              <a:t> concilia</a:t>
            </a:r>
            <a:r>
              <a:rPr lang="it-IT" sz="2200" dirty="0">
                <a:latin typeface="Times New Roman" pitchFamily="18" charset="0"/>
                <a:cs typeface="Times New Roman" pitchFamily="18" charset="0"/>
              </a:rPr>
              <a:t>)</a:t>
            </a:r>
            <a:br>
              <a:rPr lang="it-IT" sz="2200" dirty="0">
                <a:latin typeface="Times New Roman" pitchFamily="18" charset="0"/>
                <a:cs typeface="Times New Roman" pitchFamily="18" charset="0"/>
              </a:rPr>
            </a:br>
            <a:r>
              <a:rPr lang="it-IT" sz="2200" dirty="0" err="1">
                <a:latin typeface="Times New Roman" pitchFamily="18" charset="0"/>
                <a:cs typeface="Times New Roman" pitchFamily="18" charset="0"/>
              </a:rPr>
              <a:t>Episcoporum</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igitur</a:t>
            </a:r>
            <a:r>
              <a:rPr lang="it-IT" sz="2200" dirty="0">
                <a:latin typeface="Times New Roman" pitchFamily="18" charset="0"/>
                <a:cs typeface="Times New Roman" pitchFamily="18" charset="0"/>
              </a:rPr>
              <a:t> concilia, ut ex </a:t>
            </a:r>
            <a:r>
              <a:rPr lang="it-IT" sz="2200" dirty="0" err="1">
                <a:latin typeface="Times New Roman" pitchFamily="18" charset="0"/>
                <a:cs typeface="Times New Roman" pitchFamily="18" charset="0"/>
              </a:rPr>
              <a:t>premissis</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apparet</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sunt</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inualida</a:t>
            </a:r>
            <a:r>
              <a:rPr lang="it-IT" sz="2200" dirty="0">
                <a:latin typeface="Times New Roman" pitchFamily="18" charset="0"/>
                <a:cs typeface="Times New Roman" pitchFamily="18" charset="0"/>
              </a:rPr>
              <a:t> ad </a:t>
            </a:r>
            <a:r>
              <a:rPr lang="it-IT" sz="2200" dirty="0" err="1">
                <a:latin typeface="Times New Roman" pitchFamily="18" charset="0"/>
                <a:cs typeface="Times New Roman" pitchFamily="18" charset="0"/>
              </a:rPr>
              <a:t>diffiniendum</a:t>
            </a:r>
            <a:r>
              <a:rPr lang="it-IT" sz="2200" dirty="0">
                <a:latin typeface="Times New Roman" pitchFamily="18" charset="0"/>
                <a:cs typeface="Times New Roman" pitchFamily="18" charset="0"/>
              </a:rPr>
              <a:t> et </a:t>
            </a:r>
            <a:r>
              <a:rPr lang="it-IT" sz="2200" dirty="0" err="1">
                <a:latin typeface="Times New Roman" pitchFamily="18" charset="0"/>
                <a:cs typeface="Times New Roman" pitchFamily="18" charset="0"/>
              </a:rPr>
              <a:t>constituendum</a:t>
            </a:r>
            <a:r>
              <a:rPr lang="it-IT" sz="2200" dirty="0">
                <a:latin typeface="Times New Roman" pitchFamily="18" charset="0"/>
                <a:cs typeface="Times New Roman" pitchFamily="18" charset="0"/>
              </a:rPr>
              <a:t>, non </a:t>
            </a:r>
            <a:r>
              <a:rPr lang="it-IT" sz="2200" dirty="0" err="1">
                <a:latin typeface="Times New Roman" pitchFamily="18" charset="0"/>
                <a:cs typeface="Times New Roman" pitchFamily="18" charset="0"/>
              </a:rPr>
              <a:t>autem</a:t>
            </a:r>
            <a:r>
              <a:rPr lang="it-IT" sz="2200" dirty="0">
                <a:latin typeface="Times New Roman" pitchFamily="18" charset="0"/>
                <a:cs typeface="Times New Roman" pitchFamily="18" charset="0"/>
              </a:rPr>
              <a:t> ad </a:t>
            </a:r>
            <a:r>
              <a:rPr lang="it-IT" sz="2200" dirty="0" err="1">
                <a:latin typeface="Times New Roman" pitchFamily="18" charset="0"/>
                <a:cs typeface="Times New Roman" pitchFamily="18" charset="0"/>
              </a:rPr>
              <a:t>corrigendum</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Sunt</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enim</a:t>
            </a:r>
            <a:r>
              <a:rPr lang="it-IT" sz="2200" dirty="0">
                <a:latin typeface="Times New Roman" pitchFamily="18" charset="0"/>
                <a:cs typeface="Times New Roman" pitchFamily="18" charset="0"/>
              </a:rPr>
              <a:t> necessaria </a:t>
            </a:r>
            <a:r>
              <a:rPr lang="it-IT" sz="2200" dirty="0" err="1">
                <a:latin typeface="Times New Roman" pitchFamily="18" charset="0"/>
                <a:cs typeface="Times New Roman" pitchFamily="18" charset="0"/>
              </a:rPr>
              <a:t>episcoporum</a:t>
            </a:r>
            <a:r>
              <a:rPr lang="it-IT" sz="2200" dirty="0">
                <a:latin typeface="Times New Roman" pitchFamily="18" charset="0"/>
                <a:cs typeface="Times New Roman" pitchFamily="18" charset="0"/>
              </a:rPr>
              <a:t> concilia ad </a:t>
            </a:r>
            <a:r>
              <a:rPr lang="it-IT" sz="2200" dirty="0" err="1">
                <a:latin typeface="Times New Roman" pitchFamily="18" charset="0"/>
                <a:cs typeface="Times New Roman" pitchFamily="18" charset="0"/>
              </a:rPr>
              <a:t>exortationem</a:t>
            </a:r>
            <a:r>
              <a:rPr lang="it-IT" sz="2200" dirty="0">
                <a:latin typeface="Times New Roman" pitchFamily="18" charset="0"/>
                <a:cs typeface="Times New Roman" pitchFamily="18" charset="0"/>
              </a:rPr>
              <a:t> et </a:t>
            </a:r>
            <a:r>
              <a:rPr lang="it-IT" sz="2200" dirty="0" err="1">
                <a:latin typeface="Times New Roman" pitchFamily="18" charset="0"/>
                <a:cs typeface="Times New Roman" pitchFamily="18" charset="0"/>
              </a:rPr>
              <a:t>correctionem</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que</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etsi</a:t>
            </a:r>
            <a:r>
              <a:rPr lang="it-IT" sz="2200" dirty="0">
                <a:latin typeface="Times New Roman" pitchFamily="18" charset="0"/>
                <a:cs typeface="Times New Roman" pitchFamily="18" charset="0"/>
              </a:rPr>
              <a:t> non </a:t>
            </a:r>
            <a:r>
              <a:rPr lang="it-IT" sz="2200" dirty="0" err="1">
                <a:latin typeface="Times New Roman" pitchFamily="18" charset="0"/>
                <a:cs typeface="Times New Roman" pitchFamily="18" charset="0"/>
              </a:rPr>
              <a:t>habent</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uim</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constituendi</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habent</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tamen</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auctoritatem</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imponendi</a:t>
            </a:r>
            <a:r>
              <a:rPr lang="it-IT" sz="2200" dirty="0">
                <a:latin typeface="Times New Roman" pitchFamily="18" charset="0"/>
                <a:cs typeface="Times New Roman" pitchFamily="18" charset="0"/>
              </a:rPr>
              <a:t> et </a:t>
            </a:r>
            <a:r>
              <a:rPr lang="it-IT" sz="2200" dirty="0" err="1">
                <a:latin typeface="Times New Roman" pitchFamily="18" charset="0"/>
                <a:cs typeface="Times New Roman" pitchFamily="18" charset="0"/>
              </a:rPr>
              <a:t>indicendi</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quod</a:t>
            </a:r>
            <a:r>
              <a:rPr lang="it-IT" sz="2200" dirty="0">
                <a:latin typeface="Times New Roman" pitchFamily="18" charset="0"/>
                <a:cs typeface="Times New Roman" pitchFamily="18" charset="0"/>
              </a:rPr>
              <a:t> alias </a:t>
            </a:r>
            <a:r>
              <a:rPr lang="it-IT" sz="2200" dirty="0" err="1">
                <a:latin typeface="Times New Roman" pitchFamily="18" charset="0"/>
                <a:cs typeface="Times New Roman" pitchFamily="18" charset="0"/>
              </a:rPr>
              <a:t>statutum</a:t>
            </a:r>
            <a:r>
              <a:rPr lang="it-IT" sz="2200" dirty="0">
                <a:latin typeface="Times New Roman" pitchFamily="18" charset="0"/>
                <a:cs typeface="Times New Roman" pitchFamily="18" charset="0"/>
              </a:rPr>
              <a:t> est et </a:t>
            </a:r>
            <a:r>
              <a:rPr lang="it-IT" sz="2200" dirty="0" err="1">
                <a:latin typeface="Times New Roman" pitchFamily="18" charset="0"/>
                <a:cs typeface="Times New Roman" pitchFamily="18" charset="0"/>
              </a:rPr>
              <a:t>generaliter</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seu</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specialiter</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obseruari</a:t>
            </a:r>
            <a:r>
              <a:rPr lang="it-IT" sz="2200" dirty="0">
                <a:latin typeface="Times New Roman" pitchFamily="18" charset="0"/>
                <a:cs typeface="Times New Roman" pitchFamily="18" charset="0"/>
              </a:rPr>
              <a:t> </a:t>
            </a:r>
            <a:r>
              <a:rPr lang="it-IT" sz="2200" dirty="0" err="1">
                <a:latin typeface="Times New Roman" pitchFamily="18" charset="0"/>
                <a:cs typeface="Times New Roman" pitchFamily="18" charset="0"/>
              </a:rPr>
              <a:t>preceptum</a:t>
            </a:r>
            <a:r>
              <a:rPr lang="it-IT" sz="2200" dirty="0">
                <a:latin typeface="Times New Roman" pitchFamily="18" charset="0"/>
                <a:cs typeface="Times New Roman" pitchFamily="18" charset="0"/>
              </a:rPr>
              <a:t>.</a:t>
            </a:r>
          </a:p>
        </p:txBody>
      </p:sp>
    </p:spTree>
    <p:extLst>
      <p:ext uri="{BB962C8B-B14F-4D97-AF65-F5344CB8AC3E}">
        <p14:creationId xmlns:p14="http://schemas.microsoft.com/office/powerpoint/2010/main" val="34034732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3249" name="Titolo 1"/>
          <p:cNvSpPr>
            <a:spLocks noGrp="1"/>
          </p:cNvSpPr>
          <p:nvPr>
            <p:ph type="title" idx="4294967295"/>
          </p:nvPr>
        </p:nvSpPr>
        <p:spPr>
          <a:xfrm>
            <a:off x="1527627" y="260648"/>
            <a:ext cx="9140373" cy="6597352"/>
          </a:xfrm>
        </p:spPr>
        <p:txBody>
          <a:bodyPr>
            <a:normAutofit/>
          </a:bodyPr>
          <a:lstStyle/>
          <a:p>
            <a:r>
              <a:rPr lang="it-IT" sz="2400" b="1" dirty="0">
                <a:latin typeface="Times New Roman" pitchFamily="18" charset="0"/>
                <a:cs typeface="Times New Roman" pitchFamily="18" charset="0"/>
              </a:rPr>
              <a:t>Graziano, </a:t>
            </a:r>
            <a:r>
              <a:rPr lang="it-IT" sz="2400" b="1" i="1" dirty="0" err="1">
                <a:latin typeface="Times New Roman" pitchFamily="18" charset="0"/>
                <a:cs typeface="Times New Roman" pitchFamily="18" charset="0"/>
              </a:rPr>
              <a:t>Decretum</a:t>
            </a:r>
            <a:r>
              <a:rPr lang="it-IT" sz="2400" b="1" i="1" dirty="0">
                <a:latin typeface="Times New Roman" pitchFamily="18" charset="0"/>
                <a:cs typeface="Times New Roman" pitchFamily="18" charset="0"/>
              </a:rPr>
              <a:t> </a:t>
            </a:r>
            <a:br>
              <a:rPr lang="it-IT" sz="2400" b="1" i="1" dirty="0">
                <a:latin typeface="Times New Roman" pitchFamily="18" charset="0"/>
                <a:cs typeface="Times New Roman" pitchFamily="18" charset="0"/>
              </a:rPr>
            </a:br>
            <a:br>
              <a:rPr lang="it-IT" sz="2400" b="1" i="1" dirty="0">
                <a:latin typeface="Times New Roman" pitchFamily="18" charset="0"/>
                <a:cs typeface="Times New Roman" pitchFamily="18" charset="0"/>
              </a:rPr>
            </a:br>
            <a:r>
              <a:rPr lang="it-IT" sz="2400" dirty="0">
                <a:latin typeface="Times New Roman" pitchFamily="18" charset="0"/>
                <a:cs typeface="Times New Roman" pitchFamily="18" charset="0"/>
              </a:rPr>
              <a:t>D.19 sulle </a:t>
            </a:r>
            <a:r>
              <a:rPr lang="it-IT" sz="2400" i="1" dirty="0" err="1">
                <a:latin typeface="Times New Roman" pitchFamily="18" charset="0"/>
                <a:cs typeface="Times New Roman" pitchFamily="18" charset="0"/>
              </a:rPr>
              <a:t>decretales</a:t>
            </a:r>
            <a:br>
              <a:rPr lang="it-IT" sz="2400" dirty="0">
                <a:latin typeface="Times New Roman" pitchFamily="18" charset="0"/>
                <a:cs typeface="Times New Roman" pitchFamily="18" charset="0"/>
              </a:rPr>
            </a:br>
            <a:r>
              <a:rPr lang="it-IT" sz="2400" dirty="0">
                <a:latin typeface="Times New Roman" pitchFamily="18" charset="0"/>
                <a:cs typeface="Times New Roman" pitchFamily="18" charset="0"/>
              </a:rPr>
              <a:t>D.19 </a:t>
            </a:r>
            <a:r>
              <a:rPr lang="it-IT" sz="2400" i="1" dirty="0">
                <a:latin typeface="Times New Roman" pitchFamily="18" charset="0"/>
                <a:cs typeface="Times New Roman" pitchFamily="18" charset="0"/>
              </a:rPr>
              <a:t>dictum</a:t>
            </a:r>
            <a:r>
              <a:rPr lang="it-IT" sz="2400" dirty="0">
                <a:latin typeface="Times New Roman" pitchFamily="18" charset="0"/>
                <a:cs typeface="Times New Roman" pitchFamily="18" charset="0"/>
              </a:rPr>
              <a:t> introduttivo: De </a:t>
            </a:r>
            <a:r>
              <a:rPr lang="it-IT" sz="2400" dirty="0" err="1">
                <a:latin typeface="Times New Roman" pitchFamily="18" charset="0"/>
                <a:cs typeface="Times New Roman" pitchFamily="18" charset="0"/>
              </a:rPr>
              <a:t>Epistolis</a:t>
            </a:r>
            <a:r>
              <a:rPr lang="it-IT" sz="2400" dirty="0">
                <a:latin typeface="Times New Roman" pitchFamily="18" charset="0"/>
                <a:cs typeface="Times New Roman" pitchFamily="18" charset="0"/>
              </a:rPr>
              <a:t> </a:t>
            </a:r>
            <a:r>
              <a:rPr lang="it-IT" sz="2400" dirty="0" err="1">
                <a:latin typeface="Times New Roman" pitchFamily="18" charset="0"/>
                <a:cs typeface="Times New Roman" pitchFamily="18" charset="0"/>
              </a:rPr>
              <a:t>uero</a:t>
            </a:r>
            <a:r>
              <a:rPr lang="it-IT" sz="2400" dirty="0">
                <a:latin typeface="Times New Roman" pitchFamily="18" charset="0"/>
                <a:cs typeface="Times New Roman" pitchFamily="18" charset="0"/>
              </a:rPr>
              <a:t> </a:t>
            </a:r>
            <a:r>
              <a:rPr lang="it-IT" sz="2400" dirty="0" err="1">
                <a:latin typeface="Times New Roman" pitchFamily="18" charset="0"/>
                <a:cs typeface="Times New Roman" pitchFamily="18" charset="0"/>
              </a:rPr>
              <a:t>decretalibus</a:t>
            </a:r>
            <a:r>
              <a:rPr lang="it-IT" sz="2400" dirty="0">
                <a:latin typeface="Times New Roman" pitchFamily="18" charset="0"/>
                <a:cs typeface="Times New Roman" pitchFamily="18" charset="0"/>
              </a:rPr>
              <a:t> </a:t>
            </a:r>
            <a:r>
              <a:rPr lang="it-IT" sz="2400" dirty="0" err="1">
                <a:latin typeface="Times New Roman" pitchFamily="18" charset="0"/>
                <a:cs typeface="Times New Roman" pitchFamily="18" charset="0"/>
              </a:rPr>
              <a:t>queritur</a:t>
            </a:r>
            <a:r>
              <a:rPr lang="it-IT" sz="2400" dirty="0">
                <a:latin typeface="Times New Roman" pitchFamily="18" charset="0"/>
                <a:cs typeface="Times New Roman" pitchFamily="18" charset="0"/>
              </a:rPr>
              <a:t>, an </a:t>
            </a:r>
            <a:r>
              <a:rPr lang="it-IT" sz="2400" dirty="0" err="1">
                <a:latin typeface="Times New Roman" pitchFamily="18" charset="0"/>
                <a:cs typeface="Times New Roman" pitchFamily="18" charset="0"/>
              </a:rPr>
              <a:t>uim</a:t>
            </a:r>
            <a:r>
              <a:rPr lang="it-IT" sz="2400" dirty="0">
                <a:latin typeface="Times New Roman" pitchFamily="18" charset="0"/>
                <a:cs typeface="Times New Roman" pitchFamily="18" charset="0"/>
              </a:rPr>
              <a:t> </a:t>
            </a:r>
            <a:r>
              <a:rPr lang="it-IT" sz="2400" dirty="0" err="1">
                <a:latin typeface="Times New Roman" pitchFamily="18" charset="0"/>
                <a:cs typeface="Times New Roman" pitchFamily="18" charset="0"/>
              </a:rPr>
              <a:t>auctoritatis</a:t>
            </a:r>
            <a:r>
              <a:rPr lang="it-IT" sz="2400" dirty="0">
                <a:latin typeface="Times New Roman" pitchFamily="18" charset="0"/>
                <a:cs typeface="Times New Roman" pitchFamily="18" charset="0"/>
              </a:rPr>
              <a:t> </a:t>
            </a:r>
            <a:r>
              <a:rPr lang="it-IT" sz="2400" dirty="0" err="1">
                <a:latin typeface="Times New Roman" pitchFamily="18" charset="0"/>
                <a:cs typeface="Times New Roman" pitchFamily="18" charset="0"/>
              </a:rPr>
              <a:t>obtineant</a:t>
            </a:r>
            <a:r>
              <a:rPr lang="it-IT" sz="2400" dirty="0">
                <a:latin typeface="Times New Roman" pitchFamily="18" charset="0"/>
                <a:cs typeface="Times New Roman" pitchFamily="18" charset="0"/>
              </a:rPr>
              <a:t>, </a:t>
            </a:r>
            <a:r>
              <a:rPr lang="it-IT" sz="2400" dirty="0" err="1">
                <a:latin typeface="Times New Roman" pitchFamily="18" charset="0"/>
                <a:cs typeface="Times New Roman" pitchFamily="18" charset="0"/>
              </a:rPr>
              <a:t>cum</a:t>
            </a:r>
            <a:r>
              <a:rPr lang="it-IT" sz="2400" dirty="0">
                <a:latin typeface="Times New Roman" pitchFamily="18" charset="0"/>
                <a:cs typeface="Times New Roman" pitchFamily="18" charset="0"/>
              </a:rPr>
              <a:t> in </a:t>
            </a:r>
            <a:r>
              <a:rPr lang="it-IT" sz="2400" dirty="0" err="1">
                <a:latin typeface="Times New Roman" pitchFamily="18" charset="0"/>
                <a:cs typeface="Times New Roman" pitchFamily="18" charset="0"/>
              </a:rPr>
              <a:t>corpore</a:t>
            </a:r>
            <a:r>
              <a:rPr lang="it-IT" sz="2400" dirty="0">
                <a:latin typeface="Times New Roman" pitchFamily="18" charset="0"/>
                <a:cs typeface="Times New Roman" pitchFamily="18" charset="0"/>
              </a:rPr>
              <a:t> </a:t>
            </a:r>
            <a:r>
              <a:rPr lang="it-IT" sz="2400" dirty="0" err="1">
                <a:latin typeface="Times New Roman" pitchFamily="18" charset="0"/>
                <a:cs typeface="Times New Roman" pitchFamily="18" charset="0"/>
              </a:rPr>
              <a:t>canonum</a:t>
            </a:r>
            <a:r>
              <a:rPr lang="it-IT" sz="2400" dirty="0">
                <a:latin typeface="Times New Roman" pitchFamily="18" charset="0"/>
                <a:cs typeface="Times New Roman" pitchFamily="18" charset="0"/>
              </a:rPr>
              <a:t> non </a:t>
            </a:r>
            <a:r>
              <a:rPr lang="it-IT" sz="2400" dirty="0" err="1">
                <a:latin typeface="Times New Roman" pitchFamily="18" charset="0"/>
                <a:cs typeface="Times New Roman" pitchFamily="18" charset="0"/>
              </a:rPr>
              <a:t>inueniantur</a:t>
            </a:r>
            <a:r>
              <a:rPr lang="it-IT" sz="2400" dirty="0">
                <a:latin typeface="Times New Roman" pitchFamily="18" charset="0"/>
                <a:cs typeface="Times New Roman" pitchFamily="18" charset="0"/>
              </a:rPr>
              <a:t>. </a:t>
            </a:r>
            <a:br>
              <a:rPr lang="it-IT" sz="2400" dirty="0">
                <a:latin typeface="Times New Roman" pitchFamily="18" charset="0"/>
                <a:cs typeface="Times New Roman" pitchFamily="18" charset="0"/>
              </a:rPr>
            </a:br>
            <a:r>
              <a:rPr lang="it-IT" sz="2400" dirty="0">
                <a:latin typeface="Times New Roman" pitchFamily="18" charset="0"/>
                <a:cs typeface="Times New Roman" pitchFamily="18" charset="0"/>
              </a:rPr>
              <a:t>D.19 c.1 </a:t>
            </a:r>
            <a:r>
              <a:rPr lang="it-IT" sz="2400" i="1" dirty="0" err="1">
                <a:solidFill>
                  <a:srgbClr val="FF0000"/>
                </a:solidFill>
                <a:latin typeface="Times New Roman" pitchFamily="18" charset="0"/>
                <a:cs typeface="Times New Roman" pitchFamily="18" charset="0"/>
              </a:rPr>
              <a:t>Decretales</a:t>
            </a:r>
            <a:r>
              <a:rPr lang="it-IT" sz="2400" i="1" dirty="0">
                <a:solidFill>
                  <a:srgbClr val="FF0000"/>
                </a:solidFill>
                <a:latin typeface="Times New Roman" pitchFamily="18" charset="0"/>
                <a:cs typeface="Times New Roman" pitchFamily="18" charset="0"/>
              </a:rPr>
              <a:t> </a:t>
            </a:r>
            <a:r>
              <a:rPr lang="it-IT" sz="2400" i="1" dirty="0" err="1">
                <a:solidFill>
                  <a:srgbClr val="FF0000"/>
                </a:solidFill>
                <a:latin typeface="Times New Roman" pitchFamily="18" charset="0"/>
                <a:cs typeface="Times New Roman" pitchFamily="18" charset="0"/>
              </a:rPr>
              <a:t>epistolae</a:t>
            </a:r>
            <a:r>
              <a:rPr lang="it-IT" sz="2400" i="1" dirty="0">
                <a:solidFill>
                  <a:srgbClr val="FF0000"/>
                </a:solidFill>
                <a:latin typeface="Times New Roman" pitchFamily="18" charset="0"/>
                <a:cs typeface="Times New Roman" pitchFamily="18" charset="0"/>
              </a:rPr>
              <a:t> </a:t>
            </a:r>
            <a:r>
              <a:rPr lang="it-IT" sz="2400" i="1" dirty="0" err="1">
                <a:solidFill>
                  <a:srgbClr val="FF0000"/>
                </a:solidFill>
                <a:latin typeface="Times New Roman" pitchFamily="18" charset="0"/>
                <a:cs typeface="Times New Roman" pitchFamily="18" charset="0"/>
              </a:rPr>
              <a:t>uim</a:t>
            </a:r>
            <a:r>
              <a:rPr lang="it-IT" sz="2400" i="1" dirty="0">
                <a:solidFill>
                  <a:srgbClr val="FF0000"/>
                </a:solidFill>
                <a:latin typeface="Times New Roman" pitchFamily="18" charset="0"/>
                <a:cs typeface="Times New Roman" pitchFamily="18" charset="0"/>
              </a:rPr>
              <a:t> </a:t>
            </a:r>
            <a:r>
              <a:rPr lang="it-IT" sz="2400" i="1" dirty="0" err="1">
                <a:solidFill>
                  <a:srgbClr val="FF0000"/>
                </a:solidFill>
                <a:latin typeface="Times New Roman" pitchFamily="18" charset="0"/>
                <a:cs typeface="Times New Roman" pitchFamily="18" charset="0"/>
              </a:rPr>
              <a:t>auctoritatis</a:t>
            </a:r>
            <a:r>
              <a:rPr lang="it-IT" sz="2400" i="1" dirty="0">
                <a:solidFill>
                  <a:srgbClr val="FF0000"/>
                </a:solidFill>
                <a:latin typeface="Times New Roman" pitchFamily="18" charset="0"/>
                <a:cs typeface="Times New Roman" pitchFamily="18" charset="0"/>
              </a:rPr>
              <a:t> </a:t>
            </a:r>
            <a:r>
              <a:rPr lang="it-IT" sz="2400" i="1" dirty="0" err="1">
                <a:solidFill>
                  <a:srgbClr val="FF0000"/>
                </a:solidFill>
                <a:latin typeface="Times New Roman" pitchFamily="18" charset="0"/>
                <a:cs typeface="Times New Roman" pitchFamily="18" charset="0"/>
              </a:rPr>
              <a:t>habent</a:t>
            </a:r>
            <a:r>
              <a:rPr lang="it-IT" sz="2400" dirty="0">
                <a:latin typeface="Times New Roman" pitchFamily="18" charset="0"/>
                <a:cs typeface="Times New Roman" pitchFamily="18" charset="0"/>
              </a:rPr>
              <a:t>.</a:t>
            </a:r>
            <a:br>
              <a:rPr lang="it-IT" sz="2400" dirty="0">
                <a:latin typeface="Times New Roman" pitchFamily="18" charset="0"/>
                <a:cs typeface="Times New Roman" pitchFamily="18" charset="0"/>
              </a:rPr>
            </a:br>
            <a:r>
              <a:rPr lang="it-IT" sz="2400" dirty="0">
                <a:latin typeface="Times New Roman" pitchFamily="18" charset="0"/>
                <a:cs typeface="Times New Roman" pitchFamily="18" charset="0"/>
              </a:rPr>
              <a:t>D.19 c.2 </a:t>
            </a:r>
            <a:r>
              <a:rPr lang="it-IT" sz="2400" i="1" dirty="0">
                <a:latin typeface="Times New Roman" pitchFamily="18" charset="0"/>
                <a:cs typeface="Times New Roman" pitchFamily="18" charset="0"/>
              </a:rPr>
              <a:t>Omnes </a:t>
            </a:r>
            <a:r>
              <a:rPr lang="it-IT" sz="2400" i="1" dirty="0" err="1">
                <a:latin typeface="Times New Roman" pitchFamily="18" charset="0"/>
                <a:cs typeface="Times New Roman" pitchFamily="18" charset="0"/>
              </a:rPr>
              <a:t>sanctiones</a:t>
            </a:r>
            <a:r>
              <a:rPr lang="it-IT" sz="2400" i="1" dirty="0">
                <a:latin typeface="Times New Roman" pitchFamily="18" charset="0"/>
                <a:cs typeface="Times New Roman" pitchFamily="18" charset="0"/>
              </a:rPr>
              <a:t> </a:t>
            </a:r>
            <a:r>
              <a:rPr lang="it-IT" sz="2400" i="1" dirty="0" err="1">
                <a:latin typeface="Times New Roman" pitchFamily="18" charset="0"/>
                <a:cs typeface="Times New Roman" pitchFamily="18" charset="0"/>
              </a:rPr>
              <a:t>apostolicae</a:t>
            </a:r>
            <a:r>
              <a:rPr lang="it-IT" sz="2400" i="1" dirty="0">
                <a:latin typeface="Times New Roman" pitchFamily="18" charset="0"/>
                <a:cs typeface="Times New Roman" pitchFamily="18" charset="0"/>
              </a:rPr>
              <a:t> </a:t>
            </a:r>
            <a:r>
              <a:rPr lang="it-IT" sz="2400" i="1" dirty="0" err="1">
                <a:latin typeface="Times New Roman" pitchFamily="18" charset="0"/>
                <a:cs typeface="Times New Roman" pitchFamily="18" charset="0"/>
              </a:rPr>
              <a:t>sedis</a:t>
            </a:r>
            <a:r>
              <a:rPr lang="it-IT" sz="2400" i="1" dirty="0">
                <a:latin typeface="Times New Roman" pitchFamily="18" charset="0"/>
                <a:cs typeface="Times New Roman" pitchFamily="18" charset="0"/>
              </a:rPr>
              <a:t> </a:t>
            </a:r>
            <a:r>
              <a:rPr lang="it-IT" sz="2400" i="1" dirty="0" err="1">
                <a:latin typeface="Times New Roman" pitchFamily="18" charset="0"/>
                <a:cs typeface="Times New Roman" pitchFamily="18" charset="0"/>
              </a:rPr>
              <a:t>irrefragabiliter</a:t>
            </a:r>
            <a:r>
              <a:rPr lang="it-IT" sz="2400" i="1" dirty="0">
                <a:latin typeface="Times New Roman" pitchFamily="18" charset="0"/>
                <a:cs typeface="Times New Roman" pitchFamily="18" charset="0"/>
              </a:rPr>
              <a:t> </a:t>
            </a:r>
            <a:r>
              <a:rPr lang="it-IT" sz="2400" i="1" dirty="0" err="1">
                <a:latin typeface="Times New Roman" pitchFamily="18" charset="0"/>
                <a:cs typeface="Times New Roman" pitchFamily="18" charset="0"/>
              </a:rPr>
              <a:t>sunt</a:t>
            </a:r>
            <a:r>
              <a:rPr lang="it-IT" sz="2400" i="1" dirty="0">
                <a:latin typeface="Times New Roman" pitchFamily="18" charset="0"/>
                <a:cs typeface="Times New Roman" pitchFamily="18" charset="0"/>
              </a:rPr>
              <a:t> </a:t>
            </a:r>
            <a:r>
              <a:rPr lang="it-IT" sz="2400" i="1" dirty="0" err="1">
                <a:latin typeface="Times New Roman" pitchFamily="18" charset="0"/>
                <a:cs typeface="Times New Roman" pitchFamily="18" charset="0"/>
              </a:rPr>
              <a:t>obseruandae</a:t>
            </a:r>
            <a:r>
              <a:rPr lang="it-IT" sz="2400" dirty="0">
                <a:latin typeface="Times New Roman" pitchFamily="18" charset="0"/>
                <a:cs typeface="Times New Roman" pitchFamily="18" charset="0"/>
              </a:rPr>
              <a:t>.</a:t>
            </a:r>
            <a:br>
              <a:rPr lang="it-IT" sz="2400" dirty="0">
                <a:latin typeface="Times New Roman" pitchFamily="18" charset="0"/>
                <a:cs typeface="Times New Roman" pitchFamily="18" charset="0"/>
              </a:rPr>
            </a:br>
            <a:r>
              <a:rPr lang="it-IT" sz="2400" dirty="0">
                <a:latin typeface="Times New Roman" pitchFamily="18" charset="0"/>
                <a:cs typeface="Times New Roman" pitchFamily="18" charset="0"/>
              </a:rPr>
              <a:t>D.19 c.4 </a:t>
            </a:r>
            <a:r>
              <a:rPr lang="it-IT" sz="2400" i="1" dirty="0" err="1">
                <a:latin typeface="Times New Roman" pitchFamily="18" charset="0"/>
                <a:cs typeface="Times New Roman" pitchFamily="18" charset="0"/>
              </a:rPr>
              <a:t>Quicquid</a:t>
            </a:r>
            <a:r>
              <a:rPr lang="it-IT" sz="2400" i="1" dirty="0">
                <a:latin typeface="Times New Roman" pitchFamily="18" charset="0"/>
                <a:cs typeface="Times New Roman" pitchFamily="18" charset="0"/>
              </a:rPr>
              <a:t> Romana ecclesia </a:t>
            </a:r>
            <a:r>
              <a:rPr lang="it-IT" sz="2400" i="1" dirty="0" err="1">
                <a:latin typeface="Times New Roman" pitchFamily="18" charset="0"/>
                <a:cs typeface="Times New Roman" pitchFamily="18" charset="0"/>
              </a:rPr>
              <a:t>statuit</a:t>
            </a:r>
            <a:r>
              <a:rPr lang="it-IT" sz="2400" i="1" dirty="0">
                <a:latin typeface="Times New Roman" pitchFamily="18" charset="0"/>
                <a:cs typeface="Times New Roman" pitchFamily="18" charset="0"/>
              </a:rPr>
              <a:t> </a:t>
            </a:r>
            <a:r>
              <a:rPr lang="it-IT" sz="2400" i="1" dirty="0" err="1">
                <a:latin typeface="Times New Roman" pitchFamily="18" charset="0"/>
                <a:cs typeface="Times New Roman" pitchFamily="18" charset="0"/>
              </a:rPr>
              <a:t>uel</a:t>
            </a:r>
            <a:r>
              <a:rPr lang="it-IT" sz="2400" i="1" dirty="0">
                <a:latin typeface="Times New Roman" pitchFamily="18" charset="0"/>
                <a:cs typeface="Times New Roman" pitchFamily="18" charset="0"/>
              </a:rPr>
              <a:t> </a:t>
            </a:r>
            <a:r>
              <a:rPr lang="it-IT" sz="2400" i="1" dirty="0" err="1">
                <a:latin typeface="Times New Roman" pitchFamily="18" charset="0"/>
                <a:cs typeface="Times New Roman" pitchFamily="18" charset="0"/>
              </a:rPr>
              <a:t>ordinat</a:t>
            </a:r>
            <a:r>
              <a:rPr lang="it-IT" sz="2400" i="1" dirty="0">
                <a:latin typeface="Times New Roman" pitchFamily="18" charset="0"/>
                <a:cs typeface="Times New Roman" pitchFamily="18" charset="0"/>
              </a:rPr>
              <a:t>, ab omnibus est </a:t>
            </a:r>
            <a:r>
              <a:rPr lang="it-IT" sz="2400" i="1" dirty="0" err="1">
                <a:latin typeface="Times New Roman" pitchFamily="18" charset="0"/>
                <a:cs typeface="Times New Roman" pitchFamily="18" charset="0"/>
              </a:rPr>
              <a:t>obseruandum</a:t>
            </a:r>
            <a:r>
              <a:rPr lang="it-IT" sz="2400" dirty="0">
                <a:latin typeface="Times New Roman" pitchFamily="18" charset="0"/>
                <a:cs typeface="Times New Roman" pitchFamily="18" charset="0"/>
              </a:rPr>
              <a:t>.</a:t>
            </a:r>
            <a:br>
              <a:rPr lang="it-IT" sz="2400" dirty="0">
                <a:latin typeface="Times New Roman" pitchFamily="18" charset="0"/>
                <a:cs typeface="Times New Roman" pitchFamily="18" charset="0"/>
              </a:rPr>
            </a:br>
            <a:r>
              <a:rPr lang="it-IT" sz="2400" dirty="0">
                <a:latin typeface="Times New Roman" pitchFamily="18" charset="0"/>
                <a:cs typeface="Times New Roman" pitchFamily="18" charset="0"/>
              </a:rPr>
              <a:t>D.19 c.6 </a:t>
            </a:r>
            <a:r>
              <a:rPr lang="it-IT" sz="2400" i="1" dirty="0">
                <a:latin typeface="Times New Roman" pitchFamily="18" charset="0"/>
                <a:cs typeface="Times New Roman" pitchFamily="18" charset="0"/>
              </a:rPr>
              <a:t>Inter </a:t>
            </a:r>
            <a:r>
              <a:rPr lang="it-IT" sz="2400" i="1" dirty="0" err="1">
                <a:latin typeface="Times New Roman" pitchFamily="18" charset="0"/>
                <a:cs typeface="Times New Roman" pitchFamily="18" charset="0"/>
              </a:rPr>
              <a:t>canonicas</a:t>
            </a:r>
            <a:r>
              <a:rPr lang="it-IT" sz="2400" i="1" dirty="0">
                <a:latin typeface="Times New Roman" pitchFamily="18" charset="0"/>
                <a:cs typeface="Times New Roman" pitchFamily="18" charset="0"/>
              </a:rPr>
              <a:t> </a:t>
            </a:r>
            <a:r>
              <a:rPr lang="it-IT" sz="2400" i="1" dirty="0" err="1">
                <a:latin typeface="Times New Roman" pitchFamily="18" charset="0"/>
                <a:cs typeface="Times New Roman" pitchFamily="18" charset="0"/>
              </a:rPr>
              <a:t>scripturas</a:t>
            </a:r>
            <a:r>
              <a:rPr lang="it-IT" sz="2400" i="1" dirty="0">
                <a:latin typeface="Times New Roman" pitchFamily="18" charset="0"/>
                <a:cs typeface="Times New Roman" pitchFamily="18" charset="0"/>
              </a:rPr>
              <a:t> </a:t>
            </a:r>
            <a:r>
              <a:rPr lang="it-IT" sz="2400" i="1" dirty="0" err="1">
                <a:latin typeface="Times New Roman" pitchFamily="18" charset="0"/>
                <a:cs typeface="Times New Roman" pitchFamily="18" charset="0"/>
              </a:rPr>
              <a:t>decretales</a:t>
            </a:r>
            <a:r>
              <a:rPr lang="it-IT" sz="2400" i="1" dirty="0">
                <a:latin typeface="Times New Roman" pitchFamily="18" charset="0"/>
                <a:cs typeface="Times New Roman" pitchFamily="18" charset="0"/>
              </a:rPr>
              <a:t> </a:t>
            </a:r>
            <a:r>
              <a:rPr lang="it-IT" sz="2400" i="1" dirty="0" err="1">
                <a:latin typeface="Times New Roman" pitchFamily="18" charset="0"/>
                <a:cs typeface="Times New Roman" pitchFamily="18" charset="0"/>
              </a:rPr>
              <a:t>epistolae</a:t>
            </a:r>
            <a:r>
              <a:rPr lang="it-IT" sz="2400" i="1" dirty="0">
                <a:latin typeface="Times New Roman" pitchFamily="18" charset="0"/>
                <a:cs typeface="Times New Roman" pitchFamily="18" charset="0"/>
              </a:rPr>
              <a:t> </a:t>
            </a:r>
            <a:r>
              <a:rPr lang="it-IT" sz="2400" i="1" dirty="0" err="1">
                <a:latin typeface="Times New Roman" pitchFamily="18" charset="0"/>
                <a:cs typeface="Times New Roman" pitchFamily="18" charset="0"/>
              </a:rPr>
              <a:t>connumerantur</a:t>
            </a:r>
            <a:r>
              <a:rPr lang="it-IT" sz="2400" dirty="0">
                <a:latin typeface="Times New Roman" pitchFamily="18" charset="0"/>
                <a:cs typeface="Times New Roman" pitchFamily="18" charset="0"/>
              </a:rPr>
              <a:t>.</a:t>
            </a:r>
          </a:p>
        </p:txBody>
      </p:sp>
    </p:spTree>
    <p:extLst>
      <p:ext uri="{BB962C8B-B14F-4D97-AF65-F5344CB8AC3E}">
        <p14:creationId xmlns:p14="http://schemas.microsoft.com/office/powerpoint/2010/main" val="40558661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3249" name="Titolo 1"/>
          <p:cNvSpPr>
            <a:spLocks noGrp="1"/>
          </p:cNvSpPr>
          <p:nvPr>
            <p:ph type="title" idx="4294967295"/>
          </p:nvPr>
        </p:nvSpPr>
        <p:spPr>
          <a:xfrm>
            <a:off x="1485900" y="0"/>
            <a:ext cx="9036496" cy="5657676"/>
          </a:xfrm>
        </p:spPr>
        <p:txBody>
          <a:bodyPr>
            <a:normAutofit/>
          </a:bodyPr>
          <a:lstStyle/>
          <a:p>
            <a:r>
              <a:rPr lang="it-IT" sz="1800" b="1" dirty="0">
                <a:latin typeface="Times New Roman" pitchFamily="18" charset="0"/>
                <a:cs typeface="Times New Roman" pitchFamily="18" charset="0"/>
              </a:rPr>
              <a:t>Graziano, </a:t>
            </a:r>
            <a:r>
              <a:rPr lang="it-IT" sz="1800" b="1" i="1" dirty="0" err="1">
                <a:latin typeface="Times New Roman" pitchFamily="18" charset="0"/>
                <a:cs typeface="Times New Roman" pitchFamily="18" charset="0"/>
              </a:rPr>
              <a:t>Decretum</a:t>
            </a:r>
            <a:br>
              <a:rPr lang="it-IT" sz="1800" b="1" i="1" dirty="0">
                <a:latin typeface="Times New Roman" pitchFamily="18" charset="0"/>
                <a:cs typeface="Times New Roman" pitchFamily="18" charset="0"/>
              </a:rPr>
            </a:br>
            <a:r>
              <a:rPr lang="it-IT" sz="1800" b="1" i="1" dirty="0">
                <a:latin typeface="Times New Roman" pitchFamily="18" charset="0"/>
                <a:cs typeface="Times New Roman" pitchFamily="18" charset="0"/>
              </a:rPr>
              <a:t> </a:t>
            </a:r>
            <a:br>
              <a:rPr lang="it-IT" sz="1800" b="1" i="1" dirty="0">
                <a:latin typeface="Times New Roman" pitchFamily="18" charset="0"/>
                <a:cs typeface="Times New Roman" pitchFamily="18" charset="0"/>
              </a:rPr>
            </a:br>
            <a:r>
              <a:rPr lang="it-IT" sz="1800" b="1" dirty="0">
                <a:latin typeface="Times New Roman" pitchFamily="18" charset="0"/>
                <a:cs typeface="Times New Roman" pitchFamily="18" charset="0"/>
              </a:rPr>
              <a:t>D.20 Sull’</a:t>
            </a:r>
            <a:r>
              <a:rPr lang="it-IT" sz="1800" b="1" i="1" dirty="0" err="1">
                <a:latin typeface="Times New Roman" pitchFamily="18" charset="0"/>
                <a:cs typeface="Times New Roman" pitchFamily="18" charset="0"/>
              </a:rPr>
              <a:t>auctoritas</a:t>
            </a:r>
            <a:r>
              <a:rPr lang="it-IT" sz="1800" b="1" dirty="0">
                <a:latin typeface="Times New Roman" pitchFamily="18" charset="0"/>
                <a:cs typeface="Times New Roman" pitchFamily="18" charset="0"/>
              </a:rPr>
              <a:t> canonica del </a:t>
            </a:r>
            <a:r>
              <a:rPr lang="it-IT" sz="1800" b="1" i="1" dirty="0" err="1">
                <a:latin typeface="Times New Roman" pitchFamily="18" charset="0"/>
                <a:cs typeface="Times New Roman" pitchFamily="18" charset="0"/>
              </a:rPr>
              <a:t>Patres</a:t>
            </a:r>
            <a:r>
              <a:rPr lang="it-IT" sz="1800" b="1" dirty="0">
                <a:latin typeface="Times New Roman" pitchFamily="18" charset="0"/>
                <a:cs typeface="Times New Roman" pitchFamily="18" charset="0"/>
              </a:rPr>
              <a:t> e degli scrittori ecclesiastici.</a:t>
            </a:r>
            <a:br>
              <a:rPr lang="it-IT" sz="1800" b="1" dirty="0">
                <a:latin typeface="Times New Roman" pitchFamily="18" charset="0"/>
                <a:cs typeface="Times New Roman" pitchFamily="18" charset="0"/>
              </a:rPr>
            </a:br>
            <a:r>
              <a:rPr lang="it-IT" sz="1800" b="1" dirty="0">
                <a:latin typeface="Times New Roman" pitchFamily="18" charset="0"/>
                <a:cs typeface="Times New Roman" pitchFamily="18" charset="0"/>
              </a:rPr>
              <a:t>Differenza tra </a:t>
            </a:r>
            <a:r>
              <a:rPr lang="it-IT" sz="1800" b="1" i="1" dirty="0" err="1">
                <a:latin typeface="Times New Roman" pitchFamily="18" charset="0"/>
                <a:cs typeface="Times New Roman" pitchFamily="18" charset="0"/>
              </a:rPr>
              <a:t>scientia</a:t>
            </a:r>
            <a:r>
              <a:rPr lang="it-IT" sz="1800" b="1" dirty="0">
                <a:latin typeface="Times New Roman" pitchFamily="18" charset="0"/>
                <a:cs typeface="Times New Roman" pitchFamily="18" charset="0"/>
              </a:rPr>
              <a:t> e </a:t>
            </a:r>
            <a:r>
              <a:rPr lang="it-IT" sz="1800" b="1" i="1" dirty="0" err="1">
                <a:latin typeface="Times New Roman" pitchFamily="18" charset="0"/>
                <a:cs typeface="Times New Roman" pitchFamily="18" charset="0"/>
              </a:rPr>
              <a:t>potestas</a:t>
            </a:r>
            <a:br>
              <a:rPr lang="it-IT" sz="1800" dirty="0">
                <a:latin typeface="Times New Roman" pitchFamily="18" charset="0"/>
                <a:cs typeface="Times New Roman" pitchFamily="18" charset="0"/>
              </a:rPr>
            </a:br>
            <a:r>
              <a:rPr lang="it-IT" sz="1800" dirty="0">
                <a:latin typeface="Times New Roman" pitchFamily="18" charset="0"/>
                <a:cs typeface="Times New Roman" pitchFamily="18" charset="0"/>
              </a:rPr>
              <a:t>D.20, </a:t>
            </a:r>
            <a:r>
              <a:rPr lang="it-IT" sz="1800" i="1" dirty="0">
                <a:latin typeface="Times New Roman" pitchFamily="18" charset="0"/>
                <a:cs typeface="Times New Roman" pitchFamily="18" charset="0"/>
              </a:rPr>
              <a:t>dictum</a:t>
            </a:r>
            <a:r>
              <a:rPr lang="it-IT" sz="1800" dirty="0">
                <a:latin typeface="Times New Roman" pitchFamily="18" charset="0"/>
                <a:cs typeface="Times New Roman" pitchFamily="18" charset="0"/>
              </a:rPr>
              <a:t> introduttivo: </a:t>
            </a:r>
            <a:r>
              <a:rPr lang="it-IT" sz="1800" dirty="0" err="1">
                <a:latin typeface="Times New Roman" pitchFamily="18" charset="0"/>
                <a:cs typeface="Times New Roman" pitchFamily="18" charset="0"/>
              </a:rPr>
              <a:t>Decretales</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itaque</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epistolae</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canonibus</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conciliorum</a:t>
            </a:r>
            <a:r>
              <a:rPr lang="it-IT" sz="1800" dirty="0">
                <a:latin typeface="Times New Roman" pitchFamily="18" charset="0"/>
                <a:cs typeface="Times New Roman" pitchFamily="18" charset="0"/>
              </a:rPr>
              <a:t> pari iure </a:t>
            </a:r>
            <a:r>
              <a:rPr lang="it-IT" sz="1800" dirty="0" err="1">
                <a:latin typeface="Times New Roman" pitchFamily="18" charset="0"/>
                <a:cs typeface="Times New Roman" pitchFamily="18" charset="0"/>
              </a:rPr>
              <a:t>exequantur</a:t>
            </a:r>
            <a:r>
              <a:rPr lang="it-IT" sz="1800" dirty="0">
                <a:latin typeface="Times New Roman" pitchFamily="18" charset="0"/>
                <a:cs typeface="Times New Roman" pitchFamily="18" charset="0"/>
              </a:rPr>
              <a:t>. Nunc </a:t>
            </a:r>
            <a:r>
              <a:rPr lang="it-IT" sz="1800" dirty="0" err="1">
                <a:latin typeface="Times New Roman" pitchFamily="18" charset="0"/>
                <a:cs typeface="Times New Roman" pitchFamily="18" charset="0"/>
              </a:rPr>
              <a:t>autem</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queritur</a:t>
            </a:r>
            <a:r>
              <a:rPr lang="it-IT" sz="1800" dirty="0">
                <a:latin typeface="Times New Roman" pitchFamily="18" charset="0"/>
                <a:cs typeface="Times New Roman" pitchFamily="18" charset="0"/>
              </a:rPr>
              <a:t> de </a:t>
            </a:r>
            <a:r>
              <a:rPr lang="it-IT" sz="1800" dirty="0" err="1">
                <a:latin typeface="Times New Roman" pitchFamily="18" charset="0"/>
                <a:cs typeface="Times New Roman" pitchFamily="18" charset="0"/>
              </a:rPr>
              <a:t>expositoribus</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sacrae</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scripturae</a:t>
            </a:r>
            <a:r>
              <a:rPr lang="it-IT" sz="1800" dirty="0">
                <a:latin typeface="Times New Roman" pitchFamily="18" charset="0"/>
                <a:cs typeface="Times New Roman" pitchFamily="18" charset="0"/>
              </a:rPr>
              <a:t>, an </a:t>
            </a:r>
            <a:r>
              <a:rPr lang="it-IT" sz="1800" dirty="0" err="1">
                <a:latin typeface="Times New Roman" pitchFamily="18" charset="0"/>
                <a:cs typeface="Times New Roman" pitchFamily="18" charset="0"/>
              </a:rPr>
              <a:t>exequentur</a:t>
            </a:r>
            <a:r>
              <a:rPr lang="it-IT" sz="1800" dirty="0">
                <a:latin typeface="Times New Roman" pitchFamily="18" charset="0"/>
                <a:cs typeface="Times New Roman" pitchFamily="18" charset="0"/>
              </a:rPr>
              <a:t>, an </a:t>
            </a:r>
            <a:r>
              <a:rPr lang="it-IT" sz="1800" dirty="0" err="1">
                <a:latin typeface="Times New Roman" pitchFamily="18" charset="0"/>
                <a:cs typeface="Times New Roman" pitchFamily="18" charset="0"/>
              </a:rPr>
              <a:t>subiciantur</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eis</a:t>
            </a:r>
            <a:r>
              <a:rPr lang="it-IT" sz="1800" dirty="0">
                <a:latin typeface="Times New Roman" pitchFamily="18" charset="0"/>
                <a:cs typeface="Times New Roman" pitchFamily="18" charset="0"/>
              </a:rPr>
              <a:t>? Quo </a:t>
            </a:r>
            <a:r>
              <a:rPr lang="it-IT" sz="1800" dirty="0" err="1">
                <a:latin typeface="Times New Roman" pitchFamily="18" charset="0"/>
                <a:cs typeface="Times New Roman" pitchFamily="18" charset="0"/>
              </a:rPr>
              <a:t>enim</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quisque</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magis</a:t>
            </a:r>
            <a:r>
              <a:rPr lang="it-IT" sz="1800" dirty="0">
                <a:latin typeface="Times New Roman" pitchFamily="18" charset="0"/>
                <a:cs typeface="Times New Roman" pitchFamily="18" charset="0"/>
              </a:rPr>
              <a:t> ratione </a:t>
            </a:r>
            <a:r>
              <a:rPr lang="it-IT" sz="1800" dirty="0" err="1">
                <a:latin typeface="Times New Roman" pitchFamily="18" charset="0"/>
                <a:cs typeface="Times New Roman" pitchFamily="18" charset="0"/>
              </a:rPr>
              <a:t>nititur</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eo</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maioris</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auctoritatis</a:t>
            </a:r>
            <a:r>
              <a:rPr lang="it-IT" sz="1800" dirty="0">
                <a:latin typeface="Times New Roman" pitchFamily="18" charset="0"/>
                <a:cs typeface="Times New Roman" pitchFamily="18" charset="0"/>
              </a:rPr>
              <a:t> eius </a:t>
            </a:r>
            <a:r>
              <a:rPr lang="it-IT" sz="1800" dirty="0" err="1">
                <a:latin typeface="Times New Roman" pitchFamily="18" charset="0"/>
                <a:cs typeface="Times New Roman" pitchFamily="18" charset="0"/>
              </a:rPr>
              <a:t>uerba</a:t>
            </a:r>
            <a:r>
              <a:rPr lang="it-IT" sz="1800" dirty="0">
                <a:latin typeface="Times New Roman" pitchFamily="18" charset="0"/>
                <a:cs typeface="Times New Roman" pitchFamily="18" charset="0"/>
              </a:rPr>
              <a:t> esse </a:t>
            </a:r>
            <a:r>
              <a:rPr lang="it-IT" sz="1800" dirty="0" err="1">
                <a:latin typeface="Times New Roman" pitchFamily="18" charset="0"/>
                <a:cs typeface="Times New Roman" pitchFamily="18" charset="0"/>
              </a:rPr>
              <a:t>uidentur</a:t>
            </a:r>
            <a:r>
              <a:rPr lang="it-IT" sz="1800" dirty="0">
                <a:latin typeface="Times New Roman" pitchFamily="18" charset="0"/>
                <a:cs typeface="Times New Roman" pitchFamily="18" charset="0"/>
              </a:rPr>
              <a:t>. Plurimi </a:t>
            </a:r>
            <a:r>
              <a:rPr lang="it-IT" sz="1800" dirty="0" err="1">
                <a:latin typeface="Times New Roman" pitchFamily="18" charset="0"/>
                <a:cs typeface="Times New Roman" pitchFamily="18" charset="0"/>
              </a:rPr>
              <a:t>autem</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tractatorum</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sicut</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pleniori</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gratia</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Spiritus</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sancti</a:t>
            </a:r>
            <a:r>
              <a:rPr lang="it-IT" sz="1800" dirty="0">
                <a:latin typeface="Times New Roman" pitchFamily="18" charset="0"/>
                <a:cs typeface="Times New Roman" pitchFamily="18" charset="0"/>
              </a:rPr>
              <a:t>, ita </a:t>
            </a:r>
            <a:r>
              <a:rPr lang="it-IT" sz="1800" dirty="0" err="1">
                <a:latin typeface="Times New Roman" pitchFamily="18" charset="0"/>
                <a:cs typeface="Times New Roman" pitchFamily="18" charset="0"/>
              </a:rPr>
              <a:t>ampliori</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scientia</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aliis</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precellentes</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rationi</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magis</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adhesisse</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probantur</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Unde</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nonnullorum</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Pontificum</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constitutis</a:t>
            </a:r>
            <a:r>
              <a:rPr lang="it-IT" sz="1800" dirty="0">
                <a:latin typeface="Times New Roman" pitchFamily="18" charset="0"/>
                <a:cs typeface="Times New Roman" pitchFamily="18" charset="0"/>
              </a:rPr>
              <a:t> Augustini, </a:t>
            </a:r>
            <a:r>
              <a:rPr lang="it-IT" sz="1800" dirty="0" err="1">
                <a:latin typeface="Times New Roman" pitchFamily="18" charset="0"/>
                <a:cs typeface="Times New Roman" pitchFamily="18" charset="0"/>
              </a:rPr>
              <a:t>Ieronimi</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atque</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aliorum</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tractatorum</a:t>
            </a:r>
            <a:r>
              <a:rPr lang="it-IT" sz="1800" dirty="0">
                <a:latin typeface="Times New Roman" pitchFamily="18" charset="0"/>
                <a:cs typeface="Times New Roman" pitchFamily="18" charset="0"/>
              </a:rPr>
              <a:t> dicta </a:t>
            </a:r>
            <a:r>
              <a:rPr lang="it-IT" sz="1800" dirty="0" err="1">
                <a:latin typeface="Times New Roman" pitchFamily="18" charset="0"/>
                <a:cs typeface="Times New Roman" pitchFamily="18" charset="0"/>
              </a:rPr>
              <a:t>eis</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uidentur</a:t>
            </a:r>
            <a:r>
              <a:rPr lang="it-IT" sz="1800" dirty="0">
                <a:latin typeface="Times New Roman" pitchFamily="18" charset="0"/>
                <a:cs typeface="Times New Roman" pitchFamily="18" charset="0"/>
              </a:rPr>
              <a:t> esse </a:t>
            </a:r>
            <a:r>
              <a:rPr lang="it-IT" sz="1800" dirty="0" err="1">
                <a:latin typeface="Times New Roman" pitchFamily="18" charset="0"/>
                <a:cs typeface="Times New Roman" pitchFamily="18" charset="0"/>
              </a:rPr>
              <a:t>preferenda</a:t>
            </a:r>
            <a:r>
              <a:rPr lang="it-IT" sz="1800" dirty="0">
                <a:latin typeface="Times New Roman" pitchFamily="18" charset="0"/>
                <a:cs typeface="Times New Roman" pitchFamily="18" charset="0"/>
              </a:rPr>
              <a:t>. II. Pars. § 1. </a:t>
            </a:r>
            <a:r>
              <a:rPr lang="it-IT" sz="1800" dirty="0">
                <a:solidFill>
                  <a:srgbClr val="FF0000"/>
                </a:solidFill>
                <a:latin typeface="Times New Roman" pitchFamily="18" charset="0"/>
                <a:cs typeface="Times New Roman" pitchFamily="18" charset="0"/>
              </a:rPr>
              <a:t>Sed </a:t>
            </a:r>
            <a:r>
              <a:rPr lang="it-IT" sz="1800" dirty="0" err="1">
                <a:solidFill>
                  <a:srgbClr val="FF0000"/>
                </a:solidFill>
                <a:latin typeface="Times New Roman" pitchFamily="18" charset="0"/>
                <a:cs typeface="Times New Roman" pitchFamily="18" charset="0"/>
              </a:rPr>
              <a:t>aliud</a:t>
            </a:r>
            <a:r>
              <a:rPr lang="it-IT" sz="1800" dirty="0">
                <a:solidFill>
                  <a:srgbClr val="FF0000"/>
                </a:solidFill>
                <a:latin typeface="Times New Roman" pitchFamily="18" charset="0"/>
                <a:cs typeface="Times New Roman" pitchFamily="18" charset="0"/>
              </a:rPr>
              <a:t> est </a:t>
            </a:r>
            <a:r>
              <a:rPr lang="it-IT" sz="1800" dirty="0" err="1">
                <a:solidFill>
                  <a:srgbClr val="FF0000"/>
                </a:solidFill>
                <a:latin typeface="Times New Roman" pitchFamily="18" charset="0"/>
                <a:cs typeface="Times New Roman" pitchFamily="18" charset="0"/>
              </a:rPr>
              <a:t>causis</a:t>
            </a:r>
            <a:r>
              <a:rPr lang="it-IT" sz="1800" dirty="0">
                <a:solidFill>
                  <a:srgbClr val="FF0000"/>
                </a:solidFill>
                <a:latin typeface="Times New Roman" pitchFamily="18" charset="0"/>
                <a:cs typeface="Times New Roman" pitchFamily="18" charset="0"/>
              </a:rPr>
              <a:t> </a:t>
            </a:r>
            <a:r>
              <a:rPr lang="it-IT" sz="1800" dirty="0" err="1">
                <a:solidFill>
                  <a:srgbClr val="FF0000"/>
                </a:solidFill>
                <a:latin typeface="Times New Roman" pitchFamily="18" charset="0"/>
                <a:cs typeface="Times New Roman" pitchFamily="18" charset="0"/>
              </a:rPr>
              <a:t>terminum</a:t>
            </a:r>
            <a:r>
              <a:rPr lang="it-IT" sz="1800" dirty="0">
                <a:solidFill>
                  <a:srgbClr val="FF0000"/>
                </a:solidFill>
                <a:latin typeface="Times New Roman" pitchFamily="18" charset="0"/>
                <a:cs typeface="Times New Roman" pitchFamily="18" charset="0"/>
              </a:rPr>
              <a:t> </a:t>
            </a:r>
            <a:r>
              <a:rPr lang="it-IT" sz="1800" dirty="0" err="1">
                <a:solidFill>
                  <a:srgbClr val="FF0000"/>
                </a:solidFill>
                <a:latin typeface="Times New Roman" pitchFamily="18" charset="0"/>
                <a:cs typeface="Times New Roman" pitchFamily="18" charset="0"/>
              </a:rPr>
              <a:t>imponere</a:t>
            </a:r>
            <a:r>
              <a:rPr lang="it-IT" sz="1800" dirty="0">
                <a:solidFill>
                  <a:srgbClr val="FF0000"/>
                </a:solidFill>
                <a:latin typeface="Times New Roman" pitchFamily="18" charset="0"/>
                <a:cs typeface="Times New Roman" pitchFamily="18" charset="0"/>
              </a:rPr>
              <a:t> </a:t>
            </a:r>
            <a:r>
              <a:rPr lang="it-IT" sz="1800" dirty="0" err="1">
                <a:solidFill>
                  <a:srgbClr val="FF0000"/>
                </a:solidFill>
                <a:latin typeface="Times New Roman" pitchFamily="18" charset="0"/>
                <a:cs typeface="Times New Roman" pitchFamily="18" charset="0"/>
              </a:rPr>
              <a:t>aliud</a:t>
            </a:r>
            <a:r>
              <a:rPr lang="it-IT" sz="1800" dirty="0">
                <a:solidFill>
                  <a:srgbClr val="FF0000"/>
                </a:solidFill>
                <a:latin typeface="Times New Roman" pitchFamily="18" charset="0"/>
                <a:cs typeface="Times New Roman" pitchFamily="18" charset="0"/>
              </a:rPr>
              <a:t> </a:t>
            </a:r>
            <a:r>
              <a:rPr lang="it-IT" sz="1800" dirty="0" err="1">
                <a:solidFill>
                  <a:srgbClr val="FF0000"/>
                </a:solidFill>
                <a:latin typeface="Times New Roman" pitchFamily="18" charset="0"/>
                <a:cs typeface="Times New Roman" pitchFamily="18" charset="0"/>
              </a:rPr>
              <a:t>scripturas</a:t>
            </a:r>
            <a:r>
              <a:rPr lang="it-IT" sz="1800" dirty="0">
                <a:solidFill>
                  <a:srgbClr val="FF0000"/>
                </a:solidFill>
                <a:latin typeface="Times New Roman" pitchFamily="18" charset="0"/>
                <a:cs typeface="Times New Roman" pitchFamily="18" charset="0"/>
              </a:rPr>
              <a:t> </a:t>
            </a:r>
            <a:r>
              <a:rPr lang="it-IT" sz="1800" dirty="0" err="1">
                <a:solidFill>
                  <a:srgbClr val="FF0000"/>
                </a:solidFill>
                <a:latin typeface="Times New Roman" pitchFamily="18" charset="0"/>
                <a:cs typeface="Times New Roman" pitchFamily="18" charset="0"/>
              </a:rPr>
              <a:t>sacras</a:t>
            </a:r>
            <a:r>
              <a:rPr lang="it-IT" sz="1800" dirty="0">
                <a:solidFill>
                  <a:srgbClr val="FF0000"/>
                </a:solidFill>
                <a:latin typeface="Times New Roman" pitchFamily="18" charset="0"/>
                <a:cs typeface="Times New Roman" pitchFamily="18" charset="0"/>
              </a:rPr>
              <a:t> </a:t>
            </a:r>
            <a:r>
              <a:rPr lang="it-IT" sz="1800" dirty="0" err="1">
                <a:solidFill>
                  <a:srgbClr val="FF0000"/>
                </a:solidFill>
                <a:latin typeface="Times New Roman" pitchFamily="18" charset="0"/>
                <a:cs typeface="Times New Roman" pitchFamily="18" charset="0"/>
              </a:rPr>
              <a:t>diligenter</a:t>
            </a:r>
            <a:r>
              <a:rPr lang="it-IT" sz="1800" dirty="0">
                <a:solidFill>
                  <a:srgbClr val="FF0000"/>
                </a:solidFill>
                <a:latin typeface="Times New Roman" pitchFamily="18" charset="0"/>
                <a:cs typeface="Times New Roman" pitchFamily="18" charset="0"/>
              </a:rPr>
              <a:t> </a:t>
            </a:r>
            <a:r>
              <a:rPr lang="it-IT" sz="1800" dirty="0" err="1">
                <a:solidFill>
                  <a:srgbClr val="FF0000"/>
                </a:solidFill>
                <a:latin typeface="Times New Roman" pitchFamily="18" charset="0"/>
                <a:cs typeface="Times New Roman" pitchFamily="18" charset="0"/>
              </a:rPr>
              <a:t>exponere</a:t>
            </a:r>
            <a:r>
              <a:rPr lang="it-IT" sz="1800" dirty="0">
                <a:solidFill>
                  <a:srgbClr val="FF0000"/>
                </a:solidFill>
                <a:latin typeface="Times New Roman" pitchFamily="18" charset="0"/>
                <a:cs typeface="Times New Roman" pitchFamily="18" charset="0"/>
              </a:rPr>
              <a:t>. </a:t>
            </a:r>
            <a:r>
              <a:rPr lang="it-IT" sz="1800" dirty="0" err="1">
                <a:solidFill>
                  <a:srgbClr val="FF0000"/>
                </a:solidFill>
                <a:latin typeface="Times New Roman" pitchFamily="18" charset="0"/>
                <a:cs typeface="Times New Roman" pitchFamily="18" charset="0"/>
              </a:rPr>
              <a:t>Negotiis</a:t>
            </a:r>
            <a:r>
              <a:rPr lang="it-IT" sz="1800" dirty="0">
                <a:solidFill>
                  <a:srgbClr val="FF0000"/>
                </a:solidFill>
                <a:latin typeface="Times New Roman" pitchFamily="18" charset="0"/>
                <a:cs typeface="Times New Roman" pitchFamily="18" charset="0"/>
              </a:rPr>
              <a:t> </a:t>
            </a:r>
            <a:r>
              <a:rPr lang="it-IT" sz="1800" dirty="0" err="1">
                <a:solidFill>
                  <a:srgbClr val="FF0000"/>
                </a:solidFill>
                <a:latin typeface="Times New Roman" pitchFamily="18" charset="0"/>
                <a:cs typeface="Times New Roman" pitchFamily="18" charset="0"/>
              </a:rPr>
              <a:t>diffiniendis</a:t>
            </a:r>
            <a:r>
              <a:rPr lang="it-IT" sz="1800" dirty="0">
                <a:solidFill>
                  <a:srgbClr val="FF0000"/>
                </a:solidFill>
                <a:latin typeface="Times New Roman" pitchFamily="18" charset="0"/>
                <a:cs typeface="Times New Roman" pitchFamily="18" charset="0"/>
              </a:rPr>
              <a:t> non </a:t>
            </a:r>
            <a:r>
              <a:rPr lang="it-IT" sz="1800" dirty="0" err="1">
                <a:solidFill>
                  <a:srgbClr val="FF0000"/>
                </a:solidFill>
                <a:latin typeface="Times New Roman" pitchFamily="18" charset="0"/>
                <a:cs typeface="Times New Roman" pitchFamily="18" charset="0"/>
              </a:rPr>
              <a:t>solum</a:t>
            </a:r>
            <a:r>
              <a:rPr lang="it-IT" sz="1800" dirty="0">
                <a:solidFill>
                  <a:srgbClr val="FF0000"/>
                </a:solidFill>
                <a:latin typeface="Times New Roman" pitchFamily="18" charset="0"/>
                <a:cs typeface="Times New Roman" pitchFamily="18" charset="0"/>
              </a:rPr>
              <a:t> est necessaria </a:t>
            </a:r>
            <a:r>
              <a:rPr lang="it-IT" sz="1800" dirty="0" err="1">
                <a:solidFill>
                  <a:srgbClr val="FF0000"/>
                </a:solidFill>
                <a:latin typeface="Times New Roman" pitchFamily="18" charset="0"/>
                <a:cs typeface="Times New Roman" pitchFamily="18" charset="0"/>
              </a:rPr>
              <a:t>scientia</a:t>
            </a:r>
            <a:r>
              <a:rPr lang="it-IT" sz="1800" dirty="0">
                <a:solidFill>
                  <a:srgbClr val="FF0000"/>
                </a:solidFill>
                <a:latin typeface="Times New Roman" pitchFamily="18" charset="0"/>
                <a:cs typeface="Times New Roman" pitchFamily="18" charset="0"/>
              </a:rPr>
              <a:t>, sed </a:t>
            </a:r>
            <a:r>
              <a:rPr lang="it-IT" sz="1800" dirty="0" err="1">
                <a:solidFill>
                  <a:srgbClr val="FF0000"/>
                </a:solidFill>
                <a:latin typeface="Times New Roman" pitchFamily="18" charset="0"/>
                <a:cs typeface="Times New Roman" pitchFamily="18" charset="0"/>
              </a:rPr>
              <a:t>etiam</a:t>
            </a:r>
            <a:r>
              <a:rPr lang="it-IT" sz="1800" dirty="0">
                <a:solidFill>
                  <a:srgbClr val="FF0000"/>
                </a:solidFill>
                <a:latin typeface="Times New Roman" pitchFamily="18" charset="0"/>
                <a:cs typeface="Times New Roman" pitchFamily="18" charset="0"/>
              </a:rPr>
              <a:t> </a:t>
            </a:r>
            <a:r>
              <a:rPr lang="it-IT" sz="1800" dirty="0" err="1">
                <a:solidFill>
                  <a:srgbClr val="FF0000"/>
                </a:solidFill>
                <a:latin typeface="Times New Roman" pitchFamily="18" charset="0"/>
                <a:cs typeface="Times New Roman" pitchFamily="18" charset="0"/>
              </a:rPr>
              <a:t>potestas</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Unde</a:t>
            </a:r>
            <a:r>
              <a:rPr lang="it-IT" sz="1800" dirty="0">
                <a:latin typeface="Times New Roman" pitchFamily="18" charset="0"/>
                <a:cs typeface="Times New Roman" pitchFamily="18" charset="0"/>
              </a:rPr>
              <a:t> Christus </a:t>
            </a:r>
            <a:r>
              <a:rPr lang="it-IT" sz="1800" dirty="0" err="1">
                <a:latin typeface="Times New Roman" pitchFamily="18" charset="0"/>
                <a:cs typeface="Times New Roman" pitchFamily="18" charset="0"/>
              </a:rPr>
              <a:t>dicturus</a:t>
            </a:r>
            <a:r>
              <a:rPr lang="it-IT" sz="1800" dirty="0">
                <a:latin typeface="Times New Roman" pitchFamily="18" charset="0"/>
                <a:cs typeface="Times New Roman" pitchFamily="18" charset="0"/>
              </a:rPr>
              <a:t> Petro: “</a:t>
            </a:r>
            <a:r>
              <a:rPr lang="it-IT" sz="1800" dirty="0" err="1">
                <a:latin typeface="Times New Roman" pitchFamily="18" charset="0"/>
                <a:cs typeface="Times New Roman" pitchFamily="18" charset="0"/>
              </a:rPr>
              <a:t>Quodcumque</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ligaueris</a:t>
            </a:r>
            <a:r>
              <a:rPr lang="it-IT" sz="1800" dirty="0">
                <a:latin typeface="Times New Roman" pitchFamily="18" charset="0"/>
                <a:cs typeface="Times New Roman" pitchFamily="18" charset="0"/>
              </a:rPr>
              <a:t> super </a:t>
            </a:r>
            <a:r>
              <a:rPr lang="it-IT" sz="1800" dirty="0" err="1">
                <a:latin typeface="Times New Roman" pitchFamily="18" charset="0"/>
                <a:cs typeface="Times New Roman" pitchFamily="18" charset="0"/>
              </a:rPr>
              <a:t>terram</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erit</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ligatum</a:t>
            </a:r>
            <a:r>
              <a:rPr lang="it-IT" sz="1800" dirty="0">
                <a:latin typeface="Times New Roman" pitchFamily="18" charset="0"/>
                <a:cs typeface="Times New Roman" pitchFamily="18" charset="0"/>
              </a:rPr>
              <a:t> et in </a:t>
            </a:r>
            <a:r>
              <a:rPr lang="it-IT" sz="1800" dirty="0" err="1">
                <a:latin typeface="Times New Roman" pitchFamily="18" charset="0"/>
                <a:cs typeface="Times New Roman" pitchFamily="18" charset="0"/>
              </a:rPr>
              <a:t>celis</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etc</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prius</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dedit</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sibi</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claues</a:t>
            </a:r>
            <a:r>
              <a:rPr lang="it-IT" sz="1800" dirty="0">
                <a:latin typeface="Times New Roman" pitchFamily="18" charset="0"/>
                <a:cs typeface="Times New Roman" pitchFamily="18" charset="0"/>
              </a:rPr>
              <a:t> regni </a:t>
            </a:r>
            <a:r>
              <a:rPr lang="it-IT" sz="1800" dirty="0" err="1">
                <a:latin typeface="Times New Roman" pitchFamily="18" charset="0"/>
                <a:cs typeface="Times New Roman" pitchFamily="18" charset="0"/>
              </a:rPr>
              <a:t>celorum</a:t>
            </a:r>
            <a:r>
              <a:rPr lang="it-IT" sz="1800" dirty="0">
                <a:latin typeface="Times New Roman" pitchFamily="18" charset="0"/>
                <a:cs typeface="Times New Roman" pitchFamily="18" charset="0"/>
              </a:rPr>
              <a:t>: in altera </a:t>
            </a:r>
            <a:r>
              <a:rPr lang="it-IT" sz="1800" dirty="0" err="1">
                <a:latin typeface="Times New Roman" pitchFamily="18" charset="0"/>
                <a:cs typeface="Times New Roman" pitchFamily="18" charset="0"/>
              </a:rPr>
              <a:t>dans</a:t>
            </a:r>
            <a:r>
              <a:rPr lang="it-IT" sz="1800" dirty="0">
                <a:latin typeface="Times New Roman" pitchFamily="18" charset="0"/>
                <a:cs typeface="Times New Roman" pitchFamily="18" charset="0"/>
              </a:rPr>
              <a:t> ei </a:t>
            </a:r>
            <a:r>
              <a:rPr lang="it-IT" sz="1800" dirty="0" err="1">
                <a:latin typeface="Times New Roman" pitchFamily="18" charset="0"/>
                <a:cs typeface="Times New Roman" pitchFamily="18" charset="0"/>
              </a:rPr>
              <a:t>scientiam</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discernendi</a:t>
            </a:r>
            <a:r>
              <a:rPr lang="it-IT" sz="1800" dirty="0">
                <a:latin typeface="Times New Roman" pitchFamily="18" charset="0"/>
                <a:cs typeface="Times New Roman" pitchFamily="18" charset="0"/>
              </a:rPr>
              <a:t> inter </a:t>
            </a:r>
            <a:r>
              <a:rPr lang="it-IT" sz="1800" dirty="0" err="1">
                <a:latin typeface="Times New Roman" pitchFamily="18" charset="0"/>
                <a:cs typeface="Times New Roman" pitchFamily="18" charset="0"/>
              </a:rPr>
              <a:t>lepram</a:t>
            </a:r>
            <a:r>
              <a:rPr lang="it-IT" sz="1800" dirty="0">
                <a:latin typeface="Times New Roman" pitchFamily="18" charset="0"/>
                <a:cs typeface="Times New Roman" pitchFamily="18" charset="0"/>
              </a:rPr>
              <a:t> et </a:t>
            </a:r>
            <a:r>
              <a:rPr lang="it-IT" sz="1800" dirty="0" err="1">
                <a:latin typeface="Times New Roman" pitchFamily="18" charset="0"/>
                <a:cs typeface="Times New Roman" pitchFamily="18" charset="0"/>
              </a:rPr>
              <a:t>lepram</a:t>
            </a:r>
            <a:r>
              <a:rPr lang="it-IT" sz="1800" dirty="0">
                <a:latin typeface="Times New Roman" pitchFamily="18" charset="0"/>
                <a:cs typeface="Times New Roman" pitchFamily="18" charset="0"/>
              </a:rPr>
              <a:t>, in altera </a:t>
            </a:r>
            <a:r>
              <a:rPr lang="it-IT" sz="1800" dirty="0" err="1">
                <a:latin typeface="Times New Roman" pitchFamily="18" charset="0"/>
                <a:cs typeface="Times New Roman" pitchFamily="18" charset="0"/>
              </a:rPr>
              <a:t>dans</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sibi</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potestatem</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eiciendi</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aliquos</a:t>
            </a:r>
            <a:r>
              <a:rPr lang="it-IT" sz="1800" dirty="0">
                <a:latin typeface="Times New Roman" pitchFamily="18" charset="0"/>
                <a:cs typeface="Times New Roman" pitchFamily="18" charset="0"/>
              </a:rPr>
              <a:t> ab ecclesia, </a:t>
            </a:r>
            <a:r>
              <a:rPr lang="it-IT" sz="1800" dirty="0" err="1">
                <a:latin typeface="Times New Roman" pitchFamily="18" charset="0"/>
                <a:cs typeface="Times New Roman" pitchFamily="18" charset="0"/>
              </a:rPr>
              <a:t>uel</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recipiendi</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Cum</a:t>
            </a:r>
            <a:r>
              <a:rPr lang="it-IT" sz="1800" dirty="0">
                <a:latin typeface="Times New Roman" pitchFamily="18" charset="0"/>
                <a:cs typeface="Times New Roman" pitchFamily="18" charset="0"/>
              </a:rPr>
              <a:t> ergo </a:t>
            </a:r>
            <a:r>
              <a:rPr lang="it-IT" sz="1800" dirty="0" err="1">
                <a:latin typeface="Times New Roman" pitchFamily="18" charset="0"/>
                <a:cs typeface="Times New Roman" pitchFamily="18" charset="0"/>
              </a:rPr>
              <a:t>quelibet</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negotia</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finem</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accipiant</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uel</a:t>
            </a:r>
            <a:r>
              <a:rPr lang="it-IT" sz="1800" dirty="0">
                <a:latin typeface="Times New Roman" pitchFamily="18" charset="0"/>
                <a:cs typeface="Times New Roman" pitchFamily="18" charset="0"/>
              </a:rPr>
              <a:t> in </a:t>
            </a:r>
            <a:r>
              <a:rPr lang="it-IT" sz="1800" dirty="0" err="1">
                <a:latin typeface="Times New Roman" pitchFamily="18" charset="0"/>
                <a:cs typeface="Times New Roman" pitchFamily="18" charset="0"/>
              </a:rPr>
              <a:t>absolutione</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innocentium</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uel</a:t>
            </a:r>
            <a:r>
              <a:rPr lang="it-IT" sz="1800" dirty="0">
                <a:latin typeface="Times New Roman" pitchFamily="18" charset="0"/>
                <a:cs typeface="Times New Roman" pitchFamily="18" charset="0"/>
              </a:rPr>
              <a:t> in </a:t>
            </a:r>
            <a:r>
              <a:rPr lang="it-IT" sz="1800" dirty="0" err="1">
                <a:latin typeface="Times New Roman" pitchFamily="18" charset="0"/>
                <a:cs typeface="Times New Roman" pitchFamily="18" charset="0"/>
              </a:rPr>
              <a:t>condempnatione</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delinquentium</a:t>
            </a:r>
            <a:r>
              <a:rPr lang="it-IT" sz="1800" dirty="0">
                <a:latin typeface="Times New Roman" pitchFamily="18" charset="0"/>
                <a:cs typeface="Times New Roman" pitchFamily="18" charset="0"/>
              </a:rPr>
              <a:t>, </a:t>
            </a:r>
            <a:r>
              <a:rPr lang="it-IT" sz="1800" dirty="0" err="1">
                <a:solidFill>
                  <a:srgbClr val="FF0000"/>
                </a:solidFill>
                <a:latin typeface="Times New Roman" pitchFamily="18" charset="0"/>
                <a:cs typeface="Times New Roman" pitchFamily="18" charset="0"/>
              </a:rPr>
              <a:t>absolutio</a:t>
            </a:r>
            <a:r>
              <a:rPr lang="it-IT" sz="1800" dirty="0">
                <a:solidFill>
                  <a:srgbClr val="FF0000"/>
                </a:solidFill>
                <a:latin typeface="Times New Roman" pitchFamily="18" charset="0"/>
                <a:cs typeface="Times New Roman" pitchFamily="18" charset="0"/>
              </a:rPr>
              <a:t> </a:t>
            </a:r>
            <a:r>
              <a:rPr lang="it-IT" sz="1800" dirty="0" err="1">
                <a:solidFill>
                  <a:srgbClr val="FF0000"/>
                </a:solidFill>
                <a:latin typeface="Times New Roman" pitchFamily="18" charset="0"/>
                <a:cs typeface="Times New Roman" pitchFamily="18" charset="0"/>
              </a:rPr>
              <a:t>uero</a:t>
            </a:r>
            <a:r>
              <a:rPr lang="it-IT" sz="1800" dirty="0">
                <a:solidFill>
                  <a:srgbClr val="FF0000"/>
                </a:solidFill>
                <a:latin typeface="Times New Roman" pitchFamily="18" charset="0"/>
                <a:cs typeface="Times New Roman" pitchFamily="18" charset="0"/>
              </a:rPr>
              <a:t> </a:t>
            </a:r>
            <a:r>
              <a:rPr lang="it-IT" sz="1800" dirty="0" err="1">
                <a:solidFill>
                  <a:srgbClr val="FF0000"/>
                </a:solidFill>
                <a:latin typeface="Times New Roman" pitchFamily="18" charset="0"/>
                <a:cs typeface="Times New Roman" pitchFamily="18" charset="0"/>
              </a:rPr>
              <a:t>uel</a:t>
            </a:r>
            <a:r>
              <a:rPr lang="it-IT" sz="1800" dirty="0">
                <a:solidFill>
                  <a:srgbClr val="FF0000"/>
                </a:solidFill>
                <a:latin typeface="Times New Roman" pitchFamily="18" charset="0"/>
                <a:cs typeface="Times New Roman" pitchFamily="18" charset="0"/>
              </a:rPr>
              <a:t> </a:t>
            </a:r>
            <a:r>
              <a:rPr lang="it-IT" sz="1800" dirty="0" err="1">
                <a:solidFill>
                  <a:srgbClr val="FF0000"/>
                </a:solidFill>
                <a:latin typeface="Times New Roman" pitchFamily="18" charset="0"/>
                <a:cs typeface="Times New Roman" pitchFamily="18" charset="0"/>
              </a:rPr>
              <a:t>condempnatio</a:t>
            </a:r>
            <a:r>
              <a:rPr lang="it-IT" sz="1800" dirty="0">
                <a:solidFill>
                  <a:srgbClr val="FF0000"/>
                </a:solidFill>
                <a:latin typeface="Times New Roman" pitchFamily="18" charset="0"/>
                <a:cs typeface="Times New Roman" pitchFamily="18" charset="0"/>
              </a:rPr>
              <a:t> non </a:t>
            </a:r>
            <a:r>
              <a:rPr lang="it-IT" sz="1800" dirty="0" err="1">
                <a:solidFill>
                  <a:srgbClr val="FF0000"/>
                </a:solidFill>
                <a:latin typeface="Times New Roman" pitchFamily="18" charset="0"/>
                <a:cs typeface="Times New Roman" pitchFamily="18" charset="0"/>
              </a:rPr>
              <a:t>scientiam</a:t>
            </a:r>
            <a:r>
              <a:rPr lang="it-IT" sz="1800" dirty="0">
                <a:solidFill>
                  <a:srgbClr val="FF0000"/>
                </a:solidFill>
                <a:latin typeface="Times New Roman" pitchFamily="18" charset="0"/>
                <a:cs typeface="Times New Roman" pitchFamily="18" charset="0"/>
              </a:rPr>
              <a:t> tantum, sed </a:t>
            </a:r>
            <a:r>
              <a:rPr lang="it-IT" sz="1800" dirty="0" err="1">
                <a:solidFill>
                  <a:srgbClr val="FF0000"/>
                </a:solidFill>
                <a:latin typeface="Times New Roman" pitchFamily="18" charset="0"/>
                <a:cs typeface="Times New Roman" pitchFamily="18" charset="0"/>
              </a:rPr>
              <a:t>etiam</a:t>
            </a:r>
            <a:r>
              <a:rPr lang="it-IT" sz="1800" dirty="0">
                <a:solidFill>
                  <a:srgbClr val="FF0000"/>
                </a:solidFill>
                <a:latin typeface="Times New Roman" pitchFamily="18" charset="0"/>
                <a:cs typeface="Times New Roman" pitchFamily="18" charset="0"/>
              </a:rPr>
              <a:t> </a:t>
            </a:r>
            <a:r>
              <a:rPr lang="it-IT" sz="1800" dirty="0" err="1">
                <a:solidFill>
                  <a:srgbClr val="FF0000"/>
                </a:solidFill>
                <a:latin typeface="Times New Roman" pitchFamily="18" charset="0"/>
                <a:cs typeface="Times New Roman" pitchFamily="18" charset="0"/>
              </a:rPr>
              <a:t>potestatem</a:t>
            </a:r>
            <a:r>
              <a:rPr lang="it-IT" sz="1800" dirty="0">
                <a:solidFill>
                  <a:srgbClr val="FF0000"/>
                </a:solidFill>
                <a:latin typeface="Times New Roman" pitchFamily="18" charset="0"/>
                <a:cs typeface="Times New Roman" pitchFamily="18" charset="0"/>
              </a:rPr>
              <a:t> </a:t>
            </a:r>
            <a:r>
              <a:rPr lang="it-IT" sz="1800" dirty="0" err="1">
                <a:solidFill>
                  <a:srgbClr val="FF0000"/>
                </a:solidFill>
                <a:latin typeface="Times New Roman" pitchFamily="18" charset="0"/>
                <a:cs typeface="Times New Roman" pitchFamily="18" charset="0"/>
              </a:rPr>
              <a:t>presidentium</a:t>
            </a:r>
            <a:r>
              <a:rPr lang="it-IT" sz="1800" dirty="0">
                <a:solidFill>
                  <a:srgbClr val="FF0000"/>
                </a:solidFill>
                <a:latin typeface="Times New Roman" pitchFamily="18" charset="0"/>
                <a:cs typeface="Times New Roman" pitchFamily="18" charset="0"/>
              </a:rPr>
              <a:t> </a:t>
            </a:r>
            <a:r>
              <a:rPr lang="it-IT" sz="1800" dirty="0" err="1">
                <a:solidFill>
                  <a:srgbClr val="FF0000"/>
                </a:solidFill>
                <a:latin typeface="Times New Roman" pitchFamily="18" charset="0"/>
                <a:cs typeface="Times New Roman" pitchFamily="18" charset="0"/>
              </a:rPr>
              <a:t>desiderant</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aparet</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quod</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diuinarum</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scripturarum</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tractatores</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etsi</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scientia</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Pontificibus</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premineant</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tamen</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quia</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dignitatis</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eorum</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apicem</a:t>
            </a:r>
            <a:r>
              <a:rPr lang="it-IT" sz="1800" dirty="0">
                <a:latin typeface="Times New Roman" pitchFamily="18" charset="0"/>
                <a:cs typeface="Times New Roman" pitchFamily="18" charset="0"/>
              </a:rPr>
              <a:t> non </a:t>
            </a:r>
            <a:r>
              <a:rPr lang="it-IT" sz="1800" dirty="0" err="1">
                <a:latin typeface="Times New Roman" pitchFamily="18" charset="0"/>
                <a:cs typeface="Times New Roman" pitchFamily="18" charset="0"/>
              </a:rPr>
              <a:t>sunt</a:t>
            </a:r>
            <a:r>
              <a:rPr lang="it-IT" sz="1800" dirty="0">
                <a:latin typeface="Times New Roman" pitchFamily="18" charset="0"/>
                <a:cs typeface="Times New Roman" pitchFamily="18" charset="0"/>
              </a:rPr>
              <a:t> adepti, in </a:t>
            </a:r>
            <a:r>
              <a:rPr lang="it-IT" sz="1800" dirty="0" err="1">
                <a:latin typeface="Times New Roman" pitchFamily="18" charset="0"/>
                <a:cs typeface="Times New Roman" pitchFamily="18" charset="0"/>
              </a:rPr>
              <a:t>sacrarum</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scripturarum</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expositionibus</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eis</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preponuntur</a:t>
            </a:r>
            <a:r>
              <a:rPr lang="it-IT" sz="1800" dirty="0">
                <a:latin typeface="Times New Roman" pitchFamily="18" charset="0"/>
                <a:cs typeface="Times New Roman" pitchFamily="18" charset="0"/>
              </a:rPr>
              <a:t>, in </a:t>
            </a:r>
            <a:r>
              <a:rPr lang="it-IT" sz="1800" dirty="0" err="1">
                <a:latin typeface="Times New Roman" pitchFamily="18" charset="0"/>
                <a:cs typeface="Times New Roman" pitchFamily="18" charset="0"/>
              </a:rPr>
              <a:t>causis</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uero</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diffiniendis</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secundum</a:t>
            </a:r>
            <a:r>
              <a:rPr lang="it-IT" sz="1800" dirty="0">
                <a:latin typeface="Times New Roman" pitchFamily="18" charset="0"/>
                <a:cs typeface="Times New Roman" pitchFamily="18" charset="0"/>
              </a:rPr>
              <a:t> post </a:t>
            </a:r>
            <a:r>
              <a:rPr lang="it-IT" sz="1800" dirty="0" err="1">
                <a:latin typeface="Times New Roman" pitchFamily="18" charset="0"/>
                <a:cs typeface="Times New Roman" pitchFamily="18" charset="0"/>
              </a:rPr>
              <a:t>eos</a:t>
            </a:r>
            <a:r>
              <a:rPr lang="it-IT" sz="1800" dirty="0">
                <a:latin typeface="Times New Roman" pitchFamily="18" charset="0"/>
                <a:cs typeface="Times New Roman" pitchFamily="18" charset="0"/>
              </a:rPr>
              <a:t> locum </a:t>
            </a:r>
            <a:r>
              <a:rPr lang="it-IT" sz="1800" dirty="0" err="1">
                <a:latin typeface="Times New Roman" pitchFamily="18" charset="0"/>
                <a:cs typeface="Times New Roman" pitchFamily="18" charset="0"/>
              </a:rPr>
              <a:t>merentur</a:t>
            </a:r>
            <a:r>
              <a:rPr lang="it-IT" sz="1800" dirty="0">
                <a:latin typeface="Times New Roman" pitchFamily="18" charset="0"/>
                <a:cs typeface="Times New Roman" pitchFamily="18" charset="0"/>
              </a:rPr>
              <a:t>. </a:t>
            </a:r>
          </a:p>
        </p:txBody>
      </p:sp>
    </p:spTree>
    <p:extLst>
      <p:ext uri="{BB962C8B-B14F-4D97-AF65-F5344CB8AC3E}">
        <p14:creationId xmlns:p14="http://schemas.microsoft.com/office/powerpoint/2010/main" val="17801508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3249" name="Titolo 1"/>
          <p:cNvSpPr>
            <a:spLocks noGrp="1"/>
          </p:cNvSpPr>
          <p:nvPr>
            <p:ph type="title" idx="4294967295"/>
          </p:nvPr>
        </p:nvSpPr>
        <p:spPr>
          <a:xfrm>
            <a:off x="1524000" y="0"/>
            <a:ext cx="9143999" cy="6248400"/>
          </a:xfrm>
        </p:spPr>
        <p:txBody>
          <a:bodyPr>
            <a:normAutofit/>
          </a:bodyPr>
          <a:lstStyle/>
          <a:p>
            <a:r>
              <a:rPr lang="it-IT" sz="1900" b="1" dirty="0">
                <a:latin typeface="Times New Roman" pitchFamily="18" charset="0"/>
                <a:cs typeface="Times New Roman" pitchFamily="18" charset="0"/>
              </a:rPr>
              <a:t>Uso di </a:t>
            </a:r>
            <a:r>
              <a:rPr lang="it-IT" sz="1900" b="1" i="1" dirty="0" err="1">
                <a:latin typeface="Times New Roman" pitchFamily="18" charset="0"/>
                <a:cs typeface="Times New Roman" pitchFamily="18" charset="0"/>
              </a:rPr>
              <a:t>auctoritas</a:t>
            </a:r>
            <a:r>
              <a:rPr lang="it-IT" sz="1900" b="1" dirty="0">
                <a:latin typeface="Times New Roman" pitchFamily="18" charset="0"/>
                <a:cs typeface="Times New Roman" pitchFamily="18" charset="0"/>
              </a:rPr>
              <a:t> e </a:t>
            </a:r>
            <a:r>
              <a:rPr lang="it-IT" sz="1900" b="1" i="1" dirty="0">
                <a:latin typeface="Times New Roman" pitchFamily="18" charset="0"/>
                <a:cs typeface="Times New Roman" pitchFamily="18" charset="0"/>
              </a:rPr>
              <a:t>ratio</a:t>
            </a:r>
            <a:r>
              <a:rPr lang="it-IT" sz="1900" b="1" dirty="0">
                <a:latin typeface="Times New Roman" pitchFamily="18" charset="0"/>
                <a:cs typeface="Times New Roman" pitchFamily="18" charset="0"/>
              </a:rPr>
              <a:t> in Graziano</a:t>
            </a:r>
            <a:br>
              <a:rPr lang="it-IT" sz="1900" dirty="0">
                <a:latin typeface="Times New Roman" pitchFamily="18" charset="0"/>
                <a:cs typeface="Times New Roman" pitchFamily="18" charset="0"/>
              </a:rPr>
            </a:br>
            <a:br>
              <a:rPr lang="it-IT" sz="1900" dirty="0">
                <a:latin typeface="Times New Roman" pitchFamily="18" charset="0"/>
                <a:cs typeface="Times New Roman" pitchFamily="18" charset="0"/>
              </a:rPr>
            </a:br>
            <a:r>
              <a:rPr lang="fr-FR" sz="1900" dirty="0" err="1">
                <a:latin typeface="Times New Roman" pitchFamily="18" charset="0"/>
                <a:cs typeface="Times New Roman" pitchFamily="18" charset="0"/>
              </a:rPr>
              <a:t>Graziano</a:t>
            </a:r>
            <a:r>
              <a:rPr lang="fr-FR" sz="1900" dirty="0">
                <a:latin typeface="Times New Roman" pitchFamily="18" charset="0"/>
                <a:cs typeface="Times New Roman" pitchFamily="18" charset="0"/>
              </a:rPr>
              <a:t>, </a:t>
            </a:r>
            <a:r>
              <a:rPr lang="fr-FR" sz="1900" i="1" dirty="0">
                <a:latin typeface="Times New Roman" pitchFamily="18" charset="0"/>
                <a:cs typeface="Times New Roman" pitchFamily="18" charset="0"/>
              </a:rPr>
              <a:t>dictum post </a:t>
            </a:r>
            <a:r>
              <a:rPr lang="fr-FR" sz="1900" dirty="0">
                <a:latin typeface="Times New Roman" pitchFamily="18" charset="0"/>
                <a:cs typeface="Times New Roman" pitchFamily="18" charset="0"/>
              </a:rPr>
              <a:t>D.1 c.1 </a:t>
            </a:r>
            <a:r>
              <a:rPr lang="fr-FR" sz="1900" dirty="0">
                <a:solidFill>
                  <a:srgbClr val="FF0000"/>
                </a:solidFill>
                <a:latin typeface="Times New Roman" pitchFamily="18" charset="0"/>
                <a:cs typeface="Times New Roman" pitchFamily="18" charset="0"/>
              </a:rPr>
              <a:t>Ex </a:t>
            </a:r>
            <a:r>
              <a:rPr lang="fr-FR" sz="1900" dirty="0" err="1">
                <a:solidFill>
                  <a:srgbClr val="FF0000"/>
                </a:solidFill>
                <a:latin typeface="Times New Roman" pitchFamily="18" charset="0"/>
                <a:cs typeface="Times New Roman" pitchFamily="18" charset="0"/>
              </a:rPr>
              <a:t>uerbis</a:t>
            </a:r>
            <a:r>
              <a:rPr lang="fr-FR" sz="1900" dirty="0">
                <a:solidFill>
                  <a:srgbClr val="FF0000"/>
                </a:solidFill>
                <a:latin typeface="Times New Roman" pitchFamily="18" charset="0"/>
                <a:cs typeface="Times New Roman" pitchFamily="18" charset="0"/>
              </a:rPr>
              <a:t> </a:t>
            </a:r>
            <a:r>
              <a:rPr lang="fr-FR" sz="1900" dirty="0" err="1">
                <a:solidFill>
                  <a:srgbClr val="FF0000"/>
                </a:solidFill>
                <a:latin typeface="Times New Roman" pitchFamily="18" charset="0"/>
                <a:cs typeface="Times New Roman" pitchFamily="18" charset="0"/>
              </a:rPr>
              <a:t>huius</a:t>
            </a:r>
            <a:r>
              <a:rPr lang="fr-FR" sz="1900" dirty="0">
                <a:solidFill>
                  <a:srgbClr val="FF0000"/>
                </a:solidFill>
                <a:latin typeface="Times New Roman" pitchFamily="18" charset="0"/>
                <a:cs typeface="Times New Roman" pitchFamily="18" charset="0"/>
              </a:rPr>
              <a:t> </a:t>
            </a:r>
            <a:r>
              <a:rPr lang="fr-FR" sz="1900" dirty="0" err="1">
                <a:solidFill>
                  <a:srgbClr val="FF0000"/>
                </a:solidFill>
                <a:latin typeface="Times New Roman" pitchFamily="18" charset="0"/>
                <a:cs typeface="Times New Roman" pitchFamily="18" charset="0"/>
              </a:rPr>
              <a:t>auctoritatis</a:t>
            </a:r>
            <a:r>
              <a:rPr lang="fr-FR" sz="1900" dirty="0">
                <a:solidFill>
                  <a:srgbClr val="FF0000"/>
                </a:solidFill>
                <a:latin typeface="Times New Roman" pitchFamily="18" charset="0"/>
                <a:cs typeface="Times New Roman" pitchFamily="18" charset="0"/>
              </a:rPr>
              <a:t> </a:t>
            </a:r>
            <a:r>
              <a:rPr lang="fr-FR" sz="1900" dirty="0" err="1">
                <a:solidFill>
                  <a:srgbClr val="FF0000"/>
                </a:solidFill>
                <a:latin typeface="Times New Roman" pitchFamily="18" charset="0"/>
                <a:cs typeface="Times New Roman" pitchFamily="18" charset="0"/>
              </a:rPr>
              <a:t>euidenter</a:t>
            </a:r>
            <a:r>
              <a:rPr lang="fr-FR" sz="1900" dirty="0">
                <a:solidFill>
                  <a:srgbClr val="FF0000"/>
                </a:solidFill>
                <a:latin typeface="Times New Roman" pitchFamily="18" charset="0"/>
                <a:cs typeface="Times New Roman" pitchFamily="18" charset="0"/>
              </a:rPr>
              <a:t> </a:t>
            </a:r>
            <a:r>
              <a:rPr lang="fr-FR" sz="1900" dirty="0" err="1">
                <a:solidFill>
                  <a:srgbClr val="FF0000"/>
                </a:solidFill>
                <a:latin typeface="Times New Roman" pitchFamily="18" charset="0"/>
                <a:cs typeface="Times New Roman" pitchFamily="18" charset="0"/>
              </a:rPr>
              <a:t>datur</a:t>
            </a:r>
            <a:r>
              <a:rPr lang="fr-FR" sz="1900" dirty="0">
                <a:solidFill>
                  <a:srgbClr val="FF0000"/>
                </a:solidFill>
                <a:latin typeface="Times New Roman" pitchFamily="18" charset="0"/>
                <a:cs typeface="Times New Roman" pitchFamily="18" charset="0"/>
              </a:rPr>
              <a:t> </a:t>
            </a:r>
            <a:r>
              <a:rPr lang="fr-FR" sz="1900" dirty="0" err="1">
                <a:solidFill>
                  <a:srgbClr val="FF0000"/>
                </a:solidFill>
                <a:latin typeface="Times New Roman" pitchFamily="18" charset="0"/>
                <a:cs typeface="Times New Roman" pitchFamily="18" charset="0"/>
              </a:rPr>
              <a:t>intelligi</a:t>
            </a:r>
            <a:r>
              <a:rPr lang="fr-FR" sz="1900" dirty="0">
                <a:latin typeface="Times New Roman" pitchFamily="18" charset="0"/>
                <a:cs typeface="Times New Roman" pitchFamily="18" charset="0"/>
              </a:rPr>
              <a:t>, in quo </a:t>
            </a:r>
            <a:r>
              <a:rPr lang="fr-FR" sz="1900" dirty="0" err="1">
                <a:latin typeface="Times New Roman" pitchFamily="18" charset="0"/>
                <a:cs typeface="Times New Roman" pitchFamily="18" charset="0"/>
              </a:rPr>
              <a:t>differant</a:t>
            </a:r>
            <a:r>
              <a:rPr lang="fr-FR" sz="1900" dirty="0">
                <a:latin typeface="Times New Roman" pitchFamily="18" charset="0"/>
                <a:cs typeface="Times New Roman" pitchFamily="18" charset="0"/>
              </a:rPr>
              <a:t> inter se </a:t>
            </a:r>
            <a:r>
              <a:rPr lang="fr-FR" sz="1900" dirty="0" err="1">
                <a:latin typeface="Times New Roman" pitchFamily="18" charset="0"/>
                <a:cs typeface="Times New Roman" pitchFamily="18" charset="0"/>
              </a:rPr>
              <a:t>lex</a:t>
            </a:r>
            <a:r>
              <a:rPr lang="fr-FR" sz="1900" dirty="0">
                <a:latin typeface="Times New Roman" pitchFamily="18" charset="0"/>
                <a:cs typeface="Times New Roman" pitchFamily="18" charset="0"/>
              </a:rPr>
              <a:t> </a:t>
            </a:r>
            <a:r>
              <a:rPr lang="fr-FR" sz="1900" dirty="0" err="1">
                <a:latin typeface="Times New Roman" pitchFamily="18" charset="0"/>
                <a:cs typeface="Times New Roman" pitchFamily="18" charset="0"/>
              </a:rPr>
              <a:t>diuina</a:t>
            </a:r>
            <a:r>
              <a:rPr lang="fr-FR" sz="1900" dirty="0">
                <a:latin typeface="Times New Roman" pitchFamily="18" charset="0"/>
                <a:cs typeface="Times New Roman" pitchFamily="18" charset="0"/>
              </a:rPr>
              <a:t> et </a:t>
            </a:r>
            <a:r>
              <a:rPr lang="fr-FR" sz="1900" dirty="0" err="1">
                <a:latin typeface="Times New Roman" pitchFamily="18" charset="0"/>
                <a:cs typeface="Times New Roman" pitchFamily="18" charset="0"/>
              </a:rPr>
              <a:t>humana</a:t>
            </a:r>
            <a:r>
              <a:rPr lang="fr-FR" sz="1900" dirty="0">
                <a:latin typeface="Times New Roman" pitchFamily="18" charset="0"/>
                <a:cs typeface="Times New Roman" pitchFamily="18" charset="0"/>
              </a:rPr>
              <a:t>…</a:t>
            </a:r>
            <a:br>
              <a:rPr lang="fr-FR" sz="1900" dirty="0">
                <a:latin typeface="Times New Roman" pitchFamily="18" charset="0"/>
                <a:cs typeface="Times New Roman" pitchFamily="18" charset="0"/>
              </a:rPr>
            </a:br>
            <a:br>
              <a:rPr lang="fr-FR" sz="1900" dirty="0">
                <a:latin typeface="Times New Roman" pitchFamily="18" charset="0"/>
                <a:cs typeface="Times New Roman" pitchFamily="18" charset="0"/>
              </a:rPr>
            </a:br>
            <a:r>
              <a:rPr lang="it-IT" sz="1900" dirty="0">
                <a:latin typeface="Times New Roman" pitchFamily="18" charset="0"/>
                <a:cs typeface="Times New Roman" pitchFamily="18" charset="0"/>
              </a:rPr>
              <a:t>Graziano, </a:t>
            </a:r>
            <a:r>
              <a:rPr lang="it-IT" sz="1900" i="1" dirty="0">
                <a:latin typeface="Times New Roman" pitchFamily="18" charset="0"/>
                <a:cs typeface="Times New Roman" pitchFamily="18" charset="0"/>
              </a:rPr>
              <a:t>dictum ante </a:t>
            </a:r>
            <a:r>
              <a:rPr lang="it-IT" sz="1900" dirty="0">
                <a:latin typeface="Times New Roman" pitchFamily="18" charset="0"/>
                <a:cs typeface="Times New Roman" pitchFamily="18" charset="0"/>
              </a:rPr>
              <a:t>D.9 c.1 </a:t>
            </a:r>
            <a:r>
              <a:rPr lang="it-IT" sz="1900" dirty="0" err="1">
                <a:latin typeface="Times New Roman" pitchFamily="18" charset="0"/>
                <a:cs typeface="Times New Roman" pitchFamily="18" charset="0"/>
              </a:rPr>
              <a:t>Quod</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autem</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constitutio</a:t>
            </a:r>
            <a:r>
              <a:rPr lang="it-IT" sz="1900" dirty="0">
                <a:latin typeface="Times New Roman" pitchFamily="18" charset="0"/>
                <a:cs typeface="Times New Roman" pitchFamily="18" charset="0"/>
              </a:rPr>
              <a:t> naturali </a:t>
            </a:r>
            <a:r>
              <a:rPr lang="it-IT" sz="1900" dirty="0" err="1">
                <a:latin typeface="Times New Roman" pitchFamily="18" charset="0"/>
                <a:cs typeface="Times New Roman" pitchFamily="18" charset="0"/>
              </a:rPr>
              <a:t>iuri</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cedat</a:t>
            </a:r>
            <a:r>
              <a:rPr lang="it-IT" sz="1900" dirty="0">
                <a:latin typeface="Times New Roman" pitchFamily="18" charset="0"/>
                <a:cs typeface="Times New Roman" pitchFamily="18" charset="0"/>
              </a:rPr>
              <a:t> </a:t>
            </a:r>
            <a:r>
              <a:rPr lang="it-IT" sz="1900" dirty="0" err="1">
                <a:solidFill>
                  <a:srgbClr val="FF0000"/>
                </a:solidFill>
                <a:latin typeface="Times New Roman" pitchFamily="18" charset="0"/>
                <a:cs typeface="Times New Roman" pitchFamily="18" charset="0"/>
              </a:rPr>
              <a:t>multiplici</a:t>
            </a:r>
            <a:r>
              <a:rPr lang="it-IT" sz="1900" dirty="0">
                <a:solidFill>
                  <a:srgbClr val="FF0000"/>
                </a:solidFill>
                <a:latin typeface="Times New Roman" pitchFamily="18" charset="0"/>
                <a:cs typeface="Times New Roman" pitchFamily="18" charset="0"/>
              </a:rPr>
              <a:t> </a:t>
            </a:r>
            <a:r>
              <a:rPr lang="it-IT" sz="1900" dirty="0" err="1">
                <a:solidFill>
                  <a:srgbClr val="FF0000"/>
                </a:solidFill>
                <a:latin typeface="Times New Roman" pitchFamily="18" charset="0"/>
                <a:cs typeface="Times New Roman" pitchFamily="18" charset="0"/>
              </a:rPr>
              <a:t>auctoritate</a:t>
            </a:r>
            <a:r>
              <a:rPr lang="it-IT" sz="1900" dirty="0">
                <a:solidFill>
                  <a:srgbClr val="FF0000"/>
                </a:solidFill>
                <a:latin typeface="Times New Roman" pitchFamily="18" charset="0"/>
                <a:cs typeface="Times New Roman" pitchFamily="18" charset="0"/>
              </a:rPr>
              <a:t> </a:t>
            </a:r>
            <a:r>
              <a:rPr lang="it-IT" sz="1900" dirty="0" err="1">
                <a:solidFill>
                  <a:srgbClr val="FF0000"/>
                </a:solidFill>
                <a:latin typeface="Times New Roman" pitchFamily="18" charset="0"/>
                <a:cs typeface="Times New Roman" pitchFamily="18" charset="0"/>
              </a:rPr>
              <a:t>probatur</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Ait</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enim</a:t>
            </a:r>
            <a:r>
              <a:rPr lang="it-IT" sz="1900" dirty="0">
                <a:latin typeface="Times New Roman" pitchFamily="18" charset="0"/>
                <a:cs typeface="Times New Roman" pitchFamily="18" charset="0"/>
              </a:rPr>
              <a:t> Augustinus ad </a:t>
            </a:r>
            <a:r>
              <a:rPr lang="it-IT" sz="1900" dirty="0" err="1">
                <a:latin typeface="Times New Roman" pitchFamily="18" charset="0"/>
                <a:cs typeface="Times New Roman" pitchFamily="18" charset="0"/>
              </a:rPr>
              <a:t>Bonifatium</a:t>
            </a:r>
            <a:r>
              <a:rPr lang="it-IT" sz="1900" dirty="0">
                <a:latin typeface="Times New Roman" pitchFamily="18" charset="0"/>
                <a:cs typeface="Times New Roman" pitchFamily="18" charset="0"/>
              </a:rPr>
              <a:t>...</a:t>
            </a:r>
            <a:br>
              <a:rPr lang="it-IT" sz="1900" dirty="0">
                <a:latin typeface="Times New Roman" pitchFamily="18" charset="0"/>
                <a:cs typeface="Times New Roman" pitchFamily="18" charset="0"/>
              </a:rPr>
            </a:br>
            <a:br>
              <a:rPr lang="it-IT" sz="1900" dirty="0">
                <a:latin typeface="Times New Roman" pitchFamily="18" charset="0"/>
                <a:cs typeface="Times New Roman" pitchFamily="18" charset="0"/>
              </a:rPr>
            </a:br>
            <a:r>
              <a:rPr lang="it-IT" sz="1900" dirty="0">
                <a:latin typeface="Times New Roman" pitchFamily="18" charset="0"/>
                <a:cs typeface="Times New Roman" pitchFamily="18" charset="0"/>
              </a:rPr>
              <a:t>Graziano, </a:t>
            </a:r>
            <a:r>
              <a:rPr lang="it-IT" sz="1900" i="1" dirty="0">
                <a:latin typeface="Times New Roman" pitchFamily="18" charset="0"/>
                <a:cs typeface="Times New Roman" pitchFamily="18" charset="0"/>
              </a:rPr>
              <a:t>dictum ante </a:t>
            </a:r>
            <a:r>
              <a:rPr lang="it-IT" sz="1900" dirty="0">
                <a:latin typeface="Times New Roman" pitchFamily="18" charset="0"/>
                <a:cs typeface="Times New Roman" pitchFamily="18" charset="0"/>
              </a:rPr>
              <a:t>D.23 c.2: Episcopi </a:t>
            </a:r>
            <a:r>
              <a:rPr lang="it-IT" sz="1900" dirty="0" err="1">
                <a:latin typeface="Times New Roman" pitchFamily="18" charset="0"/>
                <a:cs typeface="Times New Roman" pitchFamily="18" charset="0"/>
              </a:rPr>
              <a:t>uero</a:t>
            </a:r>
            <a:r>
              <a:rPr lang="it-IT" sz="1900" dirty="0">
                <a:latin typeface="Times New Roman" pitchFamily="18" charset="0"/>
                <a:cs typeface="Times New Roman" pitchFamily="18" charset="0"/>
              </a:rPr>
              <a:t> et </a:t>
            </a:r>
            <a:r>
              <a:rPr lang="it-IT" sz="1900" dirty="0" err="1">
                <a:latin typeface="Times New Roman" pitchFamily="18" charset="0"/>
                <a:cs typeface="Times New Roman" pitchFamily="18" charset="0"/>
              </a:rPr>
              <a:t>ceteri</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ordinem</a:t>
            </a:r>
            <a:r>
              <a:rPr lang="it-IT" sz="1900" dirty="0">
                <a:latin typeface="Times New Roman" pitchFamily="18" charset="0"/>
                <a:cs typeface="Times New Roman" pitchFamily="18" charset="0"/>
              </a:rPr>
              <a:t> infra </a:t>
            </a:r>
            <a:r>
              <a:rPr lang="it-IT" sz="1900" dirty="0" err="1">
                <a:latin typeface="Times New Roman" pitchFamily="18" charset="0"/>
                <a:cs typeface="Times New Roman" pitchFamily="18" charset="0"/>
              </a:rPr>
              <a:t>constituti</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qualiter</a:t>
            </a:r>
            <a:r>
              <a:rPr lang="it-IT" sz="1900" dirty="0">
                <a:latin typeface="Times New Roman" pitchFamily="18" charset="0"/>
                <a:cs typeface="Times New Roman" pitchFamily="18" charset="0"/>
              </a:rPr>
              <a:t> ordinari </a:t>
            </a:r>
            <a:r>
              <a:rPr lang="it-IT" sz="1900" dirty="0" err="1">
                <a:latin typeface="Times New Roman" pitchFamily="18" charset="0"/>
                <a:cs typeface="Times New Roman" pitchFamily="18" charset="0"/>
              </a:rPr>
              <a:t>debeant</a:t>
            </a:r>
            <a:r>
              <a:rPr lang="it-IT" sz="1900" dirty="0">
                <a:latin typeface="Times New Roman" pitchFamily="18" charset="0"/>
                <a:cs typeface="Times New Roman" pitchFamily="18" charset="0"/>
              </a:rPr>
              <a:t>, </a:t>
            </a:r>
            <a:r>
              <a:rPr lang="it-IT" sz="1900" dirty="0">
                <a:solidFill>
                  <a:srgbClr val="FF0000"/>
                </a:solidFill>
                <a:latin typeface="Times New Roman" pitchFamily="18" charset="0"/>
                <a:cs typeface="Times New Roman" pitchFamily="18" charset="0"/>
              </a:rPr>
              <a:t>ex </a:t>
            </a:r>
            <a:r>
              <a:rPr lang="it-IT" sz="1900" dirty="0" err="1">
                <a:solidFill>
                  <a:srgbClr val="FF0000"/>
                </a:solidFill>
                <a:latin typeface="Times New Roman" pitchFamily="18" charset="0"/>
                <a:cs typeface="Times New Roman" pitchFamily="18" charset="0"/>
              </a:rPr>
              <a:t>auctoritate</a:t>
            </a:r>
            <a:r>
              <a:rPr lang="it-IT" sz="1900" dirty="0">
                <a:solidFill>
                  <a:srgbClr val="FF0000"/>
                </a:solidFill>
                <a:latin typeface="Times New Roman" pitchFamily="18" charset="0"/>
                <a:cs typeface="Times New Roman" pitchFamily="18" charset="0"/>
              </a:rPr>
              <a:t> </a:t>
            </a:r>
            <a:r>
              <a:rPr lang="it-IT" sz="1900" dirty="0" err="1">
                <a:solidFill>
                  <a:srgbClr val="FF0000"/>
                </a:solidFill>
                <a:latin typeface="Times New Roman" pitchFamily="18" charset="0"/>
                <a:cs typeface="Times New Roman" pitchFamily="18" charset="0"/>
              </a:rPr>
              <a:t>Cartaginensis</a:t>
            </a:r>
            <a:r>
              <a:rPr lang="it-IT" sz="1900" dirty="0">
                <a:solidFill>
                  <a:srgbClr val="FF0000"/>
                </a:solidFill>
                <a:latin typeface="Times New Roman" pitchFamily="18" charset="0"/>
                <a:cs typeface="Times New Roman" pitchFamily="18" charset="0"/>
              </a:rPr>
              <a:t> </a:t>
            </a:r>
            <a:r>
              <a:rPr lang="it-IT" sz="1900" dirty="0" err="1">
                <a:solidFill>
                  <a:srgbClr val="FF0000"/>
                </a:solidFill>
                <a:latin typeface="Times New Roman" pitchFamily="18" charset="0"/>
                <a:cs typeface="Times New Roman" pitchFamily="18" charset="0"/>
              </a:rPr>
              <a:t>concilii</a:t>
            </a:r>
            <a:r>
              <a:rPr lang="it-IT" sz="1900" dirty="0">
                <a:solidFill>
                  <a:srgbClr val="FF0000"/>
                </a:solidFill>
                <a:latin typeface="Times New Roman" pitchFamily="18" charset="0"/>
                <a:cs typeface="Times New Roman" pitchFamily="18" charset="0"/>
              </a:rPr>
              <a:t> IV</a:t>
            </a:r>
            <a:r>
              <a:rPr lang="it-IT" sz="1900" dirty="0">
                <a:latin typeface="Times New Roman" pitchFamily="18" charset="0"/>
                <a:cs typeface="Times New Roman" pitchFamily="18" charset="0"/>
              </a:rPr>
              <a:t>., [cap. I.] cui </a:t>
            </a:r>
            <a:r>
              <a:rPr lang="it-IT" sz="1900" dirty="0" err="1">
                <a:latin typeface="Times New Roman" pitchFamily="18" charset="0"/>
                <a:cs typeface="Times New Roman" pitchFamily="18" charset="0"/>
              </a:rPr>
              <a:t>interfuit</a:t>
            </a:r>
            <a:r>
              <a:rPr lang="it-IT" sz="1900" dirty="0">
                <a:latin typeface="Times New Roman" pitchFamily="18" charset="0"/>
                <a:cs typeface="Times New Roman" pitchFamily="18" charset="0"/>
              </a:rPr>
              <a:t> Augustinus tempore </a:t>
            </a:r>
            <a:r>
              <a:rPr lang="it-IT" sz="1900" dirty="0" err="1">
                <a:latin typeface="Times New Roman" pitchFamily="18" charset="0"/>
                <a:cs typeface="Times New Roman" pitchFamily="18" charset="0"/>
              </a:rPr>
              <a:t>Honorii</a:t>
            </a:r>
            <a:r>
              <a:rPr lang="it-IT" sz="1900" dirty="0">
                <a:latin typeface="Times New Roman" pitchFamily="18" charset="0"/>
                <a:cs typeface="Times New Roman" pitchFamily="18" charset="0"/>
              </a:rPr>
              <a:t> Augusti, </a:t>
            </a:r>
            <a:r>
              <a:rPr lang="it-IT" sz="1900" dirty="0" err="1">
                <a:latin typeface="Times New Roman" pitchFamily="18" charset="0"/>
                <a:cs typeface="Times New Roman" pitchFamily="18" charset="0"/>
              </a:rPr>
              <a:t>ostendamus</a:t>
            </a:r>
            <a:r>
              <a:rPr lang="it-IT" sz="1900" dirty="0">
                <a:latin typeface="Times New Roman" pitchFamily="18" charset="0"/>
                <a:cs typeface="Times New Roman" pitchFamily="18" charset="0"/>
              </a:rPr>
              <a:t>, ab </a:t>
            </a:r>
            <a:r>
              <a:rPr lang="it-IT" sz="1900" dirty="0" err="1">
                <a:latin typeface="Times New Roman" pitchFamily="18" charset="0"/>
                <a:cs typeface="Times New Roman" pitchFamily="18" charset="0"/>
              </a:rPr>
              <a:t>eorum</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examinatione</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incipientes</a:t>
            </a:r>
            <a:r>
              <a:rPr lang="it-IT" sz="1900" dirty="0">
                <a:latin typeface="Times New Roman" pitchFamily="18" charset="0"/>
                <a:cs typeface="Times New Roman" pitchFamily="18" charset="0"/>
              </a:rPr>
              <a:t>:</a:t>
            </a:r>
            <a:br>
              <a:rPr lang="it-IT" sz="1900" dirty="0">
                <a:latin typeface="Times New Roman" pitchFamily="18" charset="0"/>
                <a:cs typeface="Times New Roman" pitchFamily="18" charset="0"/>
              </a:rPr>
            </a:br>
            <a:r>
              <a:rPr lang="it-IT" sz="1900" dirty="0">
                <a:latin typeface="Times New Roman" pitchFamily="18" charset="0"/>
                <a:cs typeface="Times New Roman" pitchFamily="18" charset="0"/>
              </a:rPr>
              <a:t>D.23 c.2. </a:t>
            </a:r>
            <a:r>
              <a:rPr lang="it-IT" sz="1900" dirty="0" err="1">
                <a:latin typeface="Times New Roman" pitchFamily="18" charset="0"/>
                <a:cs typeface="Times New Roman" pitchFamily="18" charset="0"/>
              </a:rPr>
              <a:t>Quomodo</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sit</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examinandus</a:t>
            </a:r>
            <a:r>
              <a:rPr lang="it-IT" sz="1900" dirty="0">
                <a:latin typeface="Times New Roman" pitchFamily="18" charset="0"/>
                <a:cs typeface="Times New Roman" pitchFamily="18" charset="0"/>
              </a:rPr>
              <a:t>, qui in </a:t>
            </a:r>
            <a:r>
              <a:rPr lang="it-IT" sz="1900" dirty="0" err="1">
                <a:latin typeface="Times New Roman" pitchFamily="18" charset="0"/>
                <a:cs typeface="Times New Roman" pitchFamily="18" charset="0"/>
              </a:rPr>
              <a:t>episcopum</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eligitur</a:t>
            </a:r>
            <a:r>
              <a:rPr lang="it-IT" sz="1900" dirty="0">
                <a:latin typeface="Times New Roman" pitchFamily="18" charset="0"/>
                <a:cs typeface="Times New Roman" pitchFamily="18" charset="0"/>
              </a:rPr>
              <a:t>.</a:t>
            </a:r>
            <a:br>
              <a:rPr lang="it-IT" sz="1900" dirty="0">
                <a:latin typeface="Times New Roman" pitchFamily="18" charset="0"/>
                <a:cs typeface="Times New Roman" pitchFamily="18" charset="0"/>
              </a:rPr>
            </a:br>
            <a:br>
              <a:rPr lang="it-IT" sz="1900" dirty="0">
                <a:latin typeface="Times New Roman" pitchFamily="18" charset="0"/>
                <a:cs typeface="Times New Roman" pitchFamily="18" charset="0"/>
              </a:rPr>
            </a:br>
            <a:r>
              <a:rPr lang="it-IT" sz="1900" dirty="0">
                <a:latin typeface="Times New Roman" pitchFamily="18" charset="0"/>
                <a:cs typeface="Times New Roman" pitchFamily="18" charset="0"/>
              </a:rPr>
              <a:t>D.50 c.12. Qui post </a:t>
            </a:r>
            <a:r>
              <a:rPr lang="it-IT" sz="1900" dirty="0" err="1">
                <a:latin typeface="Times New Roman" pitchFamily="18" charset="0"/>
                <a:cs typeface="Times New Roman" pitchFamily="18" charset="0"/>
              </a:rPr>
              <a:t>ordinationem</a:t>
            </a:r>
            <a:r>
              <a:rPr lang="it-IT" sz="1900" dirty="0">
                <a:latin typeface="Times New Roman" pitchFamily="18" charset="0"/>
                <a:cs typeface="Times New Roman" pitchFamily="18" charset="0"/>
              </a:rPr>
              <a:t> in </a:t>
            </a:r>
            <a:r>
              <a:rPr lang="it-IT" sz="1900" dirty="0" err="1">
                <a:latin typeface="Times New Roman" pitchFamily="18" charset="0"/>
                <a:cs typeface="Times New Roman" pitchFamily="18" charset="0"/>
              </a:rPr>
              <a:t>lapsum</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ceciderit</a:t>
            </a:r>
            <a:r>
              <a:rPr lang="it-IT" sz="1900" dirty="0">
                <a:latin typeface="Times New Roman" pitchFamily="18" charset="0"/>
                <a:cs typeface="Times New Roman" pitchFamily="18" charset="0"/>
              </a:rPr>
              <a:t>, sacra </a:t>
            </a:r>
            <a:r>
              <a:rPr lang="it-IT" sz="1900" dirty="0" err="1">
                <a:latin typeface="Times New Roman" pitchFamily="18" charset="0"/>
                <a:cs typeface="Times New Roman" pitchFamily="18" charset="0"/>
              </a:rPr>
              <a:t>misteria</a:t>
            </a:r>
            <a:r>
              <a:rPr lang="it-IT" sz="1900" dirty="0">
                <a:latin typeface="Times New Roman" pitchFamily="18" charset="0"/>
                <a:cs typeface="Times New Roman" pitchFamily="18" charset="0"/>
              </a:rPr>
              <a:t> non </a:t>
            </a:r>
            <a:r>
              <a:rPr lang="it-IT" sz="1900" dirty="0" err="1">
                <a:latin typeface="Times New Roman" pitchFamily="18" charset="0"/>
                <a:cs typeface="Times New Roman" pitchFamily="18" charset="0"/>
              </a:rPr>
              <a:t>debet</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tractare</a:t>
            </a:r>
            <a:r>
              <a:rPr lang="it-IT" sz="1900" dirty="0">
                <a:latin typeface="Times New Roman" pitchFamily="18" charset="0"/>
                <a:cs typeface="Times New Roman" pitchFamily="18" charset="0"/>
              </a:rPr>
              <a:t>. Item </a:t>
            </a:r>
            <a:r>
              <a:rPr lang="it-IT" sz="1900" dirty="0" err="1">
                <a:latin typeface="Times New Roman" pitchFamily="18" charset="0"/>
                <a:cs typeface="Times New Roman" pitchFamily="18" charset="0"/>
              </a:rPr>
              <a:t>Martinus</a:t>
            </a:r>
            <a:r>
              <a:rPr lang="it-IT" sz="1900" dirty="0">
                <a:latin typeface="Times New Roman" pitchFamily="18" charset="0"/>
                <a:cs typeface="Times New Roman" pitchFamily="18" charset="0"/>
              </a:rPr>
              <a:t> Papa. [I. in epistola ad </a:t>
            </a:r>
            <a:r>
              <a:rPr lang="it-IT" sz="1900" dirty="0" err="1">
                <a:latin typeface="Times New Roman" pitchFamily="18" charset="0"/>
                <a:cs typeface="Times New Roman" pitchFamily="18" charset="0"/>
              </a:rPr>
              <a:t>Amandum</a:t>
            </a:r>
            <a:r>
              <a:rPr lang="it-IT" sz="1900" dirty="0">
                <a:latin typeface="Times New Roman" pitchFamily="18" charset="0"/>
                <a:cs typeface="Times New Roman" pitchFamily="18" charset="0"/>
              </a:rPr>
              <a:t>.]</a:t>
            </a:r>
            <a:br>
              <a:rPr lang="it-IT" sz="1900" dirty="0">
                <a:latin typeface="Times New Roman" pitchFamily="18" charset="0"/>
                <a:cs typeface="Times New Roman" pitchFamily="18" charset="0"/>
              </a:rPr>
            </a:br>
            <a:r>
              <a:rPr lang="it-IT" sz="1900" dirty="0">
                <a:latin typeface="Times New Roman" pitchFamily="18" charset="0"/>
                <a:cs typeface="Times New Roman" pitchFamily="18" charset="0"/>
              </a:rPr>
              <a:t> Si post </a:t>
            </a:r>
            <a:r>
              <a:rPr lang="it-IT" sz="1900" dirty="0" err="1">
                <a:latin typeface="Times New Roman" pitchFamily="18" charset="0"/>
                <a:cs typeface="Times New Roman" pitchFamily="18" charset="0"/>
              </a:rPr>
              <a:t>ordinationem</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suam</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quispiam</a:t>
            </a:r>
            <a:r>
              <a:rPr lang="it-IT" sz="1900" dirty="0">
                <a:latin typeface="Times New Roman" pitchFamily="18" charset="0"/>
                <a:cs typeface="Times New Roman" pitchFamily="18" charset="0"/>
              </a:rPr>
              <a:t> in </a:t>
            </a:r>
            <a:r>
              <a:rPr lang="it-IT" sz="1900" dirty="0" err="1">
                <a:latin typeface="Times New Roman" pitchFamily="18" charset="0"/>
                <a:cs typeface="Times New Roman" pitchFamily="18" charset="0"/>
              </a:rPr>
              <a:t>lapsum</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ceciderit</a:t>
            </a:r>
            <a:r>
              <a:rPr lang="it-IT" sz="1900" dirty="0">
                <a:latin typeface="Times New Roman" pitchFamily="18" charset="0"/>
                <a:cs typeface="Times New Roman" pitchFamily="18" charset="0"/>
              </a:rPr>
              <a:t>, et </a:t>
            </a:r>
            <a:r>
              <a:rPr lang="it-IT" sz="1900" dirty="0" err="1">
                <a:latin typeface="Times New Roman" pitchFamily="18" charset="0"/>
                <a:cs typeface="Times New Roman" pitchFamily="18" charset="0"/>
              </a:rPr>
              <a:t>preuaricationis</a:t>
            </a:r>
            <a:r>
              <a:rPr lang="it-IT" sz="1900" dirty="0">
                <a:latin typeface="Times New Roman" pitchFamily="18" charset="0"/>
                <a:cs typeface="Times New Roman" pitchFamily="18" charset="0"/>
              </a:rPr>
              <a:t> peccato </a:t>
            </a:r>
            <a:r>
              <a:rPr lang="it-IT" sz="1900" dirty="0" err="1">
                <a:latin typeface="Times New Roman" pitchFamily="18" charset="0"/>
                <a:cs typeface="Times New Roman" pitchFamily="18" charset="0"/>
              </a:rPr>
              <a:t>fuerit</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deprehensus</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obnoxius</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omnimodo</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prohibendum</a:t>
            </a:r>
            <a:r>
              <a:rPr lang="it-IT" sz="1900" dirty="0">
                <a:latin typeface="Times New Roman" pitchFamily="18" charset="0"/>
                <a:cs typeface="Times New Roman" pitchFamily="18" charset="0"/>
              </a:rPr>
              <a:t> est, </a:t>
            </a:r>
            <a:r>
              <a:rPr lang="it-IT" sz="1900" dirty="0" err="1">
                <a:latin typeface="Times New Roman" pitchFamily="18" charset="0"/>
                <a:cs typeface="Times New Roman" pitchFamily="18" charset="0"/>
              </a:rPr>
              <a:t>eum</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manibus</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lutulentis</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atque</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pollutis</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misteria</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nostrae</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salutis</a:t>
            </a:r>
            <a:r>
              <a:rPr lang="it-IT" sz="1900" dirty="0">
                <a:latin typeface="Times New Roman" pitchFamily="18" charset="0"/>
                <a:cs typeface="Times New Roman" pitchFamily="18" charset="0"/>
              </a:rPr>
              <a:t> </a:t>
            </a:r>
            <a:r>
              <a:rPr lang="it-IT" sz="1900" dirty="0" err="1">
                <a:latin typeface="Times New Roman" pitchFamily="18" charset="0"/>
                <a:cs typeface="Times New Roman" pitchFamily="18" charset="0"/>
              </a:rPr>
              <a:t>tractare</a:t>
            </a:r>
            <a:r>
              <a:rPr lang="it-IT" sz="1900" dirty="0">
                <a:latin typeface="Times New Roman" pitchFamily="18" charset="0"/>
                <a:cs typeface="Times New Roman" pitchFamily="18" charset="0"/>
              </a:rPr>
              <a:t>.</a:t>
            </a:r>
            <a:br>
              <a:rPr lang="it-IT" sz="1900" dirty="0">
                <a:latin typeface="Times New Roman" pitchFamily="18" charset="0"/>
                <a:cs typeface="Times New Roman" pitchFamily="18" charset="0"/>
              </a:rPr>
            </a:br>
            <a:r>
              <a:rPr lang="it-IT" sz="1900" dirty="0">
                <a:latin typeface="Times New Roman" pitchFamily="18" charset="0"/>
                <a:cs typeface="Times New Roman" pitchFamily="18" charset="0"/>
              </a:rPr>
              <a:t>Graziano, </a:t>
            </a:r>
            <a:r>
              <a:rPr lang="it-IT" sz="1900" i="1" dirty="0">
                <a:latin typeface="Times New Roman" pitchFamily="18" charset="0"/>
                <a:cs typeface="Times New Roman" pitchFamily="18" charset="0"/>
              </a:rPr>
              <a:t>dictum post </a:t>
            </a:r>
            <a:r>
              <a:rPr lang="it-IT" sz="1900" dirty="0">
                <a:latin typeface="Times New Roman" pitchFamily="18" charset="0"/>
                <a:cs typeface="Times New Roman" pitchFamily="18" charset="0"/>
              </a:rPr>
              <a:t>D.50c.12: </a:t>
            </a:r>
            <a:r>
              <a:rPr lang="it-IT" sz="1900" dirty="0" err="1">
                <a:latin typeface="Times New Roman" pitchFamily="18" charset="0"/>
                <a:cs typeface="Times New Roman" pitchFamily="18" charset="0"/>
              </a:rPr>
              <a:t>Econtra</a:t>
            </a:r>
            <a:r>
              <a:rPr lang="it-IT" sz="1900" dirty="0">
                <a:latin typeface="Times New Roman" pitchFamily="18" charset="0"/>
                <a:cs typeface="Times New Roman" pitchFamily="18" charset="0"/>
              </a:rPr>
              <a:t> </a:t>
            </a:r>
            <a:r>
              <a:rPr lang="it-IT" sz="1900" dirty="0" err="1">
                <a:solidFill>
                  <a:srgbClr val="FF0000"/>
                </a:solidFill>
                <a:latin typeface="Times New Roman" pitchFamily="18" charset="0"/>
                <a:cs typeface="Times New Roman" pitchFamily="18" charset="0"/>
              </a:rPr>
              <a:t>exemplis</a:t>
            </a:r>
            <a:r>
              <a:rPr lang="it-IT" sz="1900" dirty="0">
                <a:solidFill>
                  <a:srgbClr val="FF0000"/>
                </a:solidFill>
                <a:latin typeface="Times New Roman" pitchFamily="18" charset="0"/>
                <a:cs typeface="Times New Roman" pitchFamily="18" charset="0"/>
              </a:rPr>
              <a:t> et </a:t>
            </a:r>
            <a:r>
              <a:rPr lang="it-IT" sz="1900" dirty="0" err="1">
                <a:solidFill>
                  <a:srgbClr val="FF0000"/>
                </a:solidFill>
                <a:latin typeface="Times New Roman" pitchFamily="18" charset="0"/>
                <a:cs typeface="Times New Roman" pitchFamily="18" charset="0"/>
              </a:rPr>
              <a:t>auctoritate</a:t>
            </a:r>
            <a:r>
              <a:rPr lang="it-IT" sz="1900" dirty="0">
                <a:solidFill>
                  <a:srgbClr val="FF0000"/>
                </a:solidFill>
                <a:latin typeface="Times New Roman" pitchFamily="18" charset="0"/>
                <a:cs typeface="Times New Roman" pitchFamily="18" charset="0"/>
              </a:rPr>
              <a:t> </a:t>
            </a:r>
            <a:r>
              <a:rPr lang="it-IT" sz="1900" dirty="0" err="1">
                <a:solidFill>
                  <a:srgbClr val="FF0000"/>
                </a:solidFill>
                <a:latin typeface="Times New Roman" pitchFamily="18" charset="0"/>
                <a:cs typeface="Times New Roman" pitchFamily="18" charset="0"/>
              </a:rPr>
              <a:t>probatur</a:t>
            </a:r>
            <a:r>
              <a:rPr lang="it-IT" sz="1900" dirty="0">
                <a:latin typeface="Times New Roman" pitchFamily="18" charset="0"/>
                <a:cs typeface="Times New Roman" pitchFamily="18" charset="0"/>
              </a:rPr>
              <a:t>...</a:t>
            </a:r>
            <a:endParaRPr lang="it-IT" sz="1900" b="1" dirty="0">
              <a:latin typeface="Times New Roman" pitchFamily="18" charset="0"/>
              <a:cs typeface="Times New Roman" pitchFamily="18" charset="0"/>
            </a:endParaRPr>
          </a:p>
        </p:txBody>
      </p:sp>
    </p:spTree>
    <p:extLst>
      <p:ext uri="{BB962C8B-B14F-4D97-AF65-F5344CB8AC3E}">
        <p14:creationId xmlns:p14="http://schemas.microsoft.com/office/powerpoint/2010/main" val="22567286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3249" name="Titolo 1"/>
          <p:cNvSpPr>
            <a:spLocks noGrp="1"/>
          </p:cNvSpPr>
          <p:nvPr>
            <p:ph type="title" idx="4294967295"/>
          </p:nvPr>
        </p:nvSpPr>
        <p:spPr>
          <a:xfrm>
            <a:off x="1525813" y="88900"/>
            <a:ext cx="9140373" cy="5422900"/>
          </a:xfrm>
        </p:spPr>
        <p:txBody>
          <a:bodyPr>
            <a:normAutofit/>
          </a:bodyPr>
          <a:lstStyle/>
          <a:p>
            <a:r>
              <a:rPr lang="it-IT" sz="1800" b="1" dirty="0">
                <a:latin typeface="Times New Roman" pitchFamily="18" charset="0"/>
                <a:cs typeface="Times New Roman" pitchFamily="18" charset="0"/>
              </a:rPr>
              <a:t>Uso di </a:t>
            </a:r>
            <a:r>
              <a:rPr lang="it-IT" sz="1800" b="1" i="1" dirty="0" err="1">
                <a:latin typeface="Times New Roman" pitchFamily="18" charset="0"/>
                <a:cs typeface="Times New Roman" pitchFamily="18" charset="0"/>
              </a:rPr>
              <a:t>auctoritas</a:t>
            </a:r>
            <a:r>
              <a:rPr lang="it-IT" sz="1800" b="1" dirty="0">
                <a:latin typeface="Times New Roman" pitchFamily="18" charset="0"/>
                <a:cs typeface="Times New Roman" pitchFamily="18" charset="0"/>
              </a:rPr>
              <a:t> e </a:t>
            </a:r>
            <a:r>
              <a:rPr lang="it-IT" sz="1800" b="1" i="1" dirty="0">
                <a:latin typeface="Times New Roman" pitchFamily="18" charset="0"/>
                <a:cs typeface="Times New Roman" pitchFamily="18" charset="0"/>
              </a:rPr>
              <a:t>ratio</a:t>
            </a:r>
            <a:r>
              <a:rPr lang="it-IT" sz="1800" b="1" dirty="0">
                <a:latin typeface="Times New Roman" pitchFamily="18" charset="0"/>
                <a:cs typeface="Times New Roman" pitchFamily="18" charset="0"/>
              </a:rPr>
              <a:t> in Graziano</a:t>
            </a:r>
            <a:br>
              <a:rPr lang="it-IT" sz="1800" b="1" dirty="0">
                <a:latin typeface="Times New Roman" pitchFamily="18" charset="0"/>
                <a:cs typeface="Times New Roman" pitchFamily="18" charset="0"/>
              </a:rPr>
            </a:br>
            <a:br>
              <a:rPr lang="it-IT" sz="1800" dirty="0">
                <a:latin typeface="Times New Roman" pitchFamily="18" charset="0"/>
                <a:cs typeface="Times New Roman" pitchFamily="18" charset="0"/>
              </a:rPr>
            </a:br>
            <a:r>
              <a:rPr lang="it-IT" sz="1800" dirty="0" err="1">
                <a:latin typeface="Times New Roman" pitchFamily="18" charset="0"/>
                <a:cs typeface="Times New Roman" pitchFamily="18" charset="0"/>
              </a:rPr>
              <a:t>Graziano</a:t>
            </a:r>
            <a:r>
              <a:rPr lang="it-IT" sz="1800" dirty="0">
                <a:latin typeface="Times New Roman" pitchFamily="18" charset="0"/>
                <a:cs typeface="Times New Roman" pitchFamily="18" charset="0"/>
              </a:rPr>
              <a:t>, </a:t>
            </a:r>
            <a:r>
              <a:rPr lang="it-IT" sz="1800" i="1" dirty="0">
                <a:latin typeface="Times New Roman" pitchFamily="18" charset="0"/>
                <a:cs typeface="Times New Roman" pitchFamily="18" charset="0"/>
              </a:rPr>
              <a:t>dictum</a:t>
            </a:r>
            <a:r>
              <a:rPr lang="it-IT" sz="1800" dirty="0">
                <a:latin typeface="Times New Roman" pitchFamily="18" charset="0"/>
                <a:cs typeface="Times New Roman" pitchFamily="18" charset="0"/>
              </a:rPr>
              <a:t> ad C.2 q.4: </a:t>
            </a:r>
            <a:r>
              <a:rPr lang="it-IT" sz="1800" dirty="0" err="1">
                <a:latin typeface="Times New Roman" pitchFamily="18" charset="0"/>
                <a:cs typeface="Times New Roman" pitchFamily="18" charset="0"/>
              </a:rPr>
              <a:t>Quod</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uero</a:t>
            </a:r>
            <a:r>
              <a:rPr lang="it-IT" sz="1800" dirty="0">
                <a:latin typeface="Times New Roman" pitchFamily="18" charset="0"/>
                <a:cs typeface="Times New Roman" pitchFamily="18" charset="0"/>
              </a:rPr>
              <a:t> quarto loco </a:t>
            </a:r>
            <a:r>
              <a:rPr lang="it-IT" sz="1800" dirty="0" err="1">
                <a:latin typeface="Times New Roman" pitchFamily="18" charset="0"/>
                <a:cs typeface="Times New Roman" pitchFamily="18" charset="0"/>
              </a:rPr>
              <a:t>querebatur</a:t>
            </a:r>
            <a:r>
              <a:rPr lang="it-IT" sz="1800" dirty="0">
                <a:latin typeface="Times New Roman" pitchFamily="18" charset="0"/>
                <a:cs typeface="Times New Roman" pitchFamily="18" charset="0"/>
              </a:rPr>
              <a:t>: An </a:t>
            </a:r>
            <a:r>
              <a:rPr lang="it-IT" sz="1800" dirty="0" err="1">
                <a:latin typeface="Times New Roman" pitchFamily="18" charset="0"/>
                <a:cs typeface="Times New Roman" pitchFamily="18" charset="0"/>
              </a:rPr>
              <a:t>duorum</a:t>
            </a:r>
            <a:r>
              <a:rPr lang="it-IT" sz="1800" dirty="0">
                <a:latin typeface="Times New Roman" pitchFamily="18" charset="0"/>
                <a:cs typeface="Times New Roman" pitchFamily="18" charset="0"/>
              </a:rPr>
              <a:t> testimonio </a:t>
            </a:r>
            <a:r>
              <a:rPr lang="it-IT" sz="1800" dirty="0" err="1">
                <a:latin typeface="Times New Roman" pitchFamily="18" charset="0"/>
                <a:cs typeface="Times New Roman" pitchFamily="18" charset="0"/>
              </a:rPr>
              <a:t>episcopus</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sit</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condempnandus</a:t>
            </a:r>
            <a:r>
              <a:rPr lang="it-IT" sz="1800" dirty="0">
                <a:latin typeface="Times New Roman" pitchFamily="18" charset="0"/>
                <a:cs typeface="Times New Roman" pitchFamily="18" charset="0"/>
              </a:rPr>
              <a:t>? </a:t>
            </a:r>
            <a:r>
              <a:rPr lang="it-IT" sz="1800" dirty="0" err="1">
                <a:solidFill>
                  <a:srgbClr val="FF0000"/>
                </a:solidFill>
                <a:latin typeface="Times New Roman" pitchFamily="18" charset="0"/>
                <a:cs typeface="Times New Roman" pitchFamily="18" charset="0"/>
              </a:rPr>
              <a:t>multorum</a:t>
            </a:r>
            <a:r>
              <a:rPr lang="it-IT" sz="1800" dirty="0">
                <a:solidFill>
                  <a:srgbClr val="FF0000"/>
                </a:solidFill>
                <a:latin typeface="Times New Roman" pitchFamily="18" charset="0"/>
                <a:cs typeface="Times New Roman" pitchFamily="18" charset="0"/>
              </a:rPr>
              <a:t> </a:t>
            </a:r>
            <a:r>
              <a:rPr lang="it-IT" sz="1800" dirty="0" err="1">
                <a:solidFill>
                  <a:srgbClr val="FF0000"/>
                </a:solidFill>
                <a:latin typeface="Times New Roman" pitchFamily="18" charset="0"/>
                <a:cs typeface="Times New Roman" pitchFamily="18" charset="0"/>
              </a:rPr>
              <a:t>auctoritate</a:t>
            </a:r>
            <a:r>
              <a:rPr lang="it-IT" sz="1800" dirty="0">
                <a:latin typeface="Times New Roman" pitchFamily="18" charset="0"/>
                <a:cs typeface="Times New Roman" pitchFamily="18" charset="0"/>
              </a:rPr>
              <a:t> </a:t>
            </a:r>
            <a:r>
              <a:rPr lang="it-IT" sz="1800" dirty="0" err="1">
                <a:solidFill>
                  <a:srgbClr val="FF0000"/>
                </a:solidFill>
                <a:latin typeface="Times New Roman" pitchFamily="18" charset="0"/>
                <a:cs typeface="Times New Roman" pitchFamily="18" charset="0"/>
              </a:rPr>
              <a:t>probatur</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Sicut</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enim</a:t>
            </a:r>
            <a:r>
              <a:rPr lang="it-IT" sz="1800" dirty="0">
                <a:latin typeface="Times New Roman" pitchFamily="18" charset="0"/>
                <a:cs typeface="Times New Roman" pitchFamily="18" charset="0"/>
              </a:rPr>
              <a:t> in </a:t>
            </a:r>
            <a:r>
              <a:rPr lang="it-IT" sz="1800" dirty="0" err="1">
                <a:latin typeface="Times New Roman" pitchFamily="18" charset="0"/>
                <a:cs typeface="Times New Roman" pitchFamily="18" charset="0"/>
              </a:rPr>
              <a:t>euangelio</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Iohannis</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legitur</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ait</a:t>
            </a:r>
            <a:r>
              <a:rPr lang="it-IT" sz="1800" dirty="0">
                <a:latin typeface="Times New Roman" pitchFamily="18" charset="0"/>
                <a:cs typeface="Times New Roman" pitchFamily="18" charset="0"/>
              </a:rPr>
              <a:t> Christus ad </a:t>
            </a:r>
            <a:r>
              <a:rPr lang="it-IT" sz="1800" dirty="0" err="1">
                <a:latin typeface="Times New Roman" pitchFamily="18" charset="0"/>
                <a:cs typeface="Times New Roman" pitchFamily="18" charset="0"/>
              </a:rPr>
              <a:t>Iudeos</a:t>
            </a:r>
            <a:r>
              <a:rPr lang="it-IT" sz="1800" dirty="0">
                <a:latin typeface="Times New Roman" pitchFamily="18" charset="0"/>
                <a:cs typeface="Times New Roman" pitchFamily="18" charset="0"/>
              </a:rPr>
              <a:t>: “In lege </a:t>
            </a:r>
            <a:r>
              <a:rPr lang="it-IT" sz="1800" dirty="0" err="1">
                <a:latin typeface="Times New Roman" pitchFamily="18" charset="0"/>
                <a:cs typeface="Times New Roman" pitchFamily="18" charset="0"/>
              </a:rPr>
              <a:t>uestra</a:t>
            </a:r>
            <a:r>
              <a:rPr lang="it-IT" sz="1800" dirty="0">
                <a:latin typeface="Times New Roman" pitchFamily="18" charset="0"/>
                <a:cs typeface="Times New Roman" pitchFamily="18" charset="0"/>
              </a:rPr>
              <a:t> scriptum est, </a:t>
            </a:r>
            <a:r>
              <a:rPr lang="it-IT" sz="1800" dirty="0" err="1">
                <a:latin typeface="Times New Roman" pitchFamily="18" charset="0"/>
                <a:cs typeface="Times New Roman" pitchFamily="18" charset="0"/>
              </a:rPr>
              <a:t>quoniam</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duorum</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hominum</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testimonium</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uerum</a:t>
            </a:r>
            <a:r>
              <a:rPr lang="it-IT" sz="1800" dirty="0">
                <a:latin typeface="Times New Roman" pitchFamily="18" charset="0"/>
                <a:cs typeface="Times New Roman" pitchFamily="18" charset="0"/>
              </a:rPr>
              <a:t> est”....</a:t>
            </a:r>
            <a:br>
              <a:rPr lang="it-IT" sz="1800" dirty="0">
                <a:latin typeface="Times New Roman" pitchFamily="18" charset="0"/>
                <a:cs typeface="Times New Roman" pitchFamily="18" charset="0"/>
              </a:rPr>
            </a:br>
            <a:br>
              <a:rPr lang="it-IT" sz="1800" dirty="0">
                <a:latin typeface="Times New Roman" pitchFamily="18" charset="0"/>
                <a:cs typeface="Times New Roman" pitchFamily="18" charset="0"/>
              </a:rPr>
            </a:br>
            <a:r>
              <a:rPr lang="it-IT" sz="1800" dirty="0">
                <a:latin typeface="Times New Roman" pitchFamily="18" charset="0"/>
                <a:cs typeface="Times New Roman" pitchFamily="18" charset="0"/>
              </a:rPr>
              <a:t>Graziano, </a:t>
            </a:r>
            <a:r>
              <a:rPr lang="it-IT" sz="1800" i="1" dirty="0">
                <a:latin typeface="Times New Roman" pitchFamily="18" charset="0"/>
                <a:cs typeface="Times New Roman" pitchFamily="18" charset="0"/>
              </a:rPr>
              <a:t>dictum post </a:t>
            </a:r>
            <a:r>
              <a:rPr lang="it-IT" sz="1800" dirty="0">
                <a:latin typeface="Times New Roman" pitchFamily="18" charset="0"/>
                <a:cs typeface="Times New Roman" pitchFamily="18" charset="0"/>
              </a:rPr>
              <a:t>C.12 q.1 c.25: De rebus </a:t>
            </a:r>
            <a:r>
              <a:rPr lang="it-IT" sz="1800" dirty="0" err="1">
                <a:latin typeface="Times New Roman" pitchFamily="18" charset="0"/>
                <a:cs typeface="Times New Roman" pitchFamily="18" charset="0"/>
              </a:rPr>
              <a:t>uero</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ecclesiae</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queritur</a:t>
            </a:r>
            <a:r>
              <a:rPr lang="it-IT" sz="1800" dirty="0">
                <a:latin typeface="Times New Roman" pitchFamily="18" charset="0"/>
                <a:cs typeface="Times New Roman" pitchFamily="18" charset="0"/>
              </a:rPr>
              <a:t>, an </a:t>
            </a:r>
            <a:r>
              <a:rPr lang="it-IT" sz="1800" dirty="0" err="1">
                <a:latin typeface="Times New Roman" pitchFamily="18" charset="0"/>
                <a:cs typeface="Times New Roman" pitchFamily="18" charset="0"/>
              </a:rPr>
              <a:t>liceat</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eas</a:t>
            </a:r>
            <a:r>
              <a:rPr lang="it-IT" sz="1800" dirty="0">
                <a:latin typeface="Times New Roman" pitchFamily="18" charset="0"/>
                <a:cs typeface="Times New Roman" pitchFamily="18" charset="0"/>
              </a:rPr>
              <a:t> per </a:t>
            </a:r>
            <a:r>
              <a:rPr lang="it-IT" sz="1800" dirty="0" err="1">
                <a:latin typeface="Times New Roman" pitchFamily="18" charset="0"/>
                <a:cs typeface="Times New Roman" pitchFamily="18" charset="0"/>
              </a:rPr>
              <a:t>prebendas</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diuidi</a:t>
            </a:r>
            <a:r>
              <a:rPr lang="it-IT" sz="1800" dirty="0">
                <a:latin typeface="Times New Roman" pitchFamily="18" charset="0"/>
                <a:cs typeface="Times New Roman" pitchFamily="18" charset="0"/>
              </a:rPr>
              <a:t>, ut </a:t>
            </a:r>
            <a:r>
              <a:rPr lang="it-IT" sz="1800" dirty="0" err="1">
                <a:latin typeface="Times New Roman" pitchFamily="18" charset="0"/>
                <a:cs typeface="Times New Roman" pitchFamily="18" charset="0"/>
              </a:rPr>
              <a:t>annuos</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redditus</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quisque</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sibi</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specialiter</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uendicet</a:t>
            </a:r>
            <a:r>
              <a:rPr lang="it-IT" sz="1800" dirty="0">
                <a:latin typeface="Times New Roman" pitchFamily="18" charset="0"/>
                <a:cs typeface="Times New Roman" pitchFamily="18" charset="0"/>
              </a:rPr>
              <a:t>? Hoc non posse fieri, </a:t>
            </a:r>
            <a:r>
              <a:rPr lang="it-IT" sz="1800" dirty="0" err="1">
                <a:solidFill>
                  <a:srgbClr val="FF0000"/>
                </a:solidFill>
                <a:latin typeface="Times New Roman" pitchFamily="18" charset="0"/>
                <a:cs typeface="Times New Roman" pitchFamily="18" charset="0"/>
              </a:rPr>
              <a:t>argumento</a:t>
            </a:r>
            <a:r>
              <a:rPr lang="it-IT" sz="1800" dirty="0">
                <a:solidFill>
                  <a:srgbClr val="FF0000"/>
                </a:solidFill>
                <a:latin typeface="Times New Roman" pitchFamily="18" charset="0"/>
                <a:cs typeface="Times New Roman" pitchFamily="18" charset="0"/>
              </a:rPr>
              <a:t> et </a:t>
            </a:r>
            <a:r>
              <a:rPr lang="it-IT" sz="1800" dirty="0" err="1">
                <a:solidFill>
                  <a:srgbClr val="FF0000"/>
                </a:solidFill>
                <a:latin typeface="Times New Roman" pitchFamily="18" charset="0"/>
                <a:cs typeface="Times New Roman" pitchFamily="18" charset="0"/>
              </a:rPr>
              <a:t>auctoritate</a:t>
            </a:r>
            <a:r>
              <a:rPr lang="it-IT" sz="1800" dirty="0">
                <a:solidFill>
                  <a:srgbClr val="FF0000"/>
                </a:solidFill>
                <a:latin typeface="Times New Roman" pitchFamily="18" charset="0"/>
                <a:cs typeface="Times New Roman" pitchFamily="18" charset="0"/>
              </a:rPr>
              <a:t> </a:t>
            </a:r>
            <a:r>
              <a:rPr lang="it-IT" sz="1800" dirty="0" err="1">
                <a:solidFill>
                  <a:srgbClr val="FF0000"/>
                </a:solidFill>
                <a:latin typeface="Times New Roman" pitchFamily="18" charset="0"/>
                <a:cs typeface="Times New Roman" pitchFamily="18" charset="0"/>
              </a:rPr>
              <a:t>probatur</a:t>
            </a:r>
            <a:r>
              <a:rPr lang="it-IT" sz="1800" dirty="0">
                <a:latin typeface="Times New Roman" pitchFamily="18" charset="0"/>
                <a:cs typeface="Times New Roman" pitchFamily="18" charset="0"/>
              </a:rPr>
              <a:t>. Clerici </a:t>
            </a:r>
            <a:r>
              <a:rPr lang="it-IT" sz="1800" dirty="0" err="1">
                <a:latin typeface="Times New Roman" pitchFamily="18" charset="0"/>
                <a:cs typeface="Times New Roman" pitchFamily="18" charset="0"/>
              </a:rPr>
              <a:t>successores</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sunt</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eorum</a:t>
            </a:r>
            <a:r>
              <a:rPr lang="it-IT" sz="1800" dirty="0">
                <a:latin typeface="Times New Roman" pitchFamily="18" charset="0"/>
                <a:cs typeface="Times New Roman" pitchFamily="18" charset="0"/>
              </a:rPr>
              <a:t>, de </a:t>
            </a:r>
            <a:r>
              <a:rPr lang="it-IT" sz="1800" dirty="0" err="1">
                <a:latin typeface="Times New Roman" pitchFamily="18" charset="0"/>
                <a:cs typeface="Times New Roman" pitchFamily="18" charset="0"/>
              </a:rPr>
              <a:t>quibus</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dicitur</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Multitudinis</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autem</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credentium</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erat</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cor</a:t>
            </a:r>
            <a:r>
              <a:rPr lang="it-IT" sz="1800" dirty="0">
                <a:latin typeface="Times New Roman" pitchFamily="18" charset="0"/>
                <a:cs typeface="Times New Roman" pitchFamily="18" charset="0"/>
              </a:rPr>
              <a:t> unum et anima una”. Necesse est ergo, ut </a:t>
            </a:r>
            <a:r>
              <a:rPr lang="it-IT" sz="1800" dirty="0" err="1">
                <a:latin typeface="Times New Roman" pitchFamily="18" charset="0"/>
                <a:cs typeface="Times New Roman" pitchFamily="18" charset="0"/>
              </a:rPr>
              <a:t>eorum</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consequantur</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uitam</a:t>
            </a:r>
            <a:r>
              <a:rPr lang="it-IT" sz="1800" dirty="0">
                <a:latin typeface="Times New Roman" pitchFamily="18" charset="0"/>
                <a:cs typeface="Times New Roman" pitchFamily="18" charset="0"/>
              </a:rPr>
              <a:t>, quorum in ecclesia </a:t>
            </a:r>
            <a:r>
              <a:rPr lang="it-IT" sz="1800" dirty="0" err="1">
                <a:latin typeface="Times New Roman" pitchFamily="18" charset="0"/>
                <a:cs typeface="Times New Roman" pitchFamily="18" charset="0"/>
              </a:rPr>
              <a:t>gradum</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administrant</a:t>
            </a:r>
            <a:r>
              <a:rPr lang="it-IT" sz="1800" dirty="0">
                <a:latin typeface="Times New Roman" pitchFamily="18" charset="0"/>
                <a:cs typeface="Times New Roman" pitchFamily="18" charset="0"/>
              </a:rPr>
              <a:t>. Non ergo </a:t>
            </a:r>
            <a:r>
              <a:rPr lang="it-IT" sz="1800" dirty="0" err="1">
                <a:latin typeface="Times New Roman" pitchFamily="18" charset="0"/>
                <a:cs typeface="Times New Roman" pitchFamily="18" charset="0"/>
              </a:rPr>
              <a:t>aliquid</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propriam</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sibi</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uendicabunt</a:t>
            </a:r>
            <a:r>
              <a:rPr lang="it-IT" sz="1800" dirty="0">
                <a:latin typeface="Times New Roman" pitchFamily="18" charset="0"/>
                <a:cs typeface="Times New Roman" pitchFamily="18" charset="0"/>
              </a:rPr>
              <a:t>, sed </a:t>
            </a:r>
            <a:r>
              <a:rPr lang="it-IT" sz="1800" dirty="0" err="1">
                <a:latin typeface="Times New Roman" pitchFamily="18" charset="0"/>
                <a:cs typeface="Times New Roman" pitchFamily="18" charset="0"/>
              </a:rPr>
              <a:t>erunt</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eis</a:t>
            </a:r>
            <a:r>
              <a:rPr lang="it-IT" sz="1800" dirty="0">
                <a:latin typeface="Times New Roman" pitchFamily="18" charset="0"/>
                <a:cs typeface="Times New Roman" pitchFamily="18" charset="0"/>
              </a:rPr>
              <a:t> omnia </a:t>
            </a:r>
            <a:r>
              <a:rPr lang="it-IT" sz="1800" dirty="0" err="1">
                <a:latin typeface="Times New Roman" pitchFamily="18" charset="0"/>
                <a:cs typeface="Times New Roman" pitchFamily="18" charset="0"/>
              </a:rPr>
              <a:t>communia</a:t>
            </a:r>
            <a:r>
              <a:rPr lang="it-IT" sz="1800" dirty="0">
                <a:latin typeface="Times New Roman" pitchFamily="18" charset="0"/>
                <a:cs typeface="Times New Roman" pitchFamily="18" charset="0"/>
              </a:rPr>
              <a:t>.</a:t>
            </a:r>
            <a:br>
              <a:rPr lang="it-IT" sz="1800" dirty="0">
                <a:latin typeface="Times New Roman" pitchFamily="18" charset="0"/>
                <a:cs typeface="Times New Roman" pitchFamily="18" charset="0"/>
              </a:rPr>
            </a:br>
            <a:br>
              <a:rPr lang="it-IT" sz="1800" dirty="0">
                <a:latin typeface="Times New Roman" pitchFamily="18" charset="0"/>
                <a:cs typeface="Times New Roman" pitchFamily="18" charset="0"/>
              </a:rPr>
            </a:br>
            <a:r>
              <a:rPr lang="it-IT" sz="1800" dirty="0">
                <a:latin typeface="Times New Roman" pitchFamily="18" charset="0"/>
                <a:cs typeface="Times New Roman" pitchFamily="18" charset="0"/>
              </a:rPr>
              <a:t>Graziano, </a:t>
            </a:r>
            <a:r>
              <a:rPr lang="it-IT" sz="1800" i="1" dirty="0">
                <a:latin typeface="Times New Roman" pitchFamily="18" charset="0"/>
                <a:cs typeface="Times New Roman" pitchFamily="18" charset="0"/>
              </a:rPr>
              <a:t>dictum</a:t>
            </a:r>
            <a:r>
              <a:rPr lang="it-IT" sz="1800" dirty="0">
                <a:latin typeface="Times New Roman" pitchFamily="18" charset="0"/>
                <a:cs typeface="Times New Roman" pitchFamily="18" charset="0"/>
              </a:rPr>
              <a:t> ad C.26 q.5: </a:t>
            </a:r>
            <a:r>
              <a:rPr lang="it-IT" sz="1800" dirty="0" err="1">
                <a:latin typeface="Times New Roman" pitchFamily="18" charset="0"/>
                <a:cs typeface="Times New Roman" pitchFamily="18" charset="0"/>
              </a:rPr>
              <a:t>Quod</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autem</a:t>
            </a:r>
            <a:r>
              <a:rPr lang="it-IT" sz="1800" dirty="0">
                <a:latin typeface="Times New Roman" pitchFamily="18" charset="0"/>
                <a:cs typeface="Times New Roman" pitchFamily="18" charset="0"/>
              </a:rPr>
              <a:t> sortilegi et </a:t>
            </a:r>
            <a:r>
              <a:rPr lang="it-IT" sz="1800" dirty="0" err="1">
                <a:latin typeface="Times New Roman" pitchFamily="18" charset="0"/>
                <a:cs typeface="Times New Roman" pitchFamily="18" charset="0"/>
              </a:rPr>
              <a:t>diuini</a:t>
            </a:r>
            <a:r>
              <a:rPr lang="it-IT" sz="1800" dirty="0">
                <a:latin typeface="Times New Roman" pitchFamily="18" charset="0"/>
                <a:cs typeface="Times New Roman" pitchFamily="18" charset="0"/>
              </a:rPr>
              <a:t>, si cessare </a:t>
            </a:r>
            <a:r>
              <a:rPr lang="it-IT" sz="1800" dirty="0" err="1">
                <a:latin typeface="Times New Roman" pitchFamily="18" charset="0"/>
                <a:cs typeface="Times New Roman" pitchFamily="18" charset="0"/>
              </a:rPr>
              <a:t>noluerint</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excommunicandi</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sint</a:t>
            </a:r>
            <a:r>
              <a:rPr lang="it-IT" sz="1800" dirty="0">
                <a:latin typeface="Times New Roman" pitchFamily="18" charset="0"/>
                <a:cs typeface="Times New Roman" pitchFamily="18" charset="0"/>
              </a:rPr>
              <a:t>, </a:t>
            </a:r>
            <a:r>
              <a:rPr lang="it-IT" sz="1800" dirty="0">
                <a:solidFill>
                  <a:srgbClr val="FF0000"/>
                </a:solidFill>
                <a:latin typeface="Times New Roman" pitchFamily="18" charset="0"/>
                <a:cs typeface="Times New Roman" pitchFamily="18" charset="0"/>
              </a:rPr>
              <a:t>ratione et </a:t>
            </a:r>
            <a:r>
              <a:rPr lang="it-IT" sz="1800" dirty="0" err="1">
                <a:solidFill>
                  <a:srgbClr val="FF0000"/>
                </a:solidFill>
                <a:latin typeface="Times New Roman" pitchFamily="18" charset="0"/>
                <a:cs typeface="Times New Roman" pitchFamily="18" charset="0"/>
              </a:rPr>
              <a:t>auctoritate</a:t>
            </a:r>
            <a:r>
              <a:rPr lang="it-IT" sz="1800" dirty="0">
                <a:solidFill>
                  <a:srgbClr val="FF0000"/>
                </a:solidFill>
                <a:latin typeface="Times New Roman" pitchFamily="18" charset="0"/>
                <a:cs typeface="Times New Roman" pitchFamily="18" charset="0"/>
              </a:rPr>
              <a:t> </a:t>
            </a:r>
            <a:r>
              <a:rPr lang="it-IT" sz="1800" dirty="0" err="1">
                <a:solidFill>
                  <a:srgbClr val="FF0000"/>
                </a:solidFill>
                <a:latin typeface="Times New Roman" pitchFamily="18" charset="0"/>
                <a:cs typeface="Times New Roman" pitchFamily="18" charset="0"/>
              </a:rPr>
              <a:t>probatur</a:t>
            </a:r>
            <a:r>
              <a:rPr lang="it-IT" sz="1800" dirty="0">
                <a:latin typeface="Times New Roman" pitchFamily="18" charset="0"/>
                <a:cs typeface="Times New Roman" pitchFamily="18" charset="0"/>
              </a:rPr>
              <a:t>.</a:t>
            </a:r>
            <a:br>
              <a:rPr lang="it-IT" sz="1800" dirty="0">
                <a:latin typeface="Times New Roman" pitchFamily="18" charset="0"/>
                <a:cs typeface="Times New Roman" pitchFamily="18" charset="0"/>
              </a:rPr>
            </a:br>
            <a:br>
              <a:rPr lang="it-IT" sz="1800" dirty="0">
                <a:latin typeface="Times New Roman" pitchFamily="18" charset="0"/>
                <a:cs typeface="Times New Roman" pitchFamily="18" charset="0"/>
              </a:rPr>
            </a:br>
            <a:r>
              <a:rPr lang="it-IT" sz="1800" dirty="0">
                <a:latin typeface="Times New Roman" pitchFamily="18" charset="0"/>
                <a:cs typeface="Times New Roman" pitchFamily="18" charset="0"/>
              </a:rPr>
              <a:t>Graziano, </a:t>
            </a:r>
            <a:r>
              <a:rPr lang="it-IT" sz="1800" i="1" dirty="0">
                <a:latin typeface="Times New Roman" pitchFamily="18" charset="0"/>
                <a:cs typeface="Times New Roman" pitchFamily="18" charset="0"/>
              </a:rPr>
              <a:t>dictum</a:t>
            </a:r>
            <a:r>
              <a:rPr lang="it-IT" sz="1800" dirty="0">
                <a:latin typeface="Times New Roman" pitchFamily="18" charset="0"/>
                <a:cs typeface="Times New Roman" pitchFamily="18" charset="0"/>
              </a:rPr>
              <a:t> ad C.26 q.6: </a:t>
            </a:r>
            <a:r>
              <a:rPr lang="it-IT" sz="1800" dirty="0" err="1">
                <a:latin typeface="Times New Roman" pitchFamily="18" charset="0"/>
                <a:cs typeface="Times New Roman" pitchFamily="18" charset="0"/>
              </a:rPr>
              <a:t>Quod</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autem</a:t>
            </a:r>
            <a:r>
              <a:rPr lang="it-IT" sz="1800" dirty="0">
                <a:latin typeface="Times New Roman" pitchFamily="18" charset="0"/>
                <a:cs typeface="Times New Roman" pitchFamily="18" charset="0"/>
              </a:rPr>
              <a:t> ab episcopo </a:t>
            </a:r>
            <a:r>
              <a:rPr lang="it-IT" sz="1800" dirty="0" err="1">
                <a:latin typeface="Times New Roman" pitchFamily="18" charset="0"/>
                <a:cs typeface="Times New Roman" pitchFamily="18" charset="0"/>
              </a:rPr>
              <a:t>excommunicatus</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eo</a:t>
            </a:r>
            <a:r>
              <a:rPr lang="it-IT" sz="1800" dirty="0">
                <a:latin typeface="Times New Roman" pitchFamily="18" charset="0"/>
                <a:cs typeface="Times New Roman" pitchFamily="18" charset="0"/>
              </a:rPr>
              <a:t> inconsulto ab alio </a:t>
            </a:r>
            <a:r>
              <a:rPr lang="it-IT" sz="1800" dirty="0" err="1">
                <a:latin typeface="Times New Roman" pitchFamily="18" charset="0"/>
                <a:cs typeface="Times New Roman" pitchFamily="18" charset="0"/>
              </a:rPr>
              <a:t>reconciliari</a:t>
            </a:r>
            <a:r>
              <a:rPr lang="it-IT" sz="1800" dirty="0">
                <a:latin typeface="Times New Roman" pitchFamily="18" charset="0"/>
                <a:cs typeface="Times New Roman" pitchFamily="18" charset="0"/>
              </a:rPr>
              <a:t> non </a:t>
            </a:r>
            <a:r>
              <a:rPr lang="it-IT" sz="1800" dirty="0" err="1">
                <a:latin typeface="Times New Roman" pitchFamily="18" charset="0"/>
                <a:cs typeface="Times New Roman" pitchFamily="18" charset="0"/>
              </a:rPr>
              <a:t>possit</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nisi</a:t>
            </a:r>
            <a:r>
              <a:rPr lang="it-IT" sz="1800" dirty="0">
                <a:latin typeface="Times New Roman" pitchFamily="18" charset="0"/>
                <a:cs typeface="Times New Roman" pitchFamily="18" charset="0"/>
              </a:rPr>
              <a:t> forte per eius </a:t>
            </a:r>
            <a:r>
              <a:rPr lang="it-IT" sz="1800" dirty="0" err="1">
                <a:latin typeface="Times New Roman" pitchFamily="18" charset="0"/>
                <a:cs typeface="Times New Roman" pitchFamily="18" charset="0"/>
              </a:rPr>
              <a:t>metropolitanum</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uel</a:t>
            </a:r>
            <a:r>
              <a:rPr lang="it-IT" sz="1800" dirty="0">
                <a:latin typeface="Times New Roman" pitchFamily="18" charset="0"/>
                <a:cs typeface="Times New Roman" pitchFamily="18" charset="0"/>
              </a:rPr>
              <a:t> per </a:t>
            </a:r>
            <a:r>
              <a:rPr lang="it-IT" sz="1800" dirty="0" err="1">
                <a:latin typeface="Times New Roman" pitchFamily="18" charset="0"/>
                <a:cs typeface="Times New Roman" pitchFamily="18" charset="0"/>
              </a:rPr>
              <a:t>summum</a:t>
            </a:r>
            <a:r>
              <a:rPr lang="it-IT" sz="1800" dirty="0">
                <a:latin typeface="Times New Roman" pitchFamily="18" charset="0"/>
                <a:cs typeface="Times New Roman" pitchFamily="18" charset="0"/>
              </a:rPr>
              <a:t> </a:t>
            </a:r>
            <a:r>
              <a:rPr lang="it-IT" sz="1800" dirty="0" err="1">
                <a:latin typeface="Times New Roman" pitchFamily="18" charset="0"/>
                <a:cs typeface="Times New Roman" pitchFamily="18" charset="0"/>
              </a:rPr>
              <a:t>Pontificem</a:t>
            </a:r>
            <a:r>
              <a:rPr lang="it-IT" sz="1800" dirty="0">
                <a:latin typeface="Times New Roman" pitchFamily="18" charset="0"/>
                <a:cs typeface="Times New Roman" pitchFamily="18" charset="0"/>
              </a:rPr>
              <a:t>, </a:t>
            </a:r>
            <a:r>
              <a:rPr lang="it-IT" sz="1800" dirty="0">
                <a:solidFill>
                  <a:srgbClr val="FF0000"/>
                </a:solidFill>
                <a:latin typeface="Times New Roman" pitchFamily="18" charset="0"/>
                <a:cs typeface="Times New Roman" pitchFamily="18" charset="0"/>
              </a:rPr>
              <a:t>ratione et </a:t>
            </a:r>
            <a:r>
              <a:rPr lang="it-IT" sz="1800" dirty="0" err="1">
                <a:solidFill>
                  <a:srgbClr val="FF0000"/>
                </a:solidFill>
                <a:latin typeface="Times New Roman" pitchFamily="18" charset="0"/>
                <a:cs typeface="Times New Roman" pitchFamily="18" charset="0"/>
              </a:rPr>
              <a:t>auctoritate</a:t>
            </a:r>
            <a:r>
              <a:rPr lang="it-IT" sz="1800" dirty="0">
                <a:solidFill>
                  <a:srgbClr val="FF0000"/>
                </a:solidFill>
                <a:latin typeface="Times New Roman" pitchFamily="18" charset="0"/>
                <a:cs typeface="Times New Roman" pitchFamily="18" charset="0"/>
              </a:rPr>
              <a:t> </a:t>
            </a:r>
            <a:r>
              <a:rPr lang="it-IT" sz="1800" dirty="0" err="1">
                <a:solidFill>
                  <a:srgbClr val="FF0000"/>
                </a:solidFill>
                <a:latin typeface="Times New Roman" pitchFamily="18" charset="0"/>
                <a:cs typeface="Times New Roman" pitchFamily="18" charset="0"/>
              </a:rPr>
              <a:t>probatur</a:t>
            </a:r>
            <a:r>
              <a:rPr lang="it-IT" sz="1800" dirty="0">
                <a:solidFill>
                  <a:srgbClr val="FF0000"/>
                </a:solidFill>
                <a:latin typeface="Times New Roman" pitchFamily="18" charset="0"/>
                <a:cs typeface="Times New Roman" pitchFamily="18" charset="0"/>
              </a:rPr>
              <a:t>.</a:t>
            </a:r>
          </a:p>
        </p:txBody>
      </p:sp>
    </p:spTree>
    <p:extLst>
      <p:ext uri="{BB962C8B-B14F-4D97-AF65-F5344CB8AC3E}">
        <p14:creationId xmlns:p14="http://schemas.microsoft.com/office/powerpoint/2010/main" val="35743257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3249" name="Titolo 1"/>
          <p:cNvSpPr>
            <a:spLocks noGrp="1"/>
          </p:cNvSpPr>
          <p:nvPr>
            <p:ph type="title" idx="4294967295"/>
          </p:nvPr>
        </p:nvSpPr>
        <p:spPr>
          <a:xfrm>
            <a:off x="1524000" y="116632"/>
            <a:ext cx="9144000" cy="6696744"/>
          </a:xfrm>
        </p:spPr>
        <p:txBody>
          <a:bodyPr/>
          <a:lstStyle/>
          <a:p>
            <a:r>
              <a:rPr lang="it-IT" sz="3600" b="1" dirty="0">
                <a:latin typeface="Times New Roman" pitchFamily="18" charset="0"/>
                <a:cs typeface="Times New Roman" pitchFamily="18" charset="0"/>
              </a:rPr>
              <a:t>Graziano, </a:t>
            </a:r>
            <a:r>
              <a:rPr lang="it-IT" sz="3600" b="1" i="1" dirty="0" err="1">
                <a:latin typeface="Times New Roman" pitchFamily="18" charset="0"/>
                <a:cs typeface="Times New Roman" pitchFamily="18" charset="0"/>
              </a:rPr>
              <a:t>Decretum</a:t>
            </a:r>
            <a:br>
              <a:rPr lang="it-IT" sz="3600" b="1" i="1" dirty="0">
                <a:latin typeface="Times New Roman" pitchFamily="18" charset="0"/>
                <a:cs typeface="Times New Roman" pitchFamily="18" charset="0"/>
              </a:rPr>
            </a:br>
            <a:r>
              <a:rPr lang="it-IT" sz="3600" b="1" i="1" dirty="0">
                <a:latin typeface="Times New Roman" pitchFamily="18" charset="0"/>
                <a:cs typeface="Times New Roman" pitchFamily="18" charset="0"/>
              </a:rPr>
              <a:t> </a:t>
            </a:r>
            <a:br>
              <a:rPr lang="it-IT" sz="3600" b="1" i="1" dirty="0">
                <a:latin typeface="Times New Roman" pitchFamily="18" charset="0"/>
                <a:cs typeface="Times New Roman" pitchFamily="18" charset="0"/>
              </a:rPr>
            </a:br>
            <a:r>
              <a:rPr lang="it-IT" sz="3600" dirty="0">
                <a:latin typeface="Times New Roman" pitchFamily="18" charset="0"/>
                <a:cs typeface="Times New Roman" pitchFamily="18" charset="0"/>
              </a:rPr>
              <a:t>D.29, </a:t>
            </a:r>
            <a:r>
              <a:rPr lang="it-IT" sz="3600" i="1" dirty="0">
                <a:latin typeface="Times New Roman" pitchFamily="18" charset="0"/>
                <a:cs typeface="Times New Roman" pitchFamily="18" charset="0"/>
              </a:rPr>
              <a:t>dictum</a:t>
            </a:r>
            <a:r>
              <a:rPr lang="it-IT" sz="3600" dirty="0">
                <a:latin typeface="Times New Roman" pitchFamily="18" charset="0"/>
                <a:cs typeface="Times New Roman" pitchFamily="18" charset="0"/>
              </a:rPr>
              <a:t> iniziale.</a:t>
            </a:r>
            <a:br>
              <a:rPr lang="it-IT" sz="3600" dirty="0">
                <a:latin typeface="Times New Roman" pitchFamily="18" charset="0"/>
                <a:cs typeface="Times New Roman" pitchFamily="18" charset="0"/>
              </a:rPr>
            </a:br>
            <a:r>
              <a:rPr lang="it-IT" sz="3600" dirty="0">
                <a:latin typeface="Times New Roman" pitchFamily="18" charset="0"/>
                <a:cs typeface="Times New Roman" pitchFamily="18" charset="0"/>
              </a:rPr>
              <a:t>Sed </a:t>
            </a:r>
            <a:r>
              <a:rPr lang="it-IT" sz="3600" dirty="0" err="1">
                <a:latin typeface="Times New Roman" pitchFamily="18" charset="0"/>
                <a:cs typeface="Times New Roman" pitchFamily="18" charset="0"/>
              </a:rPr>
              <a:t>notandum</a:t>
            </a:r>
            <a:r>
              <a:rPr lang="it-IT" sz="3600" dirty="0">
                <a:latin typeface="Times New Roman" pitchFamily="18" charset="0"/>
                <a:cs typeface="Times New Roman" pitchFamily="18" charset="0"/>
              </a:rPr>
              <a:t> est </a:t>
            </a:r>
            <a:r>
              <a:rPr lang="it-IT" sz="3600" dirty="0" err="1">
                <a:latin typeface="Times New Roman" pitchFamily="18" charset="0"/>
                <a:cs typeface="Times New Roman" pitchFamily="18" charset="0"/>
              </a:rPr>
              <a:t>quod</a:t>
            </a:r>
            <a:r>
              <a:rPr lang="it-IT" sz="3600" dirty="0">
                <a:latin typeface="Times New Roman" pitchFamily="18" charset="0"/>
                <a:cs typeface="Times New Roman" pitchFamily="18" charset="0"/>
              </a:rPr>
              <a:t> </a:t>
            </a:r>
            <a:r>
              <a:rPr lang="it-IT" sz="3600" dirty="0" err="1">
                <a:latin typeface="Times New Roman" pitchFamily="18" charset="0"/>
                <a:cs typeface="Times New Roman" pitchFamily="18" charset="0"/>
              </a:rPr>
              <a:t>secundum</a:t>
            </a:r>
            <a:r>
              <a:rPr lang="it-IT" sz="3600" dirty="0">
                <a:latin typeface="Times New Roman" pitchFamily="18" charset="0"/>
                <a:cs typeface="Times New Roman" pitchFamily="18" charset="0"/>
              </a:rPr>
              <a:t> </a:t>
            </a:r>
            <a:r>
              <a:rPr lang="it-IT" sz="3600" dirty="0" err="1">
                <a:latin typeface="Times New Roman" pitchFamily="18" charset="0"/>
                <a:cs typeface="Times New Roman" pitchFamily="18" charset="0"/>
              </a:rPr>
              <a:t>Isidorum</a:t>
            </a:r>
            <a:r>
              <a:rPr lang="it-IT" sz="3600" dirty="0">
                <a:latin typeface="Times New Roman" pitchFamily="18" charset="0"/>
                <a:cs typeface="Times New Roman" pitchFamily="18" charset="0"/>
              </a:rPr>
              <a:t> </a:t>
            </a:r>
            <a:r>
              <a:rPr lang="it-IT" sz="3600" dirty="0" err="1">
                <a:latin typeface="Times New Roman" pitchFamily="18" charset="0"/>
                <a:cs typeface="Times New Roman" pitchFamily="18" charset="0"/>
              </a:rPr>
              <a:t>pleraque</a:t>
            </a:r>
            <a:r>
              <a:rPr lang="it-IT" sz="3600" dirty="0">
                <a:latin typeface="Times New Roman" pitchFamily="18" charset="0"/>
                <a:cs typeface="Times New Roman" pitchFamily="18" charset="0"/>
              </a:rPr>
              <a:t> </a:t>
            </a:r>
            <a:r>
              <a:rPr lang="it-IT" sz="3600" dirty="0" err="1">
                <a:latin typeface="Times New Roman" pitchFamily="18" charset="0"/>
                <a:cs typeface="Times New Roman" pitchFamily="18" charset="0"/>
              </a:rPr>
              <a:t>capitula</a:t>
            </a:r>
            <a:r>
              <a:rPr lang="it-IT" sz="3600" dirty="0">
                <a:latin typeface="Times New Roman" pitchFamily="18" charset="0"/>
                <a:cs typeface="Times New Roman" pitchFamily="18" charset="0"/>
              </a:rPr>
              <a:t> ex causa, ex loco, ex tempore, ex persona </a:t>
            </a:r>
            <a:r>
              <a:rPr lang="it-IT" sz="3600" dirty="0" err="1">
                <a:latin typeface="Times New Roman" pitchFamily="18" charset="0"/>
                <a:cs typeface="Times New Roman" pitchFamily="18" charset="0"/>
              </a:rPr>
              <a:t>consideranda</a:t>
            </a:r>
            <a:r>
              <a:rPr lang="it-IT" sz="3600" dirty="0">
                <a:latin typeface="Times New Roman" pitchFamily="18" charset="0"/>
                <a:cs typeface="Times New Roman" pitchFamily="18" charset="0"/>
              </a:rPr>
              <a:t> </a:t>
            </a:r>
            <a:r>
              <a:rPr lang="it-IT" sz="3600" dirty="0" err="1">
                <a:latin typeface="Times New Roman" pitchFamily="18" charset="0"/>
                <a:cs typeface="Times New Roman" pitchFamily="18" charset="0"/>
              </a:rPr>
              <a:t>sunt</a:t>
            </a:r>
            <a:r>
              <a:rPr lang="it-IT" sz="3600" dirty="0">
                <a:latin typeface="Times New Roman" pitchFamily="18" charset="0"/>
                <a:cs typeface="Times New Roman" pitchFamily="18" charset="0"/>
              </a:rPr>
              <a:t>.</a:t>
            </a:r>
          </a:p>
        </p:txBody>
      </p:sp>
    </p:spTree>
    <p:extLst>
      <p:ext uri="{BB962C8B-B14F-4D97-AF65-F5344CB8AC3E}">
        <p14:creationId xmlns:p14="http://schemas.microsoft.com/office/powerpoint/2010/main" val="17812136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3249" name="Titolo 1"/>
          <p:cNvSpPr>
            <a:spLocks noGrp="1"/>
          </p:cNvSpPr>
          <p:nvPr>
            <p:ph type="title" idx="4294967295"/>
          </p:nvPr>
        </p:nvSpPr>
        <p:spPr>
          <a:xfrm>
            <a:off x="1559496" y="44624"/>
            <a:ext cx="9073008" cy="6813376"/>
          </a:xfrm>
        </p:spPr>
        <p:txBody>
          <a:bodyPr/>
          <a:lstStyle/>
          <a:p>
            <a:r>
              <a:rPr lang="it-IT" sz="3600" dirty="0">
                <a:latin typeface="Times New Roman" pitchFamily="18" charset="0"/>
                <a:cs typeface="Times New Roman" pitchFamily="18" charset="0"/>
              </a:rPr>
              <a:t>Alano di Lille (+ ca. 1202),</a:t>
            </a:r>
            <a:br>
              <a:rPr lang="it-IT" sz="3600" dirty="0">
                <a:latin typeface="Times New Roman" pitchFamily="18" charset="0"/>
                <a:cs typeface="Times New Roman" pitchFamily="18" charset="0"/>
              </a:rPr>
            </a:br>
            <a:r>
              <a:rPr lang="it-IT" sz="3600" i="1" dirty="0">
                <a:latin typeface="Times New Roman" pitchFamily="18" charset="0"/>
                <a:cs typeface="Times New Roman" pitchFamily="18" charset="0"/>
              </a:rPr>
              <a:t>Contra </a:t>
            </a:r>
            <a:r>
              <a:rPr lang="it-IT" sz="3600" i="1" dirty="0" err="1">
                <a:latin typeface="Times New Roman" pitchFamily="18" charset="0"/>
                <a:cs typeface="Times New Roman" pitchFamily="18" charset="0"/>
              </a:rPr>
              <a:t>haereticos</a:t>
            </a:r>
            <a:r>
              <a:rPr lang="it-IT" sz="3600" i="1" dirty="0">
                <a:latin typeface="Times New Roman" pitchFamily="18" charset="0"/>
                <a:cs typeface="Times New Roman" pitchFamily="18" charset="0"/>
              </a:rPr>
              <a:t> </a:t>
            </a:r>
            <a:r>
              <a:rPr lang="it-IT" sz="3600" dirty="0">
                <a:latin typeface="Times New Roman" pitchFamily="18" charset="0"/>
                <a:cs typeface="Times New Roman" pitchFamily="18" charset="0"/>
              </a:rPr>
              <a:t>I.30, PL 210.333</a:t>
            </a:r>
            <a:br>
              <a:rPr lang="it-IT" sz="3600" dirty="0">
                <a:latin typeface="Times New Roman" pitchFamily="18" charset="0"/>
                <a:cs typeface="Times New Roman" pitchFamily="18" charset="0"/>
              </a:rPr>
            </a:br>
            <a:br>
              <a:rPr lang="it-IT" sz="3600" dirty="0">
                <a:latin typeface="Times New Roman" pitchFamily="18" charset="0"/>
                <a:cs typeface="Times New Roman" pitchFamily="18" charset="0"/>
              </a:rPr>
            </a:br>
            <a:r>
              <a:rPr lang="it-IT" sz="3600" dirty="0">
                <a:latin typeface="Times New Roman" pitchFamily="18" charset="0"/>
                <a:cs typeface="Times New Roman" pitchFamily="18" charset="0"/>
              </a:rPr>
              <a:t>Sed </a:t>
            </a:r>
            <a:r>
              <a:rPr lang="it-IT" sz="3600" dirty="0" err="1">
                <a:latin typeface="Times New Roman" pitchFamily="18" charset="0"/>
                <a:cs typeface="Times New Roman" pitchFamily="18" charset="0"/>
              </a:rPr>
              <a:t>quia</a:t>
            </a:r>
            <a:r>
              <a:rPr lang="it-IT" sz="3600" dirty="0">
                <a:latin typeface="Times New Roman" pitchFamily="18" charset="0"/>
                <a:cs typeface="Times New Roman" pitchFamily="18" charset="0"/>
              </a:rPr>
              <a:t> </a:t>
            </a:r>
            <a:r>
              <a:rPr lang="it-IT" sz="3600" dirty="0" err="1">
                <a:latin typeface="Times New Roman" pitchFamily="18" charset="0"/>
                <a:cs typeface="Times New Roman" pitchFamily="18" charset="0"/>
              </a:rPr>
              <a:t>auctoritas</a:t>
            </a:r>
            <a:r>
              <a:rPr lang="it-IT" sz="3600" dirty="0">
                <a:latin typeface="Times New Roman" pitchFamily="18" charset="0"/>
                <a:cs typeface="Times New Roman" pitchFamily="18" charset="0"/>
              </a:rPr>
              <a:t> </a:t>
            </a:r>
            <a:r>
              <a:rPr lang="it-IT" sz="3600" dirty="0" err="1">
                <a:latin typeface="Times New Roman" pitchFamily="18" charset="0"/>
                <a:cs typeface="Times New Roman" pitchFamily="18" charset="0"/>
              </a:rPr>
              <a:t>cereum</a:t>
            </a:r>
            <a:r>
              <a:rPr lang="it-IT" sz="3600" dirty="0">
                <a:latin typeface="Times New Roman" pitchFamily="18" charset="0"/>
                <a:cs typeface="Times New Roman" pitchFamily="18" charset="0"/>
              </a:rPr>
              <a:t> </a:t>
            </a:r>
            <a:r>
              <a:rPr lang="it-IT" sz="3600" dirty="0" err="1">
                <a:latin typeface="Times New Roman" pitchFamily="18" charset="0"/>
                <a:cs typeface="Times New Roman" pitchFamily="18" charset="0"/>
              </a:rPr>
              <a:t>habet</a:t>
            </a:r>
            <a:r>
              <a:rPr lang="it-IT" sz="3600" dirty="0">
                <a:latin typeface="Times New Roman" pitchFamily="18" charset="0"/>
                <a:cs typeface="Times New Roman" pitchFamily="18" charset="0"/>
              </a:rPr>
              <a:t> </a:t>
            </a:r>
            <a:r>
              <a:rPr lang="it-IT" sz="3600" dirty="0" err="1">
                <a:latin typeface="Times New Roman" pitchFamily="18" charset="0"/>
                <a:cs typeface="Times New Roman" pitchFamily="18" charset="0"/>
              </a:rPr>
              <a:t>nasum</a:t>
            </a:r>
            <a:r>
              <a:rPr lang="it-IT" sz="3600" dirty="0">
                <a:latin typeface="Times New Roman" pitchFamily="18" charset="0"/>
                <a:cs typeface="Times New Roman" pitchFamily="18" charset="0"/>
              </a:rPr>
              <a:t>, id est in </a:t>
            </a:r>
            <a:r>
              <a:rPr lang="it-IT" sz="3600" dirty="0" err="1">
                <a:latin typeface="Times New Roman" pitchFamily="18" charset="0"/>
                <a:cs typeface="Times New Roman" pitchFamily="18" charset="0"/>
              </a:rPr>
              <a:t>diversum</a:t>
            </a:r>
            <a:r>
              <a:rPr lang="it-IT" sz="3600" dirty="0">
                <a:latin typeface="Times New Roman" pitchFamily="18" charset="0"/>
                <a:cs typeface="Times New Roman" pitchFamily="18" charset="0"/>
              </a:rPr>
              <a:t> </a:t>
            </a:r>
            <a:r>
              <a:rPr lang="it-IT" sz="3600" dirty="0" err="1">
                <a:latin typeface="Times New Roman" pitchFamily="18" charset="0"/>
                <a:cs typeface="Times New Roman" pitchFamily="18" charset="0"/>
              </a:rPr>
              <a:t>potest</a:t>
            </a:r>
            <a:r>
              <a:rPr lang="it-IT" sz="3600" dirty="0">
                <a:latin typeface="Times New Roman" pitchFamily="18" charset="0"/>
                <a:cs typeface="Times New Roman" pitchFamily="18" charset="0"/>
              </a:rPr>
              <a:t> </a:t>
            </a:r>
            <a:r>
              <a:rPr lang="it-IT" sz="3600" dirty="0" err="1">
                <a:latin typeface="Times New Roman" pitchFamily="18" charset="0"/>
                <a:cs typeface="Times New Roman" pitchFamily="18" charset="0"/>
              </a:rPr>
              <a:t>flecti</a:t>
            </a:r>
            <a:r>
              <a:rPr lang="it-IT" sz="3600" dirty="0">
                <a:latin typeface="Times New Roman" pitchFamily="18" charset="0"/>
                <a:cs typeface="Times New Roman" pitchFamily="18" charset="0"/>
              </a:rPr>
              <a:t> </a:t>
            </a:r>
            <a:r>
              <a:rPr lang="it-IT" sz="3600" dirty="0" err="1">
                <a:latin typeface="Times New Roman" pitchFamily="18" charset="0"/>
                <a:cs typeface="Times New Roman" pitchFamily="18" charset="0"/>
              </a:rPr>
              <a:t>sensum</a:t>
            </a:r>
            <a:r>
              <a:rPr lang="it-IT" sz="3600" dirty="0">
                <a:latin typeface="Times New Roman" pitchFamily="18" charset="0"/>
                <a:cs typeface="Times New Roman" pitchFamily="18" charset="0"/>
              </a:rPr>
              <a:t>, </a:t>
            </a:r>
            <a:r>
              <a:rPr lang="it-IT" sz="3600" dirty="0" err="1">
                <a:latin typeface="Times New Roman" pitchFamily="18" charset="0"/>
                <a:cs typeface="Times New Roman" pitchFamily="18" charset="0"/>
              </a:rPr>
              <a:t>rationibus</a:t>
            </a:r>
            <a:r>
              <a:rPr lang="it-IT" sz="3600" dirty="0">
                <a:latin typeface="Times New Roman" pitchFamily="18" charset="0"/>
                <a:cs typeface="Times New Roman" pitchFamily="18" charset="0"/>
              </a:rPr>
              <a:t> </a:t>
            </a:r>
            <a:r>
              <a:rPr lang="it-IT" sz="3600" dirty="0" err="1">
                <a:latin typeface="Times New Roman" pitchFamily="18" charset="0"/>
                <a:cs typeface="Times New Roman" pitchFamily="18" charset="0"/>
              </a:rPr>
              <a:t>roborandum</a:t>
            </a:r>
            <a:r>
              <a:rPr lang="it-IT" sz="3600" dirty="0">
                <a:latin typeface="Times New Roman" pitchFamily="18" charset="0"/>
                <a:cs typeface="Times New Roman" pitchFamily="18" charset="0"/>
              </a:rPr>
              <a:t> est.</a:t>
            </a:r>
          </a:p>
        </p:txBody>
      </p:sp>
    </p:spTree>
    <p:extLst>
      <p:ext uri="{BB962C8B-B14F-4D97-AF65-F5344CB8AC3E}">
        <p14:creationId xmlns:p14="http://schemas.microsoft.com/office/powerpoint/2010/main" val="32084831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2769" name="Titolo 1"/>
          <p:cNvSpPr>
            <a:spLocks noGrp="1"/>
          </p:cNvSpPr>
          <p:nvPr>
            <p:ph type="title" idx="4294967295"/>
          </p:nvPr>
        </p:nvSpPr>
        <p:spPr>
          <a:xfrm>
            <a:off x="1524000" y="260648"/>
            <a:ext cx="3280022" cy="6480720"/>
          </a:xfrm>
        </p:spPr>
        <p:txBody>
          <a:bodyPr/>
          <a:lstStyle/>
          <a:p>
            <a:r>
              <a:rPr lang="it-IT" sz="3600" dirty="0">
                <a:latin typeface="Times New Roman" pitchFamily="18" charset="0"/>
                <a:cs typeface="Times New Roman" pitchFamily="18" charset="0"/>
              </a:rPr>
              <a:t>Historia </a:t>
            </a:r>
            <a:r>
              <a:rPr lang="it-IT" sz="3600" dirty="0" err="1">
                <a:latin typeface="Times New Roman" pitchFamily="18" charset="0"/>
                <a:cs typeface="Times New Roman" pitchFamily="18" charset="0"/>
              </a:rPr>
              <a:t>fontium</a:t>
            </a:r>
            <a:r>
              <a:rPr lang="it-IT" sz="3600" dirty="0">
                <a:latin typeface="Times New Roman" pitchFamily="18" charset="0"/>
                <a:cs typeface="Times New Roman" pitchFamily="18" charset="0"/>
              </a:rPr>
              <a:t> et </a:t>
            </a:r>
            <a:r>
              <a:rPr lang="it-IT" sz="3600" dirty="0" err="1">
                <a:latin typeface="Times New Roman" pitchFamily="18" charset="0"/>
                <a:cs typeface="Times New Roman" pitchFamily="18" charset="0"/>
              </a:rPr>
              <a:t>collectionum</a:t>
            </a:r>
            <a:br>
              <a:rPr lang="it-IT" sz="3600" dirty="0">
                <a:latin typeface="Times New Roman" pitchFamily="18" charset="0"/>
                <a:cs typeface="Times New Roman" pitchFamily="18" charset="0"/>
              </a:rPr>
            </a:br>
            <a:r>
              <a:rPr lang="it-IT" sz="3600" dirty="0">
                <a:latin typeface="Times New Roman" pitchFamily="18" charset="0"/>
                <a:cs typeface="Times New Roman" pitchFamily="18" charset="0"/>
              </a:rPr>
              <a:t>=</a:t>
            </a:r>
            <a:br>
              <a:rPr lang="it-IT" sz="3600" dirty="0">
                <a:latin typeface="Times New Roman" pitchFamily="18" charset="0"/>
                <a:cs typeface="Times New Roman" pitchFamily="18" charset="0"/>
              </a:rPr>
            </a:br>
            <a:r>
              <a:rPr lang="it-IT" sz="3600" dirty="0" err="1">
                <a:latin typeface="Times New Roman" pitchFamily="18" charset="0"/>
                <a:cs typeface="Times New Roman" pitchFamily="18" charset="0"/>
              </a:rPr>
              <a:t>Laberinthus</a:t>
            </a:r>
            <a:r>
              <a:rPr lang="it-IT" sz="3600" dirty="0">
                <a:latin typeface="Times New Roman" pitchFamily="18" charset="0"/>
                <a:cs typeface="Times New Roman" pitchFamily="18" charset="0"/>
              </a:rPr>
              <a:t> Dedali Domus </a:t>
            </a:r>
            <a:br>
              <a:rPr lang="it-IT" sz="3600" dirty="0">
                <a:latin typeface="Times New Roman" pitchFamily="18" charset="0"/>
                <a:cs typeface="Times New Roman" pitchFamily="18" charset="0"/>
              </a:rPr>
            </a:br>
            <a:br>
              <a:rPr lang="it-IT" sz="3600" dirty="0">
                <a:latin typeface="Times New Roman" pitchFamily="18" charset="0"/>
                <a:cs typeface="Times New Roman" pitchFamily="18" charset="0"/>
              </a:rPr>
            </a:br>
            <a:r>
              <a:rPr lang="it-IT" sz="3600" dirty="0">
                <a:latin typeface="Times New Roman" pitchFamily="18" charset="0"/>
                <a:cs typeface="Times New Roman" pitchFamily="18" charset="0"/>
              </a:rPr>
              <a:t>Paris, BN, 3840</a:t>
            </a:r>
            <a:br>
              <a:rPr lang="it-IT" sz="3600" dirty="0">
                <a:latin typeface="Times New Roman" pitchFamily="18" charset="0"/>
                <a:cs typeface="Times New Roman" pitchFamily="18" charset="0"/>
              </a:rPr>
            </a:br>
            <a:r>
              <a:rPr lang="it-IT" sz="3600" i="1" dirty="0" err="1">
                <a:latin typeface="Times New Roman" pitchFamily="18" charset="0"/>
                <a:cs typeface="Times New Roman" pitchFamily="18" charset="0"/>
              </a:rPr>
              <a:t>Collectio</a:t>
            </a:r>
            <a:r>
              <a:rPr lang="it-IT" sz="3600" i="1" dirty="0">
                <a:latin typeface="Times New Roman" pitchFamily="18" charset="0"/>
                <a:cs typeface="Times New Roman" pitchFamily="18" charset="0"/>
              </a:rPr>
              <a:t> </a:t>
            </a:r>
            <a:r>
              <a:rPr lang="it-IT" sz="3600" i="1" dirty="0" err="1">
                <a:latin typeface="Times New Roman" pitchFamily="18" charset="0"/>
                <a:cs typeface="Times New Roman" pitchFamily="18" charset="0"/>
              </a:rPr>
              <a:t>Dionysio-Hadriana</a:t>
            </a:r>
            <a:r>
              <a:rPr lang="it-IT" sz="3600" dirty="0">
                <a:latin typeface="Times New Roman" pitchFamily="18" charset="0"/>
                <a:cs typeface="Times New Roman" pitchFamily="18" charset="0"/>
              </a:rPr>
              <a:t>, sec. IX</a:t>
            </a:r>
          </a:p>
        </p:txBody>
      </p:sp>
      <p:pic>
        <p:nvPicPr>
          <p:cNvPr id="3" name="Immagine 2"/>
          <p:cNvPicPr>
            <a:picLocks noChangeAspect="1"/>
          </p:cNvPicPr>
          <p:nvPr/>
        </p:nvPicPr>
        <p:blipFill rotWithShape="1">
          <a:blip r:embed="rId3">
            <a:extLst>
              <a:ext uri="{28A0092B-C50C-407E-A947-70E740481C1C}">
                <a14:useLocalDpi xmlns:a14="http://schemas.microsoft.com/office/drawing/2010/main" val="0"/>
              </a:ext>
            </a:extLst>
          </a:blip>
          <a:srcRect t="3747" r="5627" b="2583"/>
          <a:stretch/>
        </p:blipFill>
        <p:spPr>
          <a:xfrm>
            <a:off x="7338080" y="0"/>
            <a:ext cx="4741183" cy="5556076"/>
          </a:xfrm>
          <a:prstGeom prst="rect">
            <a:avLst/>
          </a:prstGeom>
        </p:spPr>
      </p:pic>
    </p:spTree>
    <p:extLst>
      <p:ext uri="{BB962C8B-B14F-4D97-AF65-F5344CB8AC3E}">
        <p14:creationId xmlns:p14="http://schemas.microsoft.com/office/powerpoint/2010/main" val="22873822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3489" name="Segnaposto contenuto 3" descr="kn28-0130_675.jpg"/>
          <p:cNvPicPr>
            <a:picLocks noGrp="1" noChangeAspect="1"/>
          </p:cNvPicPr>
          <p:nvPr>
            <p:ph idx="1"/>
          </p:nvPr>
        </p:nvPicPr>
        <p:blipFill>
          <a:blip r:embed="rId3"/>
          <a:srcRect/>
          <a:stretch>
            <a:fillRect/>
          </a:stretch>
        </p:blipFill>
        <p:spPr>
          <a:xfrm>
            <a:off x="4583114" y="2565400"/>
            <a:ext cx="3348037" cy="2446338"/>
          </a:xfrm>
        </p:spPr>
      </p:pic>
    </p:spTree>
    <p:extLst>
      <p:ext uri="{BB962C8B-B14F-4D97-AF65-F5344CB8AC3E}">
        <p14:creationId xmlns:p14="http://schemas.microsoft.com/office/powerpoint/2010/main" val="3056940595"/>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zentacja2" id="{EA6A668D-C0EB-EA4F-87D9-C826B3BC941E}" vid="{B9EAE63E-5D6E-0A47-9842-EC6F62766981}"/>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akiet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Motyw pakietu Office</Template>
  <TotalTime>13</TotalTime>
  <Words>4367</Words>
  <Application>Microsoft Macintosh PowerPoint</Application>
  <PresentationFormat>Panoramiczny</PresentationFormat>
  <Paragraphs>56</Paragraphs>
  <Slides>52</Slides>
  <Notes>1</Notes>
  <HiddenSlides>0</HiddenSlides>
  <MMClips>0</MMClips>
  <ScaleCrop>false</ScaleCrop>
  <HeadingPairs>
    <vt:vector size="6" baseType="variant">
      <vt:variant>
        <vt:lpstr>Używane czcionki</vt:lpstr>
      </vt:variant>
      <vt:variant>
        <vt:i4>5</vt:i4>
      </vt:variant>
      <vt:variant>
        <vt:lpstr>Motyw</vt:lpstr>
      </vt:variant>
      <vt:variant>
        <vt:i4>1</vt:i4>
      </vt:variant>
      <vt:variant>
        <vt:lpstr>Tytuły slajdów</vt:lpstr>
      </vt:variant>
      <vt:variant>
        <vt:i4>52</vt:i4>
      </vt:variant>
    </vt:vector>
  </HeadingPairs>
  <TitlesOfParts>
    <vt:vector size="58" baseType="lpstr">
      <vt:lpstr>Aptos</vt:lpstr>
      <vt:lpstr>Arial</vt:lpstr>
      <vt:lpstr>Calibri</vt:lpstr>
      <vt:lpstr>Calibri Light</vt:lpstr>
      <vt:lpstr>Times New Roman</vt:lpstr>
      <vt:lpstr>Motyw pakietu Office</vt:lpstr>
      <vt:lpstr> Introduzione alle fonti del diritto canonico medievale con particolare riferimento al Decretum Gratiani  Prof. Orazio Condorelli   </vt:lpstr>
      <vt:lpstr>Focus: rinascimento giuridico medievale, sec. XI-XII  renaissance, renewal, revival, rinascimento tournant, turning point, svolta  1. Che cosa è una fonte canonica per un autore dei secoli XI-XII?  2. Dalla collectio alla interpretatio: “gerarchia” delle fonti e criteri di interpretazione  Graziano, “padre della scienza del diritto canonico”   I “padri” (precursori) del “padre”  In particolare: Ivo di Chartres e Algero di Liegi</vt:lpstr>
      <vt:lpstr>St. Omer, BM, ms. 453 Magister Gratianus «Il Padre della scienza del diritto canonico»</vt:lpstr>
      <vt:lpstr>Irnerio  Primus illuminator scientiae  nostrae  Il padre della scienza del diritto civile</vt:lpstr>
      <vt:lpstr>… Un passo indietro  Dionysius Exiguus, Dionigi il Piccolo († 537-555)  Collectio Dionysiana, Roma, circa 500     </vt:lpstr>
      <vt:lpstr>Dionysius Exiguus, Collectio canonum, seconda redazione Praefatio  München 14008, sec. IX.2:  Coll. Dionysiana adaucta Ravenna o forse Roma 850-872  Domino venerando mihi patri Stephano episcopo Dionysius Exiguus in Domino salutem. (Stefano vescovo di Salona) Quamvis carissimus frater noster Laurentius assidua et familiari cohortatione parvitatem nostram regulas ecclesiasticas de Graeco transferre pepulerit, imperitia, credo, priscae translationis offensus...</vt:lpstr>
      <vt:lpstr>Dionysius Exiguus, Collectio decretalium  Canones Apostolorum Nicea Ancyra Neocesarea Gangra Antiochia Laodicea Costantinopoli Sardica Cartagine 419 [...] Calcedonia</vt:lpstr>
      <vt:lpstr>Dionysius Exiguus, Collectio canonum, seconda redazione   München 14008, sec. IX.2:  Coll. Dionysiana adaucta Ravenna o forse Roma 850-872  Canones Apostolorum</vt:lpstr>
      <vt:lpstr>Dionysius Exiguus, Collectio canonum, seconda redazione  München 14008, sec. IX.2:  Coll. Dionysiana adaucta Ravenna o forse Roma 850-872  Concilio di Nicea (325) Simbolo dei 318 Padri</vt:lpstr>
      <vt:lpstr>Dionysius Exiguus, Collectio canonum, seconda redazione  München 14008, sec. IX.2:  Coll. Dionysiana adaucta Ravenna o forse Roma 850-872  Concilio di Nicea (325) Canoni</vt:lpstr>
      <vt:lpstr>Dionysius Exiguus, Praefatio della Collectio decretalium Paris, BN, lat. 3837   Domino venerabili mihi Juliano presbytero [tituli sancte Anastasiae] Dionisius Exiguus. Sanctitatis tuae sedulis excitatus officiis… praeteritorum sedis apostolicae praesulum constituta, qua valui, cura diligentiaque collegi et in quemdam redigens ordinem titulis distinxi compositis: ita dumtaxat, ut singulorum pontificum, quotquot a [me] praecepta reperta sunt, sub una numerorum serie terminarem omnesque tituli huic praefationi subnecterem eo modo, quo dudum de Graeco sermone partrum transferens canones ordinaram, quod vobis nimium placuisse cognoveram.</vt:lpstr>
      <vt:lpstr>Dionysius Exiguus, Collectio canonum, seconda redazione  München 14008, sec. IX.2:  Coll. Dionysiana adaucta Ravenna o forse Roma 850-872  Fine della Collectio canonum Inizio della collectio decretalium (decreta pontificum romanorum)</vt:lpstr>
      <vt:lpstr>Dionysius Exiguus, Collectio decretalium  Siricio Innocenzo I Zosimo Bonifacio I Celestino I Leone I Gelasio I Anastasio II</vt:lpstr>
      <vt:lpstr>Isidoro, Etymologiae VI.17.1  Canon autem Graece, Latine regula nuncupatur. Regula autem dicta, quod recte ducit, nec aliquando aliorsum trahit. Alii dixerunt regulam dictam vel quod regat, vel quod normam recte vivendi praebeat, vel quod distortum pravumque quid corrigat.  Sankt Gallen, Stiftsbibliothek, 231</vt:lpstr>
      <vt:lpstr>Biblioteca Apostolica Vaticana Vat. Lat. 1357 Ivo, Prologus e Decretum  Exceptiones ecclesiasticarum regularum partim ex epistolis Romanorum pontificum, partim ex gestis conciliorum catholicorum episcoporum, partim ex tractatibus orthodoxorum patrum, partim ex institutionibus catholicorum regum, nonnullo labore in unum corpus adunare curavi, ut qui scripta illa, ex quibus ista excepta sunt ad manum habere non poterit, hinc saltem accipiat quod ad commodum cause sue valere perspexerit.</vt:lpstr>
      <vt:lpstr>Biblioteca Apostolica Vaticana Vat. Lat. 1357 Ivo, Prologus e Decretum </vt:lpstr>
      <vt:lpstr>Polycarpus Gregorio di S. Crisogono, + 1113/14.  Dedicato a Diego Gelmírez vescovo di Compostela  Madrid BN 7127 Incipit prologus Gregorii cardinalis presbiteri titulib sancti Grisogoni ad Didacum sancti Iacobi ecclesie episcopum. Dilecto domino D. sancti Iacobi ecclesie pontificali infula digne decorato Gregorius presbiterorum humillimus salutem. Petistis iamdudum et hoc sepe, ut opus arduum et supra vires meas agrederer, librum canonum scilicet ex Romanorum pontificum decretis aliorumque sanctorum patrum auctoritatibus atque diversis autenticis conciliis utiliora sumens seriatim componerem...</vt:lpstr>
      <vt:lpstr>Fontes di Graziano  ed. Ae. Friedberg Berlin 1879  paparum epistolae (verae et spuriae)  conciliorum canones  patrum opera  capitularia regum Francorum  fontes iuris Romani</vt:lpstr>
      <vt:lpstr>Dalla collectio alla interpretatio </vt:lpstr>
      <vt:lpstr>Polycarpus Libro I tit. 27 De auctoritate et ratione  c. 4. Idem (Augustinus) in libro secundo de ordine. «Ad discendum dupliciter ducimur, auctoritate atque ratione…»   Madrid BN 7127   </vt:lpstr>
      <vt:lpstr>Collectio Caesaraugustana seconda versione, ca. 1143/44  Paris, Bibliothèque Nationale, lat. 3876, fol. 1r: «De racione et auctoritate et que cui preponenda sit. Aug. in libro II° de ordine. Ad discendum dupliciter ducimur, auctoritate atque ratione…».</vt:lpstr>
      <vt:lpstr>Ivo di Chartres, Prologus  Teoria dell’interpretazione delle norme canoniche  Istruzioni per il prudente lettore. La discordia fra i testi si può conciliare nella dialettica fra rigor e moderatio, fra iudicium e misericordia.  In quo prudentem lectorem praemonere congruum duximus ut, si forte que legerit, non ad plenum intellexerit, vel sibi invicem adversari existimaverit, non statim reprehendat; sed quid secundum rigorem, quid secundum moderationem, quid secundum iudicium, quid secundum misericordiam dicatur, diligenter attedat...</vt:lpstr>
      <vt:lpstr>Ivo di Chartres, Prologus  I tre scopi della disciplina ecclesiastica: distruzione del peccato, edificazione del regno di Dio, perdono dei peccati.  Habet enim omnis ecclesiastica disciplina principaliter hanc intentionem, vel omnem edificationem adversus scientiam Christi se erigentem destruere; vel edificationem Dei, fidei veritate, et morum honestate constantem construere; vel eamdem, si contaminata fuerit, penitentie remediis emundare.</vt:lpstr>
      <vt:lpstr>Ivo di Chartres, Prologus  Le è la legge suprema che regge l’edificazione del regno di Dio, caritase che deve guidare l’attività di chi interpreta e applica il diritto.  Huius edificationis magistra est charitas, que saluti proximorum consulens, id precipit fieri quod sibi quisque vult ab aliis impendi (Matteo 7.12)... Unde dicit beatus Augustinus de disciplina ecclesiastica tractans: “Habe charitatem, et fac quidquid vis. Si corripis, corripe cum charitate. Si parcis, parce cum charitate” (In Epistolam Iohannis 7.8). Sed in his adhibenda est summa diligentia, et mundandus oculus cordis, quatenus in puniendo, vel parcendo, sanandis morbis charitas sincera subveniat.  La disciplina ecclesiastica è la medicina dell’anima: ... spirituales medici, doctores videlicet sancte Ecclesie...</vt:lpstr>
      <vt:lpstr>Ivo di Chartres, Prologus  Il fine ultimo della disciplina ecclesiastica è la salus animarum. La considerazione di questo fine renderà il lettore consapevole dell’una facies del diritto canonico. A tal fine è mecessario distinguere fra i diversi caratteri delle norme ecclesiastiche.  Diligens lector intelliget unam faciem esse eloquiorum sacrorum, cum distincte considerabit quid sit admonitio, quid sit preceptum, quid prohibitio, quid remissio: et hec nec se invicem impugnare, nec a seipsis distare, sed omnibus sanitatis remedium pro sua moderatione dispensare.</vt:lpstr>
      <vt:lpstr>Ivo di Chartres, Prologus  Precetti e proibizioni immutabili e mutabili  Preceptiones itaque et prohibitiones alie sunt mobiles, alie immobiles. Preceptiones immobiles sunt quas lex eterna sanxit: que observate salutem conferunt, non observate eamdem auferunt.  Per esempio, il Decalogo. Si tratta di minima precepta.  Mobiles vero sunt, quas lex eterna non sanxit, sed posteriorum diligentia ratione utilitatis invenit non ad salutem principaliter obtinendam, sed ad eam tutius muniendam... Cogunt enim multas invenire medicinas multorum experimenta morborum...</vt:lpstr>
      <vt:lpstr>Ivo di Chartres, Prologus  Dalla distinzione fra precetti immutabili e variabili Ivo deduce una magistrale teoria della dispensa, che così definisce in una delle sue lettere: mitigatio ad tempus rigoris iuris, ob necessitatem temporum vel utilitatem Ecclesiae (ep. 57).  La dispensa è ammissibile per praeceptiones mobiles, inammissibile per quelle immobiles. In his igitur, in quibus observatis salus acquiritur, vel in quibus neglectis mors indubitata consequitur, nulla est admittenda dispensatio; sed ita sunt omnia mandata, vel interdicta servanda, sicut sunt eterna lege sancita. In his vero que propter rigorem discipline vel muniendam salutem posteriorum sanxit diligentia, si honesta vel utilis sequatur compensatio, potest precedere auctoritate presidentium diligenter deliberata dispensatio.  Cfr. CIC 1983, Can. 85 — Dispensatio, seu legis mere ecclesiasticae in casu particulari relaxatio</vt:lpstr>
      <vt:lpstr>Algerus Leodiensis Liber de misericordia et iustitia  Troyes, BN, 443</vt:lpstr>
      <vt:lpstr>Algero di Liegi († 1132), Liber de misericordia et iustitia  La discordanza di precetti canonici sulla stessa materia deve essere concordata alla luce dei principi della misericordia e della giustizia. La discretio è lo strumento che serve ad armonizzare tale diversità. La dialettica fra rigore e temperanza è il modo tipico attraverso cui si esplica il regimen ecclesiastico, nella considerazione del fine ultimo che consiste nel promuovere la carità e la salvezza delle anime. Bisogna evitare sia una indebita gratia, sia una intemperata iustitia.  Quia enim precepta canonica alia sunt misericordie, alia iustitie, adeo discreta variis ordinibus, variis personis et temporibus, ut nunc misericordia omnino remittat iustitiam, nunc iustitia omnino dissimulet misericordiam; qui per discretionem nesciunt tam diversa temperare, putant ea sibi per contrarietatem discorditer obviare, non attendentes hunc esse modum ecclesiastici regiminis, seu indulgendo, seu puniendo, eamdem intentionem charitatis, eamdem operationem servare salutis, ideoque canonicis regulis non canonice utentes, sic precepta preceptis diverberant et impugnant, ut aliquando per indebitam gratiam suum iustitie; aliquando per intemperatam iustitiam suum gratie locum auferant.</vt:lpstr>
      <vt:lpstr>Algero di Liegi († 1132), Liber de misericordia et iustitia  La diversitas dei canoni non significa una loro contrarietà. L’ordinamento canonico riluce di una mirabile unità di intenzione, utilità e verità.  Qua igitur precepta canonica variis personis, euntibus temporibus, vario ordine, varia discretione contemperanda sunt, ut aliter hereticus, aliter peccator, aliter subditus, aliter prelatus, sed et aliter et aliter arguendus sit quicunque varia intentione, vel operatione, vel conditione discretus, ad hec quantum dedit Deus discernendum elaboravi, ut in canonibus adeo intentionis, utilitatis, veritatis eluceret unitas, ut nullam contrarietatis discordiam pararet aliqua eorum diversitas. Come afferma il Salmo [25(24).10], “Le vie del Signore sono misericordia e verità”.  Uso della metafora musicale a significare la concordia e l’armonia fra la misericordia e la giustizia. I.83: “consonare, non dissone sed concinne et concorditer... Ut ergo misericordia cantetur et consonet cum iudicio”.</vt:lpstr>
      <vt:lpstr>Algero di Liegi († 1132), Liber de misericordia et iustitia  Prologo + alternanza di canones e dicta  Algero inaugura un metodo che sarà utilizzato da Graziano. </vt:lpstr>
      <vt:lpstr>Decretum Magistri Gratiani o Concordia discordantium canonum  circa 1140  Distinctiones 1-20 = Tractatus de legibus  Colonia, Dombibliothek, ms. 127</vt:lpstr>
      <vt:lpstr>Köln, Dombibliothek, Codex 127: Graziano, Decretum</vt:lpstr>
      <vt:lpstr>Graziano, Decretum   D.1: Principi e categorie generali  Leges divinae e leges humanae  Ius antecedente di lex  Humanum genus duobus regitur, naturali uidelicet iure et moribus. Ius naturae est, quod in lege et euangelio continetur, quo quisque iubetur alii facere, quod sibi uult fieri, et prohibetur alii inferre, quod sibi nolit fieri. Unde Christus in euangelio: “Omnia quecunque uultis ut faciant uobis homines, et uos eadem facite illis. Haec est enim lex et prophetae”. Hinc Ysidorus in V. libro Ethimologiarum [c. 2.] ait:  Beaune, Bibliothèque Municipale, ms. 5</vt:lpstr>
      <vt:lpstr>Graziano, Decretum  D.1 c.1. Diuinae leges natura, humanae moribus constant. Omnes leges aut diuinae sunt, aut humanae. Diuinae natura, humanae moribus constant, ideoque he discrepant, quoniam aliae aliis gentibus placent.  c.2 Ius genus, lex species eius est. c.3 Quid sit lex. c.4 Quid sit mos. c.5 Quid sit consuetudo. c.6 Que sint species iuris. c.7 Quid sit ius naturale. c.8 Quid sit ius ciuile. c.9 Quid sit ius gentium. c.10 Quid sit ius militare. c.11 Quid sit ius publicum. c.12 Quid sit ius Quiritum. Saint-Omer, BM, 454</vt:lpstr>
      <vt:lpstr>Isidoro, Etymologia,e V.5.2  De legibus divinis et humanis Omnes leges aut diuinae sunt, aut humanae…  Sankt Gallen, Stiftsbibliothek, 231</vt:lpstr>
      <vt:lpstr>Graziano, Decretum  D.2, Leggi civili  D.2 c.1 Quid sit lex. D.2 c.2 Quid plebisscitum. D.2 c.3 Quid senatusconsultum. D.2 c.4 Quid constitutio uel edictum. D.2 c.5 Que sint responsa prudentum. D.2 c.6 Que sint tribuniciae leges uel consulares. D.2 c.7 Quid sit lex satyra. D.2 c.8  Que sint Rodiae leges.</vt:lpstr>
      <vt:lpstr>Graziano, Decretum  Dalle leggi civili alle leggi ecclesiastiche  D.3, dictum introduttivo: Omnes he species secularium legum partes sunt. Sed quia constitutio alia est ciuilis, alia ecclesiastica: ciuilis uero forense uel ciuile ius appellatur, quo nomine ecclesiastica constitutio appellatur, uideamus. § 1. Ecclesiastica constitutio nomine canonis censetur. Quid autem canon sit Ysidorus in libro VI. Ethimologiarum [c. 16.] declarat dicens: D.3 c.1 Quid sit canon. D.3 c.2 Unde regula dicatur. D.3 dictum post c.2 Porro canonum alii sunt decreta Pontificum, alii statuta conciliorum. Conciliorum uero alia sunt uniuersalia, alia prouincialia. ... c.3 Quid sit priuilegium. c.4 Quid sit officium legum.</vt:lpstr>
      <vt:lpstr>Graziano, Decretum  D.4: il fine, qualità intrinseche, la forza delle leggi  D.4 c.1 Quare leges sint factae. D.4 c.2 Qualis debeat esse lex: Erit autem lex honesta, iusta, possibilis, secundum naturam, secundum consuetudinem patriae, loco temporique conueniens, necessaria, utilis, manifesta quoque, ne aliquid per obscuritatem inconueniens contineat, nullo priuato commodo, sed pro communi utilitate ciuium conscripta.  D.4 c.3 De legibus tunc est iudicandum, cum instituuntur, non cum institutae fuerint.  D.5 e 6 ancora su ius naturale e sulla sua differenza dalle altre norme  D.7 sui conditores legum</vt:lpstr>
      <vt:lpstr>Graziano, Decretum  D.8 Dal ius naturale alla consuetudo e alla constitutio = diritto divino e diritto umano  dictum post D.8 c.1: Dignitate uero ius naturale simpliciter preualet consuetudini et constitutioni. Quecunque enim uel moribus recepta sunt, uel scriptis comprehensa... D.8 c.2 Aduersus naturale ius nulli quicquam agere licet. D.8 c.3 Mala consuetudo radicitus est euellenda. D.8 c.4 Veritati et rationi consuetudo est postponenda. D.8 c.5 Quelibet consuetudo ueritati est postponenda. D.8 c.6 Veritate reuelata, consuetudinem sibi cedere oportet. D.8 c.7 Consuetudo rationi frustra opponitur. D.8 c.7 Rationem consuetudo impedire non debet. D.8 c.9 Dei ueritatem, non hominum consuetudinem sequi oportet.</vt:lpstr>
      <vt:lpstr>Graziano, Decretum  D.9 in particolare sui limiti della legge umana (constitutio) e sulle Scritture  D.9, dictum introduttivo: Quod autem constitutio naturali iuri cedat multiplici auctoritate probatur… D.9 c.1 Leges principum naturali iuri preualere non debent. D.9 c.2 Principes tenentur et ipsi uiuere legibus suis. D.9 c.8 Litteris omnium episcoporum sacra scriptura preponatur. D.9 c.10 Non debetur par reuerentia canonicis scripturis et expositionibus earum.  D.10 leggi ecclesiastiche e leggi civili Dictum introduttivo. Constitutiones uero principum ecclesiasticis constitutionibus non preminent, sed obsecuntur.   D.11 ancora su legge e consuetudine Dictum introduttivo: Quod uero legibus consuetudo cedat, Ysidorus…  D.12 sulla forza della consuetudine e di altre norme ecclesiastiche</vt:lpstr>
      <vt:lpstr>Graziano, Decretum  D.13 sulla dispensa  Dictum introduttivo: Item aduersus naturale ius nulla dispensatio admittitur; nisi forte duo mala ita urgeant ut alterum eorum necesse sit eligi…  D.14 ancora sulla dispensa e sul temperamento della legge</vt:lpstr>
      <vt:lpstr>Graziano, Decretum   D.15 approfondimento sulle fonti del diritto della chiesa Ecclesiasticae constitutiones e loro origine. I concili  Dictum introduttivo: De naturali iure et constitutione uel consuetudine hactenus disseruimus, differentiam, qua ab inuicem discernuntur, assignantes: nunc ad ecclesiasticas constitutiones stilum uertamus, earumque originem et auctoritatem, prout ex libris sanctorum Patrum colligere possumus, breuiter assignantes. D. 15 c.1 Quo tempore ceperint canones generalium conciliorum. D. 15 c.2 De auctoritate quatuor conciliorum. D. 15 c.3 Que concilia sancta Romana ecclesia suscipiat.  D.16 Sull’auctoritas dei Canones apostolorum e degli altri concili orientali del primo Millennio </vt:lpstr>
      <vt:lpstr>Graziano, Decretum   D.17 sull’auctoritas congregandi concilia Dictum introduttivo: Generalia concilia quorum tempore celebrata sint, uel quorum auctoritas ceteris premineat sanctorum auctoritatibus, supra monstratum est. Auctoritas uero congregandorum conciliorum penes apostolicam sedem est.   D.18 su autorità, svolgimento e funzione dei concili particolari (episcoporum concilia) Episcoporum igitur concilia, ut ex premissis apparet, sunt inualida ad diffiniendum et constituendum, non autem ad corrigendum. Sunt enim necessaria episcoporum concilia ad exortationem et correctionem, que etsi non habent uim constituendi, habent tamen auctoritatem imponendi et indicendi, quod alias statutum est et generaliter seu specialiter obseruari preceptum.</vt:lpstr>
      <vt:lpstr>Graziano, Decretum   D.19 sulle decretales D.19 dictum introduttivo: De Epistolis uero decretalibus queritur, an uim auctoritatis obtineant, cum in corpore canonum non inueniantur.  D.19 c.1 Decretales epistolae uim auctoritatis habent. D.19 c.2 Omnes sanctiones apostolicae sedis irrefragabiliter sunt obseruandae. D.19 c.4 Quicquid Romana ecclesia statuit uel ordinat, ab omnibus est obseruandum. D.19 c.6 Inter canonicas scripturas decretales epistolae connumerantur.</vt:lpstr>
      <vt:lpstr>Graziano, Decretum   D.20 Sull’auctoritas canonica del Patres e degli scrittori ecclesiastici. Differenza tra scientia e potestas D.20, dictum introduttivo: Decretales itaque epistolae canonibus conciliorum pari iure exequantur. Nunc autem queritur de expositoribus sacrae scripturae, an exequentur, an subiciantur eis? Quo enim quisque magis ratione nititur, eo maioris auctoritatis eius uerba esse uidentur. Plurimi autem tractatorum, sicut pleniori gratia Spiritus sancti, ita ampliori scientia aliis precellentes, rationi magis adhesisse probantur. Unde nonnullorum Pontificum constitutis Augustini, Ieronimi atque aliorum tractatorum dicta eis uidentur esse preferenda. II. Pars. § 1. Sed aliud est causis terminum imponere aliud scripturas sacras diligenter exponere. Negotiis diffiniendis non solum est necessaria scientia, sed etiam potestas. Unde Christus dicturus Petro: “Quodcumque ligaueris super terram, erit ligatum et in celis, etc”. prius dedit sibi claues regni celorum: in altera dans ei scientiam discernendi inter lepram et lepram, in altera dans sibi potestatem eiciendi aliquos ab ecclesia, uel recipiendi. Cum ergo quelibet negotia finem accipiant uel in absolutione innocentium, uel in condempnatione delinquentium, absolutio uero uel condempnatio non scientiam tantum, sed etiam potestatem presidentium desiderant: aparet, quod diuinarum scripturarum tractatores, etsi scientia Pontificibus premineant, tamen, quia dignitatis eorum apicem non sunt adepti, in sacrarum scripturarum expositionibus eis preponuntur, in causis uero diffiniendis secundum post eos locum merentur. </vt:lpstr>
      <vt:lpstr>Uso di auctoritas e ratio in Graziano  Graziano, dictum post D.1 c.1 Ex uerbis huius auctoritatis euidenter datur intelligi, in quo differant inter se lex diuina et humana…  Graziano, dictum ante D.9 c.1 Quod autem constitutio naturali iuri cedat multiplici auctoritate probatur. Ait enim Augustinus ad Bonifatium...  Graziano, dictum ante D.23 c.2: Episcopi uero et ceteri ordinem infra constituti qualiter ordinari debeant, ex auctoritate Cartaginensis concilii IV., [cap. I.] cui interfuit Augustinus tempore Honorii Augusti, ostendamus, ab eorum examinatione incipientes: D.23 c.2. Quomodo sit examinandus, qui in episcopum eligitur.  D.50 c.12. Qui post ordinationem in lapsum ceciderit, sacra misteria non debet tractare. Item Martinus Papa. [I. in epistola ad Amandum.]  Si post ordinationem suam quispiam in lapsum ceciderit, et preuaricationis peccato fuerit deprehensus obnoxius omnimodo prohibendum est, eum manibus lutulentis atque pollutis misteria nostrae salutis tractare. Graziano, dictum post D.50c.12: Econtra exemplis et auctoritate probatur...</vt:lpstr>
      <vt:lpstr>Uso di auctoritas e ratio in Graziano  Graziano, dictum ad C.2 q.4: Quod uero quarto loco querebatur: An duorum testimonio episcopus sit condempnandus? multorum auctoritate probatur. Sicut enim in euangelio Iohannis legitur, ait Christus ad Iudeos: “In lege uestra scriptum est, quoniam duorum hominum testimonium uerum est”....  Graziano, dictum post C.12 q.1 c.25: De rebus uero ecclesiae queritur, an liceat eas per prebendas diuidi, ut annuos redditus quisque sibi specialiter uendicet? Hoc non posse fieri, argumento et auctoritate probatur. Clerici successores sunt eorum, de quibus dicitur. “Multitudinis autem credentium erat cor unum et anima una”. Necesse est ergo, ut eorum consequantur uitam, quorum in ecclesia gradum administrant. Non ergo aliquid propriam sibi uendicabunt, sed erunt eis omnia communia.  Graziano, dictum ad C.26 q.5: Quod autem sortilegi et diuini, si cessare noluerint, excommunicandi sint, ratione et auctoritate probatur.  Graziano, dictum ad C.26 q.6: Quod autem ab episcopo excommunicatus eo inconsulto ab alio reconciliari non possit, nisi forte per eius metropolitanum uel per summum Pontificem, ratione et auctoritate probatur.</vt:lpstr>
      <vt:lpstr>Graziano, Decretum   D.29, dictum iniziale. Sed notandum est quod secundum Isidorum pleraque capitula ex causa, ex loco, ex tempore, ex persona consideranda sunt.</vt:lpstr>
      <vt:lpstr>Alano di Lille (+ ca. 1202), Contra haereticos I.30, PL 210.333  Sed quia auctoritas cereum habet nasum, id est in diversum potest flecti sensum, rationibus roborandum est.</vt:lpstr>
      <vt:lpstr>Historia fontium et collectionum = Laberinthus Dedali Domus   Paris, BN, 3840 Collectio Dionysio-Hadriana, sec. IX</vt:lpstr>
      <vt:lpstr>Prezentacja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Kacper Górski</dc:creator>
  <cp:lastModifiedBy>Kacper Górski</cp:lastModifiedBy>
  <cp:revision>6</cp:revision>
  <dcterms:created xsi:type="dcterms:W3CDTF">2024-07-18T18:23:43Z</dcterms:created>
  <dcterms:modified xsi:type="dcterms:W3CDTF">2024-07-18T18:36:46Z</dcterms:modified>
</cp:coreProperties>
</file>