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62" r:id="rId4"/>
    <p:sldId id="269" r:id="rId5"/>
    <p:sldId id="270" r:id="rId6"/>
    <p:sldId id="302" r:id="rId7"/>
    <p:sldId id="306" r:id="rId8"/>
    <p:sldId id="307" r:id="rId9"/>
    <p:sldId id="311" r:id="rId10"/>
    <p:sldId id="303" r:id="rId11"/>
    <p:sldId id="290" r:id="rId12"/>
    <p:sldId id="310" r:id="rId13"/>
    <p:sldId id="309" r:id="rId14"/>
    <p:sldId id="289" r:id="rId15"/>
    <p:sldId id="292" r:id="rId16"/>
    <p:sldId id="294" r:id="rId17"/>
    <p:sldId id="308" r:id="rId18"/>
    <p:sldId id="304" r:id="rId19"/>
    <p:sldId id="312" r:id="rId20"/>
    <p:sldId id="296" r:id="rId21"/>
    <p:sldId id="286" r:id="rId22"/>
    <p:sldId id="299" r:id="rId23"/>
    <p:sldId id="272" r:id="rId24"/>
    <p:sldId id="271" r:id="rId25"/>
    <p:sldId id="274" r:id="rId26"/>
    <p:sldId id="273" r:id="rId27"/>
    <p:sldId id="275" r:id="rId28"/>
    <p:sldId id="277" r:id="rId29"/>
    <p:sldId id="281" r:id="rId30"/>
    <p:sldId id="266" r:id="rId31"/>
    <p:sldId id="278" r:id="rId32"/>
    <p:sldId id="283" r:id="rId33"/>
    <p:sldId id="276" r:id="rId34"/>
    <p:sldId id="280" r:id="rId35"/>
    <p:sldId id="279" r:id="rId36"/>
    <p:sldId id="282" r:id="rId37"/>
    <p:sldId id="259" r:id="rId3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90E593-B2D3-0540-9474-6A6FC355802D}" v="7" dt="2023-03-15T09:57:45.2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06"/>
    <p:restoredTop sz="95821"/>
  </p:normalViewPr>
  <p:slideViewPr>
    <p:cSldViewPr snapToGrid="0" snapToObjects="1">
      <p:cViewPr varScale="1">
        <p:scale>
          <a:sx n="89" d="100"/>
          <a:sy n="89" d="100"/>
        </p:scale>
        <p:origin x="176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18.07.2024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hyperlink" Target="https://web.colby.edu/canonlaw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hyperlink" Target="https://digital.library.ucla.edu/catalog/ark:/21198/zz0014rx5v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igi.vatlib.it/view/MSS_Vat.lat.6770" TargetMode="External"/><Relationship Id="rId3" Type="http://schemas.openxmlformats.org/officeDocument/2006/relationships/image" Target="../media/image6.jpg"/><Relationship Id="rId7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dmgh.de/mgh_const_2_suppl/index.htm#page/(III)/mode/1up" TargetMode="External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3B294A-4714-D8D4-A8B8-6C04251483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A65A813-B39D-ABC3-D17D-B228617006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8725" y="2316163"/>
            <a:ext cx="5126804" cy="1400918"/>
          </a:xfrm>
        </p:spPr>
        <p:txBody>
          <a:bodyPr>
            <a:noAutofit/>
          </a:bodyPr>
          <a:lstStyle/>
          <a:p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Emanuele </a:t>
            </a:r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Conte</a:t>
            </a: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 </a:t>
            </a:r>
            <a:b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</a:b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(con </a:t>
            </a:r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Corinne</a:t>
            </a: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Leveleux</a:t>
            </a: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)</a:t>
            </a:r>
          </a:p>
          <a:p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Introduzione</a:t>
            </a: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alle</a:t>
            </a: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fonti</a:t>
            </a:r>
            <a:r>
              <a:rPr lang="pl-PL" sz="3000" dirty="0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 </a:t>
            </a:r>
            <a:r>
              <a:rPr lang="pl-PL" sz="3000" dirty="0" err="1">
                <a:solidFill>
                  <a:srgbClr val="FF0000"/>
                </a:solidFill>
                <a:latin typeface="Copperplate" panose="02000504000000020004" pitchFamily="2" charset="0"/>
                <a:cs typeface="Calibri" panose="020F0502020204030204" pitchFamily="34" charset="0"/>
              </a:rPr>
              <a:t>giuridiche</a:t>
            </a:r>
            <a:endParaRPr lang="pl-PL" sz="3000" dirty="0">
              <a:solidFill>
                <a:srgbClr val="FF0000"/>
              </a:solidFill>
              <a:latin typeface="Copperplate" panose="02000504000000020004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49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8D1901-10A5-E08E-04BD-F66C4871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930" y="1580322"/>
            <a:ext cx="8796131" cy="4596641"/>
          </a:xfrm>
        </p:spPr>
        <p:txBody>
          <a:bodyPr anchor="ctr">
            <a:normAutofit/>
          </a:bodyPr>
          <a:lstStyle/>
          <a:p>
            <a:pPr marL="2286000" lvl="5" indent="0" algn="ctr">
              <a:buNone/>
            </a:pP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Palermo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, 7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Febbraio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2024</a:t>
            </a:r>
            <a:endParaRPr lang="fr-FR" sz="3200" dirty="0">
              <a:solidFill>
                <a:srgbClr val="FF0000"/>
              </a:solidFill>
              <a:latin typeface="Copperplate" panose="02000504000000020004" pitchFamily="2" charset="77"/>
            </a:endParaRPr>
          </a:p>
          <a:p>
            <a:pPr marL="2286000" lvl="5" indent="0" algn="ctr">
              <a:buNone/>
            </a:pPr>
            <a:endParaRPr lang="fr-FR" sz="3200" dirty="0">
              <a:solidFill>
                <a:srgbClr val="FF0000"/>
              </a:solidFill>
              <a:latin typeface="Copperplate" panose="02000504000000020004" pitchFamily="2" charset="77"/>
            </a:endParaRPr>
          </a:p>
          <a:p>
            <a:pPr marL="2286000" lvl="5" indent="0" algn="ctr">
              <a:buNone/>
            </a:pPr>
            <a:r>
              <a:rPr lang="fr-FR" sz="32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« Nemo </a:t>
            </a:r>
            <a:r>
              <a:rPr lang="fr-FR" sz="32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historicus</a:t>
            </a:r>
            <a:r>
              <a:rPr lang="fr-FR" sz="32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fr-FR" sz="32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nisi</a:t>
            </a:r>
            <a:r>
              <a:rPr lang="fr-FR" sz="32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iuris </a:t>
            </a:r>
            <a:r>
              <a:rPr lang="fr-FR" sz="32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cognitione</a:t>
            </a:r>
            <a:r>
              <a:rPr lang="fr-FR" sz="32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fr-FR" sz="32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imbutus</a:t>
            </a:r>
            <a:r>
              <a:rPr lang="fr-FR" sz="32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 » </a:t>
            </a:r>
          </a:p>
          <a:p>
            <a:pPr marL="2286000" lvl="5" indent="0" algn="ctr">
              <a:buNone/>
            </a:pPr>
            <a:r>
              <a:rPr lang="fr-FR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(Georg </a:t>
            </a:r>
            <a:r>
              <a:rPr lang="fr-FR" sz="2400" dirty="0" err="1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Waitz</a:t>
            </a:r>
            <a:r>
              <a:rPr lang="fr-FR" sz="2400" dirty="0">
                <a:solidFill>
                  <a:srgbClr val="FF0000"/>
                </a:solidFill>
                <a:latin typeface="Apple Chancery" panose="03020702040506060504" pitchFamily="66" charset="-79"/>
                <a:cs typeface="Apple Chancery" panose="03020702040506060504" pitchFamily="66" charset="-79"/>
              </a:rPr>
              <a:t>)</a:t>
            </a:r>
          </a:p>
          <a:p>
            <a:pPr marL="2286000" lvl="5" indent="0">
              <a:buNone/>
            </a:pPr>
            <a:endParaRPr lang="pl-P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006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E’ </a:t>
            </a:r>
            <a:r>
              <a:rPr lang="pl-PL" dirty="0" err="1">
                <a:solidFill>
                  <a:srgbClr val="C00000"/>
                </a:solidFill>
              </a:rPr>
              <a:t>lo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sguardo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dello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storico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che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qualifica</a:t>
            </a:r>
            <a:r>
              <a:rPr lang="pl-PL" dirty="0">
                <a:solidFill>
                  <a:srgbClr val="C00000"/>
                </a:solidFill>
              </a:rPr>
              <a:t> le </a:t>
            </a:r>
            <a:r>
              <a:rPr lang="pl-PL" dirty="0" err="1">
                <a:solidFill>
                  <a:srgbClr val="C00000"/>
                </a:solidFill>
              </a:rPr>
              <a:t>fonti</a:t>
            </a:r>
            <a:endParaRPr lang="pl-PL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7F3ECDBF-7599-1C94-2319-DA42C315F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295" y="1795807"/>
            <a:ext cx="10515600" cy="4351338"/>
          </a:xfrm>
        </p:spPr>
        <p:txBody>
          <a:bodyPr/>
          <a:lstStyle/>
          <a:p>
            <a:r>
              <a:rPr lang="pl-PL" sz="2800"/>
              <a:t>Monumenta Germaniae Historica</a:t>
            </a:r>
          </a:p>
          <a:p>
            <a:endParaRPr lang="en-US" dirty="0"/>
          </a:p>
        </p:txBody>
      </p:sp>
      <p:pic>
        <p:nvPicPr>
          <p:cNvPr id="11" name="Immagine 10" descr="Immagine che contiene testo&#10;&#10;Descrizione generata automaticamente">
            <a:extLst>
              <a:ext uri="{FF2B5EF4-FFF2-40B4-BE49-F238E27FC236}">
                <a16:creationId xmlns:a16="http://schemas.microsoft.com/office/drawing/2014/main" id="{93332059-BE6F-2524-5A96-B08646B1EA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0" y="2625276"/>
            <a:ext cx="2667000" cy="26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9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6"/>
            <a:ext cx="9628695" cy="966718"/>
          </a:xfrm>
        </p:spPr>
        <p:txBody>
          <a:bodyPr/>
          <a:lstStyle/>
          <a:p>
            <a:r>
              <a:rPr lang="pl-PL" dirty="0" err="1"/>
              <a:t>Scriptores</a:t>
            </a:r>
            <a:r>
              <a:rPr lang="pl-PL" dirty="0"/>
              <a:t> </a:t>
            </a:r>
            <a:r>
              <a:rPr lang="pl-PL" dirty="0" err="1"/>
              <a:t>nei</a:t>
            </a:r>
            <a:r>
              <a:rPr lang="pl-PL" dirty="0"/>
              <a:t> MGH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2C99FCC-738E-D6DA-284D-0D2E904714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25104" y="1408182"/>
            <a:ext cx="2191945" cy="4351338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97AA3FA6-0E8B-0A56-F4A9-40F48BA1178F}"/>
              </a:ext>
            </a:extLst>
          </p:cNvPr>
          <p:cNvSpPr txBox="1"/>
          <p:nvPr/>
        </p:nvSpPr>
        <p:spPr>
          <a:xfrm>
            <a:off x="4144617" y="1408182"/>
            <a:ext cx="591378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Scriptores</a:t>
            </a:r>
            <a:r>
              <a:rPr lang="fr-FR" b="1" dirty="0"/>
              <a:t>: </a:t>
            </a:r>
            <a:r>
              <a:rPr lang="fr-FR" dirty="0" err="1"/>
              <a:t>autori</a:t>
            </a:r>
            <a:r>
              <a:rPr lang="fr-FR" dirty="0"/>
              <a:t> </a:t>
            </a:r>
            <a:r>
              <a:rPr lang="fr-FR" dirty="0" err="1"/>
              <a:t>antichi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</a:t>
            </a:r>
            <a:r>
              <a:rPr lang="fr-FR" dirty="0" err="1"/>
              <a:t>giustificano</a:t>
            </a:r>
            <a:r>
              <a:rPr lang="fr-FR" dirty="0"/>
              <a:t> le </a:t>
            </a:r>
            <a:r>
              <a:rPr lang="fr-FR" dirty="0" err="1"/>
              <a:t>identità</a:t>
            </a:r>
            <a:r>
              <a:rPr lang="fr-FR" dirty="0"/>
              <a:t> </a:t>
            </a:r>
            <a:r>
              <a:rPr lang="fr-FR" dirty="0" err="1"/>
              <a:t>popolari</a:t>
            </a:r>
            <a:r>
              <a:rPr lang="fr-FR" dirty="0"/>
              <a:t> e </a:t>
            </a:r>
            <a:r>
              <a:rPr lang="fr-FR" dirty="0" err="1"/>
              <a:t>legittimano</a:t>
            </a:r>
            <a:r>
              <a:rPr lang="fr-FR" dirty="0"/>
              <a:t> i </a:t>
            </a:r>
            <a:r>
              <a:rPr lang="fr-FR" dirty="0" err="1"/>
              <a:t>poteri</a:t>
            </a:r>
            <a:r>
              <a:rPr lang="fr-FR" dirty="0"/>
              <a:t> </a:t>
            </a:r>
            <a:r>
              <a:rPr lang="fr-FR" dirty="0" err="1"/>
              <a:t>sovrani</a:t>
            </a:r>
            <a:endParaRPr lang="fr-FR" dirty="0"/>
          </a:p>
          <a:p>
            <a:endParaRPr lang="fr-FR" b="1" dirty="0"/>
          </a:p>
          <a:p>
            <a:r>
              <a:rPr lang="fr-FR" b="1" dirty="0" err="1"/>
              <a:t>Merovingi</a:t>
            </a:r>
            <a:r>
              <a:rPr lang="fr-FR" dirty="0"/>
              <a:t> (</a:t>
            </a:r>
            <a:r>
              <a:rPr lang="fr-FR" dirty="0" err="1"/>
              <a:t>Gregoire</a:t>
            </a:r>
            <a:r>
              <a:rPr lang="fr-FR" dirty="0"/>
              <a:t> de Tours) </a:t>
            </a:r>
          </a:p>
          <a:p>
            <a:r>
              <a:rPr lang="fr-FR" b="1" dirty="0" err="1"/>
              <a:t>Longobardi</a:t>
            </a:r>
            <a:r>
              <a:rPr lang="fr-FR" dirty="0"/>
              <a:t> (Paolo </a:t>
            </a:r>
            <a:r>
              <a:rPr lang="fr-FR" dirty="0" err="1"/>
              <a:t>Diacono</a:t>
            </a:r>
            <a:r>
              <a:rPr lang="fr-FR" dirty="0"/>
              <a:t>)</a:t>
            </a:r>
          </a:p>
          <a:p>
            <a:r>
              <a:rPr lang="fr-FR" b="1" dirty="0" err="1"/>
              <a:t>Gli</a:t>
            </a:r>
            <a:r>
              <a:rPr lang="fr-FR" b="1" dirty="0"/>
              <a:t> </a:t>
            </a:r>
            <a:r>
              <a:rPr lang="fr-FR" b="1" dirty="0" err="1"/>
              <a:t>Angli</a:t>
            </a:r>
            <a:r>
              <a:rPr lang="fr-FR" b="1" dirty="0"/>
              <a:t> </a:t>
            </a:r>
            <a:r>
              <a:rPr lang="fr-FR" dirty="0"/>
              <a:t>(Beda il </a:t>
            </a:r>
            <a:r>
              <a:rPr lang="fr-FR" dirty="0" err="1"/>
              <a:t>Venerabile</a:t>
            </a:r>
            <a:r>
              <a:rPr lang="fr-FR" dirty="0"/>
              <a:t>) </a:t>
            </a:r>
          </a:p>
          <a:p>
            <a:endParaRPr lang="fr-FR" dirty="0"/>
          </a:p>
          <a:p>
            <a:r>
              <a:rPr lang="fr-FR" b="1" dirty="0" err="1"/>
              <a:t>Libelli</a:t>
            </a:r>
            <a:r>
              <a:rPr lang="fr-FR" b="1" dirty="0"/>
              <a:t> de lite</a:t>
            </a:r>
            <a:r>
              <a:rPr lang="fr-FR" dirty="0"/>
              <a:t> (</a:t>
            </a:r>
            <a:r>
              <a:rPr lang="fr-FR" dirty="0" err="1"/>
              <a:t>trattati</a:t>
            </a:r>
            <a:r>
              <a:rPr lang="fr-FR" dirty="0"/>
              <a:t> di </a:t>
            </a:r>
            <a:r>
              <a:rPr lang="fr-FR" dirty="0" err="1"/>
              <a:t>contenuto</a:t>
            </a:r>
            <a:r>
              <a:rPr lang="fr-FR" dirty="0"/>
              <a:t> </a:t>
            </a:r>
            <a:r>
              <a:rPr lang="fr-FR" dirty="0" err="1"/>
              <a:t>giuridico</a:t>
            </a:r>
            <a:r>
              <a:rPr lang="fr-FR" dirty="0"/>
              <a:t>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8540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28695" cy="1325563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Il tardo </a:t>
            </a:r>
            <a:r>
              <a:rPr lang="pl-PL" dirty="0" err="1">
                <a:solidFill>
                  <a:srgbClr val="C00000"/>
                </a:solidFill>
              </a:rPr>
              <a:t>Medioevo</a:t>
            </a:r>
            <a:r>
              <a:rPr lang="pl-PL" dirty="0">
                <a:solidFill>
                  <a:srgbClr val="C00000"/>
                </a:solidFill>
              </a:rPr>
              <a:t> (dal </a:t>
            </a:r>
            <a:r>
              <a:rPr lang="pl-PL" dirty="0" err="1">
                <a:solidFill>
                  <a:srgbClr val="C00000"/>
                </a:solidFill>
              </a:rPr>
              <a:t>secolo</a:t>
            </a:r>
            <a:r>
              <a:rPr lang="pl-PL" dirty="0">
                <a:solidFill>
                  <a:srgbClr val="C00000"/>
                </a:solidFill>
              </a:rPr>
              <a:t> XII): </a:t>
            </a:r>
            <a:r>
              <a:rPr lang="pl-PL" dirty="0" err="1">
                <a:solidFill>
                  <a:srgbClr val="C00000"/>
                </a:solidFill>
              </a:rPr>
              <a:t>Fonti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legislative</a:t>
            </a:r>
            <a:r>
              <a:rPr lang="pl-PL" dirty="0">
                <a:solidFill>
                  <a:srgbClr val="C00000"/>
                </a:solidFill>
              </a:rPr>
              <a:t> e </a:t>
            </a:r>
            <a:r>
              <a:rPr lang="pl-PL" dirty="0" err="1">
                <a:solidFill>
                  <a:srgbClr val="C00000"/>
                </a:solidFill>
              </a:rPr>
              <a:t>fonti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dottrinali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/>
          <a:lstStyle/>
          <a:p>
            <a:r>
              <a:rPr lang="fr-FR" dirty="0"/>
              <a:t>XII </a:t>
            </a:r>
            <a:r>
              <a:rPr lang="fr-FR" dirty="0" err="1"/>
              <a:t>secolo</a:t>
            </a:r>
            <a:r>
              <a:rPr lang="fr-FR" dirty="0"/>
              <a:t>: un </a:t>
            </a:r>
            <a:r>
              <a:rPr lang="fr-FR" dirty="0" err="1"/>
              <a:t>Rinascimento</a:t>
            </a:r>
            <a:r>
              <a:rPr lang="fr-FR" dirty="0"/>
              <a:t>?</a:t>
            </a:r>
          </a:p>
          <a:p>
            <a:r>
              <a:rPr lang="fr-FR" dirty="0"/>
              <a:t>La </a:t>
            </a:r>
            <a:r>
              <a:rPr lang="fr-FR" dirty="0" err="1"/>
              <a:t>scuola</a:t>
            </a:r>
            <a:r>
              <a:rPr lang="fr-FR" dirty="0"/>
              <a:t> </a:t>
            </a:r>
            <a:r>
              <a:rPr lang="fr-FR" dirty="0" err="1"/>
              <a:t>identifica</a:t>
            </a:r>
            <a:r>
              <a:rPr lang="fr-FR" dirty="0"/>
              <a:t> concetti </a:t>
            </a:r>
            <a:r>
              <a:rPr lang="fr-FR" dirty="0" err="1"/>
              <a:t>giuridici</a:t>
            </a:r>
            <a:br>
              <a:rPr lang="fr-FR" dirty="0"/>
            </a:br>
            <a:r>
              <a:rPr lang="fr-FR" dirty="0"/>
              <a:t>- Influenza </a:t>
            </a:r>
            <a:r>
              <a:rPr lang="fr-FR" dirty="0" err="1"/>
              <a:t>sull’insieme</a:t>
            </a:r>
            <a:r>
              <a:rPr lang="fr-FR" dirty="0"/>
              <a:t> </a:t>
            </a:r>
            <a:r>
              <a:rPr lang="fr-FR" dirty="0" err="1"/>
              <a:t>dellle</a:t>
            </a:r>
            <a:r>
              <a:rPr lang="fr-FR" dirty="0"/>
              <a:t> </a:t>
            </a:r>
            <a:r>
              <a:rPr lang="fr-FR" dirty="0" err="1"/>
              <a:t>fonti</a:t>
            </a:r>
            <a:r>
              <a:rPr lang="fr-FR" dirty="0"/>
              <a:t> </a:t>
            </a:r>
            <a:r>
              <a:rPr lang="fr-FR" dirty="0" err="1"/>
              <a:t>scritte</a:t>
            </a:r>
            <a:r>
              <a:rPr lang="fr-FR" dirty="0"/>
              <a:t>:</a:t>
            </a:r>
            <a:br>
              <a:rPr lang="fr-FR" dirty="0"/>
            </a:br>
            <a:r>
              <a:rPr lang="fr-FR" dirty="0"/>
              <a:t>	- </a:t>
            </a:r>
            <a:r>
              <a:rPr lang="fr-FR" dirty="0" err="1"/>
              <a:t>teologia</a:t>
            </a:r>
            <a:r>
              <a:rPr lang="fr-FR" dirty="0"/>
              <a:t> – </a:t>
            </a:r>
            <a:r>
              <a:rPr lang="fr-FR" dirty="0" err="1"/>
              <a:t>retorica</a:t>
            </a:r>
            <a:r>
              <a:rPr lang="fr-FR" dirty="0"/>
              <a:t> – </a:t>
            </a:r>
            <a:r>
              <a:rPr lang="fr-FR" dirty="0" err="1"/>
              <a:t>politica</a:t>
            </a:r>
            <a:r>
              <a:rPr lang="fr-FR" dirty="0"/>
              <a:t> – </a:t>
            </a:r>
            <a:r>
              <a:rPr lang="fr-FR" dirty="0" err="1"/>
              <a:t>leteratura</a:t>
            </a:r>
            <a:r>
              <a:rPr lang="fr-FR" dirty="0"/>
              <a:t> – </a:t>
            </a:r>
            <a:r>
              <a:rPr lang="fr-FR" dirty="0" err="1"/>
              <a:t>poesia</a:t>
            </a:r>
            <a:endParaRPr lang="fr-FR" dirty="0"/>
          </a:p>
          <a:p>
            <a:r>
              <a:rPr lang="fr-FR" dirty="0"/>
              <a:t>Quasi tutti </a:t>
            </a:r>
            <a:r>
              <a:rPr lang="fr-FR" dirty="0" err="1"/>
              <a:t>gli</a:t>
            </a:r>
            <a:r>
              <a:rPr lang="fr-FR" dirty="0"/>
              <a:t> </a:t>
            </a:r>
            <a:r>
              <a:rPr lang="fr-FR" dirty="0" err="1"/>
              <a:t>autori</a:t>
            </a:r>
            <a:r>
              <a:rPr lang="fr-FR" dirty="0"/>
              <a:t> di </a:t>
            </a:r>
            <a:r>
              <a:rPr lang="fr-FR" dirty="0" err="1"/>
              <a:t>testi</a:t>
            </a:r>
            <a:r>
              <a:rPr lang="fr-FR" dirty="0"/>
              <a:t> </a:t>
            </a:r>
            <a:r>
              <a:rPr lang="fr-FR" dirty="0" err="1"/>
              <a:t>scritti</a:t>
            </a:r>
            <a:r>
              <a:rPr lang="fr-FR" dirty="0"/>
              <a:t> (</a:t>
            </a:r>
            <a:r>
              <a:rPr lang="fr-FR" dirty="0" err="1"/>
              <a:t>documenti</a:t>
            </a:r>
            <a:r>
              <a:rPr lang="fr-FR" dirty="0"/>
              <a:t>, </a:t>
            </a:r>
            <a:r>
              <a:rPr lang="fr-FR" dirty="0" err="1"/>
              <a:t>testi</a:t>
            </a:r>
            <a:r>
              <a:rPr lang="fr-FR" dirty="0"/>
              <a:t> di </a:t>
            </a:r>
            <a:r>
              <a:rPr lang="fr-FR" dirty="0" err="1"/>
              <a:t>governo</a:t>
            </a:r>
            <a:r>
              <a:rPr lang="fr-FR" dirty="0"/>
              <a:t> e </a:t>
            </a:r>
            <a:r>
              <a:rPr lang="fr-FR" dirty="0" err="1"/>
              <a:t>testi</a:t>
            </a:r>
            <a:r>
              <a:rPr lang="fr-FR" dirty="0"/>
              <a:t> </a:t>
            </a:r>
            <a:r>
              <a:rPr lang="fr-FR" dirty="0" err="1"/>
              <a:t>letterari</a:t>
            </a:r>
            <a:r>
              <a:rPr lang="fr-FR" dirty="0"/>
              <a:t>) </a:t>
            </a:r>
            <a:r>
              <a:rPr lang="fr-FR" dirty="0" err="1"/>
              <a:t>hanno</a:t>
            </a:r>
            <a:r>
              <a:rPr lang="fr-FR" dirty="0"/>
              <a:t> </a:t>
            </a:r>
            <a:r>
              <a:rPr lang="fr-FR" dirty="0" err="1"/>
              <a:t>avuto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formazione</a:t>
            </a:r>
            <a:r>
              <a:rPr lang="fr-FR" dirty="0"/>
              <a:t> </a:t>
            </a:r>
            <a:r>
              <a:rPr lang="fr-FR" dirty="0" err="1"/>
              <a:t>giuridica</a:t>
            </a:r>
            <a:r>
              <a:rPr lang="fr-FR" dirty="0"/>
              <a:t> </a:t>
            </a:r>
            <a:r>
              <a:rPr lang="fr-FR" dirty="0" err="1"/>
              <a:t>almeno</a:t>
            </a:r>
            <a:r>
              <a:rPr lang="fr-FR" dirty="0"/>
              <a:t> </a:t>
            </a:r>
            <a:r>
              <a:rPr lang="fr-FR" dirty="0" err="1"/>
              <a:t>parziale</a:t>
            </a:r>
            <a:endParaRPr lang="fr-FR" dirty="0"/>
          </a:p>
          <a:p>
            <a:r>
              <a:rPr lang="fr-FR" dirty="0" err="1"/>
              <a:t>Testi</a:t>
            </a:r>
            <a:r>
              <a:rPr lang="fr-FR" dirty="0"/>
              <a:t> </a:t>
            </a:r>
            <a:r>
              <a:rPr lang="fr-FR" dirty="0" err="1"/>
              <a:t>legislativi</a:t>
            </a:r>
            <a:r>
              <a:rPr lang="fr-FR" dirty="0"/>
              <a:t>: </a:t>
            </a:r>
            <a:r>
              <a:rPr lang="fr-FR" dirty="0" err="1">
                <a:solidFill>
                  <a:srgbClr val="FF0000"/>
                </a:solidFill>
              </a:rPr>
              <a:t>Legislazione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err="1">
                <a:solidFill>
                  <a:srgbClr val="FF0000"/>
                </a:solidFill>
              </a:rPr>
              <a:t>canonica</a:t>
            </a:r>
            <a:r>
              <a:rPr lang="fr-FR" dirty="0">
                <a:solidFill>
                  <a:srgbClr val="FF0000"/>
                </a:solidFill>
              </a:rPr>
              <a:t>, </a:t>
            </a:r>
            <a:r>
              <a:rPr lang="fr-FR" dirty="0" err="1">
                <a:solidFill>
                  <a:srgbClr val="FF0000"/>
                </a:solidFill>
              </a:rPr>
              <a:t>legislazione</a:t>
            </a:r>
            <a:r>
              <a:rPr lang="fr-FR" dirty="0">
                <a:solidFill>
                  <a:srgbClr val="FF0000"/>
                </a:solidFill>
              </a:rPr>
              <a:t> locale</a:t>
            </a:r>
          </a:p>
          <a:p>
            <a:r>
              <a:rPr lang="fr-FR" dirty="0" err="1"/>
              <a:t>Testi</a:t>
            </a:r>
            <a:r>
              <a:rPr lang="fr-FR" dirty="0"/>
              <a:t> </a:t>
            </a:r>
            <a:r>
              <a:rPr lang="fr-FR" dirty="0" err="1"/>
              <a:t>dottrinali</a:t>
            </a:r>
            <a:r>
              <a:rPr lang="fr-FR" dirty="0"/>
              <a:t>: </a:t>
            </a:r>
            <a:r>
              <a:rPr lang="fr-FR" dirty="0" err="1">
                <a:solidFill>
                  <a:srgbClr val="C00000"/>
                </a:solidFill>
              </a:rPr>
              <a:t>Letteratura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giuridica</a:t>
            </a:r>
            <a:endParaRPr lang="fr-FR" dirty="0">
              <a:solidFill>
                <a:srgbClr val="C00000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5439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D43D325-92D3-F742-AEDC-20630A673D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1" y="0"/>
            <a:ext cx="12192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4256B8E-7B24-0444-8D7D-13720D53C9E6}"/>
              </a:ext>
            </a:extLst>
          </p:cNvPr>
          <p:cNvSpPr txBox="1"/>
          <p:nvPr/>
        </p:nvSpPr>
        <p:spPr>
          <a:xfrm>
            <a:off x="1906250" y="2705725"/>
            <a:ext cx="83795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Il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nuovo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diritto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canonico</a:t>
            </a:r>
            <a:endParaRPr lang="fr-FR" sz="4400" dirty="0">
              <a:solidFill>
                <a:srgbClr val="FF0000"/>
              </a:solidFill>
              <a:latin typeface="Copperplate" panose="02000504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8399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1E3D830-123D-A14F-8F0C-62B3E08122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1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D82F64A-BD00-5E4B-91E5-49505B659419}"/>
              </a:ext>
            </a:extLst>
          </p:cNvPr>
          <p:cNvSpPr txBox="1"/>
          <p:nvPr/>
        </p:nvSpPr>
        <p:spPr>
          <a:xfrm>
            <a:off x="8694295" y="1813810"/>
            <a:ext cx="2818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https://</a:t>
            </a:r>
            <a:r>
              <a:rPr lang="fr-FR" sz="2800" dirty="0" err="1"/>
              <a:t>web.colby.edu</a:t>
            </a:r>
            <a:r>
              <a:rPr lang="fr-FR" sz="2800" dirty="0"/>
              <a:t>/</a:t>
            </a:r>
            <a:r>
              <a:rPr lang="fr-FR" sz="2800" dirty="0" err="1"/>
              <a:t>canonlaw</a:t>
            </a:r>
            <a:r>
              <a:rPr lang="fr-FR" sz="2800" dirty="0"/>
              <a:t>/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9589FAD-2C81-E94E-9791-CB775544E888}"/>
              </a:ext>
            </a:extLst>
          </p:cNvPr>
          <p:cNvSpPr txBox="1"/>
          <p:nvPr/>
        </p:nvSpPr>
        <p:spPr>
          <a:xfrm>
            <a:off x="8694295" y="779488"/>
            <a:ext cx="27057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La </a:t>
            </a:r>
            <a:r>
              <a:rPr lang="fr-FR" sz="2800" dirty="0" err="1"/>
              <a:t>biblioteca</a:t>
            </a:r>
            <a:r>
              <a:rPr lang="fr-FR" sz="2800" dirty="0"/>
              <a:t>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diritto</a:t>
            </a:r>
            <a:r>
              <a:rPr lang="fr-FR" sz="2800" dirty="0"/>
              <a:t> </a:t>
            </a:r>
            <a:r>
              <a:rPr lang="fr-FR" sz="2800" dirty="0" err="1"/>
              <a:t>canonico</a:t>
            </a:r>
            <a:endParaRPr lang="fr-FR" sz="2800" dirty="0"/>
          </a:p>
        </p:txBody>
      </p:sp>
      <p:pic>
        <p:nvPicPr>
          <p:cNvPr id="4" name="Immagine 3" descr="Immagine che contiene testo&#10;&#10;Descrizione generata automaticamente">
            <a:hlinkClick r:id="rId4"/>
            <a:extLst>
              <a:ext uri="{FF2B5EF4-FFF2-40B4-BE49-F238E27FC236}">
                <a16:creationId xmlns:a16="http://schemas.microsoft.com/office/drawing/2014/main" id="{87ABBA74-A5AA-E369-CC1B-A69C665364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81" y="-94593"/>
            <a:ext cx="7684071" cy="5738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307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3049B9-4C0F-5C4F-92D2-51D92E47F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3F8565-40F2-0244-A684-E78AAB964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826" y="179881"/>
            <a:ext cx="7508161" cy="531828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F23502F-63B5-264F-BDE4-3EBC84ED0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6382" y="179881"/>
            <a:ext cx="2318792" cy="3372788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651D1E-2DA0-8E46-A8C6-2E43C1A1AB6D}"/>
              </a:ext>
            </a:extLst>
          </p:cNvPr>
          <p:cNvSpPr txBox="1"/>
          <p:nvPr/>
        </p:nvSpPr>
        <p:spPr>
          <a:xfrm>
            <a:off x="8846382" y="4152275"/>
            <a:ext cx="25311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err="1"/>
              <a:t>Accentramento</a:t>
            </a:r>
            <a:r>
              <a:rPr lang="fr-FR" sz="2800" dirty="0"/>
              <a:t>: il papa fonte </a:t>
            </a:r>
            <a:r>
              <a:rPr lang="fr-FR" sz="2800" dirty="0" err="1"/>
              <a:t>del</a:t>
            </a:r>
            <a:r>
              <a:rPr lang="fr-FR" sz="2800" dirty="0"/>
              <a:t> </a:t>
            </a:r>
            <a:r>
              <a:rPr lang="fr-FR" sz="2800" dirty="0" err="1"/>
              <a:t>diritto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7303962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43049B9-4C0F-5C4F-92D2-51D92E47FB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A651D1E-2DA0-8E46-A8C6-2E43C1A1AB6D}"/>
              </a:ext>
            </a:extLst>
          </p:cNvPr>
          <p:cNvSpPr txBox="1"/>
          <p:nvPr/>
        </p:nvSpPr>
        <p:spPr>
          <a:xfrm>
            <a:off x="1574105" y="4460305"/>
            <a:ext cx="9803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Il Corpus iuris </a:t>
            </a:r>
            <a:r>
              <a:rPr lang="fr-FR" sz="2800" dirty="0" err="1"/>
              <a:t>canonici</a:t>
            </a:r>
            <a:r>
              <a:rPr lang="fr-FR" sz="2800" dirty="0"/>
              <a:t>: </a:t>
            </a:r>
            <a:r>
              <a:rPr lang="fr-FR" sz="2800" dirty="0" err="1"/>
              <a:t>tradizione</a:t>
            </a:r>
            <a:r>
              <a:rPr lang="fr-FR" sz="2800" dirty="0"/>
              <a:t> e </a:t>
            </a:r>
            <a:r>
              <a:rPr lang="fr-FR" sz="2800" dirty="0" err="1"/>
              <a:t>nuova</a:t>
            </a:r>
            <a:r>
              <a:rPr lang="fr-FR" sz="2800" dirty="0"/>
              <a:t> </a:t>
            </a:r>
            <a:r>
              <a:rPr lang="fr-FR" sz="2800" dirty="0" err="1"/>
              <a:t>legislazione</a:t>
            </a:r>
            <a:endParaRPr lang="fr-FR" sz="2800" dirty="0"/>
          </a:p>
        </p:txBody>
      </p:sp>
      <p:pic>
        <p:nvPicPr>
          <p:cNvPr id="4" name="Immagine 3" descr="Immagine che contiene testo, schermata, cartello, aria aperta&#10;&#10;Descrizione generata automaticamente">
            <a:hlinkClick r:id="rId4"/>
            <a:extLst>
              <a:ext uri="{FF2B5EF4-FFF2-40B4-BE49-F238E27FC236}">
                <a16:creationId xmlns:a16="http://schemas.microsoft.com/office/drawing/2014/main" id="{139F3BF8-B614-5726-7526-EC90E4E098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4105" y="104175"/>
            <a:ext cx="8032349" cy="435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1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74AE7C85-CE53-704D-9AE6-A25A10221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0CBAF90-66A9-3644-896E-CD337EAEA823}"/>
              </a:ext>
            </a:extLst>
          </p:cNvPr>
          <p:cNvSpPr txBox="1"/>
          <p:nvPr/>
        </p:nvSpPr>
        <p:spPr>
          <a:xfrm>
            <a:off x="1898754" y="3044280"/>
            <a:ext cx="83944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LEGISLAZIONI LAICHE</a:t>
            </a:r>
          </a:p>
        </p:txBody>
      </p:sp>
    </p:spTree>
    <p:extLst>
      <p:ext uri="{BB962C8B-B14F-4D97-AF65-F5344CB8AC3E}">
        <p14:creationId xmlns:p14="http://schemas.microsoft.com/office/powerpoint/2010/main" val="3967032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0251F-B330-C34E-BB75-64A69646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D5818-B51C-7041-89DE-4EB78A00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D647F7A-7B11-054C-A6E5-BD144F65A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33073" y="1566901"/>
            <a:ext cx="6519847" cy="4211937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5C228E-A790-0743-A921-6FDC8F138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5999" y="1486845"/>
            <a:ext cx="2993309" cy="429199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7BC87E8-F78A-054E-AC39-99DA3BC384FB}"/>
              </a:ext>
            </a:extLst>
          </p:cNvPr>
          <p:cNvSpPr txBox="1"/>
          <p:nvPr/>
        </p:nvSpPr>
        <p:spPr>
          <a:xfrm>
            <a:off x="1681843" y="454731"/>
            <a:ext cx="8964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solidFill>
                  <a:srgbClr val="FF0000"/>
                </a:solidFill>
                <a:latin typeface="Copperplate" panose="02000504000000020004" pitchFamily="2" charset="77"/>
              </a:rPr>
              <a:t>Italia</a:t>
            </a:r>
          </a:p>
          <a:p>
            <a:pPr algn="ctr"/>
            <a:r>
              <a:rPr lang="fr-FR" sz="3200" dirty="0" err="1">
                <a:latin typeface="Copperplate" panose="02000504000000020004" pitchFamily="2" charset="77"/>
              </a:rPr>
              <a:t>Statuti</a:t>
            </a:r>
            <a:r>
              <a:rPr lang="fr-FR" sz="3200" dirty="0">
                <a:latin typeface="Copperplate" panose="02000504000000020004" pitchFamily="2" charset="77"/>
              </a:rPr>
              <a:t> </a:t>
            </a:r>
            <a:r>
              <a:rPr lang="fr-FR" sz="3200" dirty="0" err="1">
                <a:latin typeface="Copperplate" panose="02000504000000020004" pitchFamily="2" charset="77"/>
              </a:rPr>
              <a:t>cittadini</a:t>
            </a:r>
            <a:endParaRPr lang="fr-FR" sz="3200" dirty="0">
              <a:latin typeface="Copperplate" panose="02000504000000020004" pitchFamily="2" charset="77"/>
            </a:endParaRPr>
          </a:p>
        </p:txBody>
      </p:sp>
      <p:pic>
        <p:nvPicPr>
          <p:cNvPr id="5" name="Immagine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51C86876-F5F6-2400-394D-FCE8178877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642" y="1531950"/>
            <a:ext cx="6552786" cy="4264334"/>
          </a:xfrm>
          <a:prstGeom prst="rect">
            <a:avLst/>
          </a:prstGeom>
        </p:spPr>
      </p:pic>
      <p:pic>
        <p:nvPicPr>
          <p:cNvPr id="10" name="Immagine 9" descr="Immagine che contiene testo&#10;&#10;Descrizione generata automaticamente">
            <a:extLst>
              <a:ext uri="{FF2B5EF4-FFF2-40B4-BE49-F238E27FC236}">
                <a16:creationId xmlns:a16="http://schemas.microsoft.com/office/drawing/2014/main" id="{03457F05-0B0E-5930-D5C5-27FABB8AC5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3438" y="1307695"/>
            <a:ext cx="3721432" cy="465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281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0251F-B330-C34E-BB75-64A69646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D5818-B51C-7041-89DE-4EB78A00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D647F7A-7B11-054C-A6E5-BD144F65A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33073" y="1566901"/>
            <a:ext cx="6519847" cy="4211937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5C228E-A790-0743-A921-6FDC8F138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5999" y="1486845"/>
            <a:ext cx="2993309" cy="429199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7BC87E8-F78A-054E-AC39-99DA3BC384FB}"/>
              </a:ext>
            </a:extLst>
          </p:cNvPr>
          <p:cNvSpPr txBox="1"/>
          <p:nvPr/>
        </p:nvSpPr>
        <p:spPr>
          <a:xfrm>
            <a:off x="1681843" y="454731"/>
            <a:ext cx="89643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err="1">
                <a:solidFill>
                  <a:srgbClr val="FF0000"/>
                </a:solidFill>
                <a:latin typeface="Copperplate" panose="02000504000000020004" pitchFamily="2" charset="77"/>
              </a:rPr>
              <a:t>Sicilia</a:t>
            </a:r>
            <a:endParaRPr lang="fr-FR" sz="3200" dirty="0">
              <a:solidFill>
                <a:srgbClr val="FF0000"/>
              </a:solidFill>
              <a:latin typeface="Copperplate" panose="02000504000000020004" pitchFamily="2" charset="77"/>
            </a:endParaRPr>
          </a:p>
          <a:p>
            <a:pPr algn="ctr"/>
            <a:r>
              <a:rPr lang="fr-FR" sz="2400" dirty="0">
                <a:latin typeface="Copperplate" panose="02000504000000020004" pitchFamily="2" charset="77"/>
              </a:rPr>
              <a:t>Federico II e le </a:t>
            </a:r>
            <a:r>
              <a:rPr lang="fr-FR" sz="2400" dirty="0" err="1">
                <a:latin typeface="Copperplate" panose="02000504000000020004" pitchFamily="2" charset="77"/>
              </a:rPr>
              <a:t>Costituzioni</a:t>
            </a:r>
            <a:r>
              <a:rPr lang="fr-FR" sz="2400" dirty="0">
                <a:latin typeface="Copperplate" panose="02000504000000020004" pitchFamily="2" charset="77"/>
              </a:rPr>
              <a:t> di Melfi (Liber </a:t>
            </a:r>
            <a:r>
              <a:rPr lang="fr-FR" sz="2400" dirty="0" err="1">
                <a:latin typeface="Copperplate" panose="02000504000000020004" pitchFamily="2" charset="77"/>
              </a:rPr>
              <a:t>Augustalis</a:t>
            </a:r>
            <a:r>
              <a:rPr lang="fr-FR" sz="2400" dirty="0">
                <a:latin typeface="Copperplate" panose="02000504000000020004" pitchFamily="2" charset="77"/>
              </a:rPr>
              <a:t>)</a:t>
            </a:r>
          </a:p>
        </p:txBody>
      </p:sp>
      <p:pic>
        <p:nvPicPr>
          <p:cNvPr id="5" name="Immagine 4">
            <a:hlinkClick r:id="rId6"/>
            <a:extLst>
              <a:ext uri="{FF2B5EF4-FFF2-40B4-BE49-F238E27FC236}">
                <a16:creationId xmlns:a16="http://schemas.microsoft.com/office/drawing/2014/main" id="{F4AD6EAA-3EA1-D2BB-51A0-17D182C00F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2574" y="1474069"/>
            <a:ext cx="6440346" cy="4690782"/>
          </a:xfrm>
          <a:prstGeom prst="rect">
            <a:avLst/>
          </a:prstGeom>
        </p:spPr>
      </p:pic>
      <p:pic>
        <p:nvPicPr>
          <p:cNvPr id="10" name="Immagine 9" descr="Immagine che contiene testo&#10;&#10;Descrizione generata automaticamente">
            <a:hlinkClick r:id="rId8"/>
            <a:extLst>
              <a:ext uri="{FF2B5EF4-FFF2-40B4-BE49-F238E27FC236}">
                <a16:creationId xmlns:a16="http://schemas.microsoft.com/office/drawing/2014/main" id="{B01DA309-47DB-5EBC-594F-62AE9ADB13A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9732" y="1486845"/>
            <a:ext cx="3809072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95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0251F-B330-C34E-BB75-64A69646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D5818-B51C-7041-89DE-4EB78A00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1D647F7A-7B11-054C-A6E5-BD144F65A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33073" y="1566901"/>
            <a:ext cx="6519847" cy="4211937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C5C228E-A790-0743-A921-6FDC8F1383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5999" y="1486845"/>
            <a:ext cx="2993309" cy="4291993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47BC87E8-F78A-054E-AC39-99DA3BC384FB}"/>
              </a:ext>
            </a:extLst>
          </p:cNvPr>
          <p:cNvSpPr txBox="1"/>
          <p:nvPr/>
        </p:nvSpPr>
        <p:spPr>
          <a:xfrm>
            <a:off x="1681843" y="454731"/>
            <a:ext cx="89643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err="1">
                <a:solidFill>
                  <a:srgbClr val="FF0000"/>
                </a:solidFill>
                <a:latin typeface="Copperplate" panose="02000504000000020004" pitchFamily="2" charset="77"/>
              </a:rPr>
              <a:t>Castiglia</a:t>
            </a:r>
            <a:endParaRPr lang="fr-FR" sz="3200" dirty="0">
              <a:solidFill>
                <a:srgbClr val="FF0000"/>
              </a:solidFill>
              <a:latin typeface="Copperplate" panose="02000504000000020004" pitchFamily="2" charset="77"/>
            </a:endParaRPr>
          </a:p>
          <a:p>
            <a:pPr algn="ctr"/>
            <a:r>
              <a:rPr lang="fr-FR" sz="3200" dirty="0">
                <a:latin typeface="Copperplate" panose="02000504000000020004" pitchFamily="2" charset="77"/>
              </a:rPr>
              <a:t>Alfonso il </a:t>
            </a:r>
            <a:r>
              <a:rPr lang="fr-FR" sz="3200" dirty="0" err="1">
                <a:latin typeface="Copperplate" panose="02000504000000020004" pitchFamily="2" charset="77"/>
              </a:rPr>
              <a:t>Saggio</a:t>
            </a:r>
            <a:r>
              <a:rPr lang="fr-FR" sz="3200" dirty="0">
                <a:latin typeface="Copperplate" panose="02000504000000020004" pitchFamily="2" charset="77"/>
              </a:rPr>
              <a:t> e Las </a:t>
            </a:r>
            <a:r>
              <a:rPr lang="fr-FR" sz="3200" dirty="0" err="1">
                <a:latin typeface="Copperplate" panose="02000504000000020004" pitchFamily="2" charset="77"/>
              </a:rPr>
              <a:t>Siete</a:t>
            </a:r>
            <a:r>
              <a:rPr lang="fr-FR" sz="3200" dirty="0">
                <a:latin typeface="Copperplate" panose="02000504000000020004" pitchFamily="2" charset="77"/>
              </a:rPr>
              <a:t> </a:t>
            </a:r>
            <a:r>
              <a:rPr lang="fr-FR" sz="3200" dirty="0" err="1">
                <a:latin typeface="Copperplate" panose="02000504000000020004" pitchFamily="2" charset="77"/>
              </a:rPr>
              <a:t>Partidas</a:t>
            </a:r>
            <a:endParaRPr lang="fr-FR" sz="3200" dirty="0">
              <a:latin typeface="Copperplate" panose="02000504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81997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D9A89-F0C4-C045-A6A6-25CBFEAC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0E1D0C7-A67B-014B-84F7-0121DD99E2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381" r="14381"/>
          <a:stretch>
            <a:fillRect/>
          </a:stretch>
        </p:blipFill>
        <p:spPr/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A6E4FC-2CEF-914A-862C-01C49A117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90D387-E2E9-7A47-BFFB-C680EC259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26233FA-6B25-154F-9AD1-B01C0988011D}"/>
              </a:ext>
            </a:extLst>
          </p:cNvPr>
          <p:cNvSpPr txBox="1"/>
          <p:nvPr/>
        </p:nvSpPr>
        <p:spPr>
          <a:xfrm>
            <a:off x="1284425" y="681039"/>
            <a:ext cx="76309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err="1">
                <a:solidFill>
                  <a:srgbClr val="FF0000"/>
                </a:solidFill>
                <a:latin typeface="Copperplate" panose="02000504000000020004" pitchFamily="2" charset="77"/>
              </a:rPr>
              <a:t>Inghilterra</a:t>
            </a:r>
            <a:r>
              <a:rPr lang="fr-FR" sz="4000" dirty="0">
                <a:solidFill>
                  <a:srgbClr val="FF0000"/>
                </a:solidFill>
                <a:latin typeface="Copperplate" panose="02000504000000020004" pitchFamily="2" charset="77"/>
              </a:rPr>
              <a:t> : </a:t>
            </a:r>
            <a:r>
              <a:rPr lang="fr-FR" sz="4000" dirty="0" err="1">
                <a:solidFill>
                  <a:srgbClr val="FF0000"/>
                </a:solidFill>
                <a:latin typeface="Copperplate" panose="02000504000000020004" pitchFamily="2" charset="77"/>
              </a:rPr>
              <a:t>statutes</a:t>
            </a:r>
            <a:r>
              <a:rPr lang="fr-FR" sz="4000" dirty="0">
                <a:solidFill>
                  <a:srgbClr val="FF0000"/>
                </a:solidFill>
                <a:latin typeface="Copperplate" panose="02000504000000020004" pitchFamily="2" charset="77"/>
              </a:rPr>
              <a:t> of the </a:t>
            </a:r>
            <a:r>
              <a:rPr lang="fr-FR" sz="4000" dirty="0" err="1">
                <a:solidFill>
                  <a:srgbClr val="FF0000"/>
                </a:solidFill>
                <a:latin typeface="Copperplate" panose="02000504000000020004" pitchFamily="2" charset="77"/>
              </a:rPr>
              <a:t>Realm</a:t>
            </a:r>
            <a:endParaRPr lang="fr-FR" sz="4000" dirty="0">
              <a:solidFill>
                <a:srgbClr val="FF0000"/>
              </a:solidFill>
              <a:latin typeface="Copperplate" panose="02000504000000020004" pitchFamily="2" charset="77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AC3959-12F7-9A4C-928B-8563EC8CDB32}"/>
              </a:ext>
            </a:extLst>
          </p:cNvPr>
          <p:cNvSpPr txBox="1"/>
          <p:nvPr/>
        </p:nvSpPr>
        <p:spPr>
          <a:xfrm>
            <a:off x="1094014" y="3288268"/>
            <a:ext cx="6821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https://</a:t>
            </a:r>
            <a:r>
              <a:rPr lang="fr-FR" sz="3200" dirty="0" err="1"/>
              <a:t>catalog.hathitrust.org</a:t>
            </a:r>
            <a:r>
              <a:rPr lang="fr-FR" sz="3200" dirty="0"/>
              <a:t>/Record/012297566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031838-0645-2A45-8847-7B8504593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6969" y="842892"/>
            <a:ext cx="3161315" cy="5162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3427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D9A89-F0C4-C045-A6A6-25CBFEAC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0E1D0C7-A67B-014B-84F7-0121DD99E2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381" r="14381"/>
          <a:stretch>
            <a:fillRect/>
          </a:stretch>
        </p:blipFill>
        <p:spPr/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A6E4FC-2CEF-914A-862C-01C49A117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90D387-E2E9-7A47-BFFB-C680EC259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763"/>
            <a:ext cx="12192000" cy="68580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26233FA-6B25-154F-9AD1-B01C0988011D}"/>
              </a:ext>
            </a:extLst>
          </p:cNvPr>
          <p:cNvSpPr txBox="1"/>
          <p:nvPr/>
        </p:nvSpPr>
        <p:spPr>
          <a:xfrm>
            <a:off x="2237014" y="681039"/>
            <a:ext cx="2535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>
                <a:solidFill>
                  <a:srgbClr val="FF0000"/>
                </a:solidFill>
                <a:latin typeface="Copperplate" panose="02000504000000020004" pitchFamily="2" charset="77"/>
              </a:rPr>
              <a:t>Francia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2AC3959-12F7-9A4C-928B-8563EC8CDB32}"/>
              </a:ext>
            </a:extLst>
          </p:cNvPr>
          <p:cNvSpPr txBox="1"/>
          <p:nvPr/>
        </p:nvSpPr>
        <p:spPr>
          <a:xfrm>
            <a:off x="1152000" y="2772000"/>
            <a:ext cx="513068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L'</a:t>
            </a:r>
            <a:r>
              <a:rPr lang="fr-FR" dirty="0" err="1"/>
              <a:t>edizione</a:t>
            </a:r>
            <a:r>
              <a:rPr lang="fr-FR" dirty="0"/>
              <a:t> delle </a:t>
            </a:r>
            <a:r>
              <a:rPr lang="fr-FR" dirty="0" err="1"/>
              <a:t>ordinanze</a:t>
            </a:r>
            <a:r>
              <a:rPr lang="fr-FR" dirty="0"/>
              <a:t> dei re di Francia </a:t>
            </a:r>
            <a:r>
              <a:rPr lang="fr-FR" dirty="0" err="1"/>
              <a:t>nacque</a:t>
            </a:r>
            <a:r>
              <a:rPr lang="fr-FR" dirty="0"/>
              <a:t> da un </a:t>
            </a:r>
            <a:r>
              <a:rPr lang="fr-FR" dirty="0" err="1"/>
              <a:t>progetto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monarchia</a:t>
            </a:r>
            <a:r>
              <a:rPr lang="fr-FR" dirty="0"/>
              <a:t> </a:t>
            </a:r>
            <a:r>
              <a:rPr lang="fr-FR" dirty="0" err="1"/>
              <a:t>assoluta</a:t>
            </a:r>
            <a:r>
              <a:rPr lang="fr-FR" dirty="0"/>
              <a:t> alla fine </a:t>
            </a:r>
            <a:r>
              <a:rPr lang="fr-FR" dirty="0" err="1"/>
              <a:t>del</a:t>
            </a:r>
            <a:r>
              <a:rPr lang="fr-FR" dirty="0"/>
              <a:t> XVII </a:t>
            </a:r>
            <a:r>
              <a:rPr lang="fr-FR" dirty="0" err="1"/>
              <a:t>secolo</a:t>
            </a:r>
            <a:r>
              <a:rPr lang="fr-FR" dirty="0"/>
              <a:t> per </a:t>
            </a:r>
            <a:r>
              <a:rPr lang="fr-FR" dirty="0" err="1"/>
              <a:t>raccogliere</a:t>
            </a:r>
            <a:r>
              <a:rPr lang="fr-FR" dirty="0"/>
              <a:t> i </a:t>
            </a:r>
            <a:r>
              <a:rPr lang="fr-FR" dirty="0" err="1"/>
              <a:t>testi</a:t>
            </a:r>
            <a:r>
              <a:rPr lang="fr-FR" dirty="0"/>
              <a:t> </a:t>
            </a:r>
            <a:r>
              <a:rPr lang="fr-FR" dirty="0" err="1"/>
              <a:t>legislativi</a:t>
            </a:r>
            <a:r>
              <a:rPr lang="fr-FR" dirty="0"/>
              <a:t> </a:t>
            </a:r>
            <a:r>
              <a:rPr lang="fr-FR" dirty="0" err="1"/>
              <a:t>essenziali</a:t>
            </a:r>
            <a:r>
              <a:rPr lang="fr-FR" dirty="0"/>
              <a:t> dal </a:t>
            </a:r>
            <a:r>
              <a:rPr lang="fr-FR" dirty="0" err="1"/>
              <a:t>regno</a:t>
            </a:r>
            <a:r>
              <a:rPr lang="fr-FR" dirty="0"/>
              <a:t> di Hugues Capet. L'ultimo volume </a:t>
            </a:r>
            <a:r>
              <a:rPr lang="fr-FR" dirty="0" err="1"/>
              <a:t>che</a:t>
            </a:r>
            <a:r>
              <a:rPr lang="fr-FR" dirty="0"/>
              <a:t> </a:t>
            </a:r>
            <a:r>
              <a:rPr lang="fr-FR" dirty="0" err="1"/>
              <a:t>conclude</a:t>
            </a:r>
            <a:r>
              <a:rPr lang="fr-FR" dirty="0"/>
              <a:t> il </a:t>
            </a:r>
            <a:r>
              <a:rPr lang="fr-FR" dirty="0" err="1"/>
              <a:t>Medioevo</a:t>
            </a:r>
            <a:r>
              <a:rPr lang="fr-FR" dirty="0"/>
              <a:t> fu </a:t>
            </a:r>
            <a:r>
              <a:rPr lang="fr-FR" dirty="0" err="1"/>
              <a:t>pubblicato</a:t>
            </a:r>
            <a:r>
              <a:rPr lang="fr-FR" dirty="0"/>
              <a:t> </a:t>
            </a:r>
            <a:r>
              <a:rPr lang="fr-FR" dirty="0" err="1"/>
              <a:t>nel</a:t>
            </a:r>
            <a:r>
              <a:rPr lang="fr-FR" dirty="0"/>
              <a:t> 1849. In </a:t>
            </a:r>
            <a:r>
              <a:rPr lang="fr-FR" dirty="0" err="1"/>
              <a:t>ogni</a:t>
            </a:r>
            <a:r>
              <a:rPr lang="fr-FR" dirty="0"/>
              <a:t> volume, un indice </a:t>
            </a:r>
            <a:r>
              <a:rPr lang="fr-FR" dirty="0" err="1"/>
              <a:t>tematico</a:t>
            </a:r>
            <a:r>
              <a:rPr lang="fr-FR" dirty="0"/>
              <a:t> permette di </a:t>
            </a:r>
            <a:r>
              <a:rPr lang="fr-FR" dirty="0" err="1"/>
              <a:t>trovare</a:t>
            </a:r>
            <a:r>
              <a:rPr lang="fr-FR" dirty="0"/>
              <a:t> i </a:t>
            </a:r>
            <a:r>
              <a:rPr lang="fr-FR" dirty="0" err="1"/>
              <a:t>temi</a:t>
            </a:r>
            <a:r>
              <a:rPr lang="fr-FR" dirty="0"/>
              <a:t> e i </a:t>
            </a:r>
            <a:r>
              <a:rPr lang="fr-FR" dirty="0" err="1"/>
              <a:t>luoghi</a:t>
            </a:r>
            <a:r>
              <a:rPr lang="fr-FR" dirty="0"/>
              <a:t> </a:t>
            </a:r>
            <a:r>
              <a:rPr lang="fr-FR" dirty="0" err="1"/>
              <a:t>interessati</a:t>
            </a:r>
            <a:r>
              <a:rPr lang="fr-FR" dirty="0"/>
              <a:t>. La </a:t>
            </a:r>
            <a:r>
              <a:rPr lang="fr-FR" dirty="0" err="1"/>
              <a:t>serie</a:t>
            </a:r>
            <a:r>
              <a:rPr lang="fr-FR" dirty="0"/>
              <a:t> (Gallica) </a:t>
            </a:r>
            <a:r>
              <a:rPr lang="fr-FR" dirty="0" err="1"/>
              <a:t>è</a:t>
            </a:r>
            <a:r>
              <a:rPr lang="fr-FR" dirty="0"/>
              <a:t> composta da </a:t>
            </a:r>
            <a:r>
              <a:rPr lang="fr-FR" dirty="0" err="1"/>
              <a:t>ventuno</a:t>
            </a:r>
            <a:r>
              <a:rPr lang="fr-FR" dirty="0"/>
              <a:t> </a:t>
            </a:r>
            <a:r>
              <a:rPr lang="fr-FR" dirty="0" err="1"/>
              <a:t>volumi</a:t>
            </a:r>
            <a:r>
              <a:rPr lang="fr-FR" dirty="0"/>
              <a:t>, ai </a:t>
            </a:r>
            <a:r>
              <a:rPr lang="fr-FR" dirty="0" err="1"/>
              <a:t>quali</a:t>
            </a:r>
            <a:r>
              <a:rPr lang="fr-FR" dirty="0"/>
              <a:t> sono state </a:t>
            </a:r>
            <a:r>
              <a:rPr lang="fr-FR" dirty="0" err="1"/>
              <a:t>aggiunte</a:t>
            </a:r>
            <a:r>
              <a:rPr lang="fr-FR" dirty="0"/>
              <a:t> due </a:t>
            </a:r>
            <a:r>
              <a:rPr lang="fr-FR" dirty="0" err="1"/>
              <a:t>tavole</a:t>
            </a:r>
            <a:r>
              <a:rPr lang="fr-FR" dirty="0"/>
              <a:t> </a:t>
            </a:r>
            <a:r>
              <a:rPr lang="fr-FR" dirty="0" err="1"/>
              <a:t>cronologiche</a:t>
            </a:r>
            <a:r>
              <a:rPr lang="fr-FR" dirty="0"/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83EA735-49E6-C34E-A6D6-B492805DE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977" y="-4763"/>
            <a:ext cx="4160763" cy="599734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B30597D-C107-DF4D-8631-A54EA3851B5B}"/>
              </a:ext>
            </a:extLst>
          </p:cNvPr>
          <p:cNvSpPr txBox="1"/>
          <p:nvPr/>
        </p:nvSpPr>
        <p:spPr>
          <a:xfrm>
            <a:off x="1134859" y="1764000"/>
            <a:ext cx="54128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rgbClr val="FF0000"/>
                </a:solidFill>
                <a:latin typeface="Copperplate" panose="02000504000000020004" pitchFamily="2" charset="77"/>
              </a:rPr>
              <a:t>Ordonnances des rois de France de la troisième race</a:t>
            </a:r>
          </a:p>
        </p:txBody>
      </p:sp>
    </p:spTree>
    <p:extLst>
      <p:ext uri="{BB962C8B-B14F-4D97-AF65-F5344CB8AC3E}">
        <p14:creationId xmlns:p14="http://schemas.microsoft.com/office/powerpoint/2010/main" val="309453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5D9A89-F0C4-C045-A6A6-25CBFEACD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6" name="Espace réservé pour une image  5">
            <a:extLst>
              <a:ext uri="{FF2B5EF4-FFF2-40B4-BE49-F238E27FC236}">
                <a16:creationId xmlns:a16="http://schemas.microsoft.com/office/drawing/2014/main" id="{F0E1D0C7-A67B-014B-84F7-0121DD99E25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14381" r="14381"/>
          <a:stretch>
            <a:fillRect/>
          </a:stretch>
        </p:blipFill>
        <p:spPr/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5A6E4FC-2CEF-914A-862C-01C49A117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90D387-E2E9-7A47-BFFB-C680EC259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2AC3959-12F7-9A4C-928B-8563EC8CDB32}"/>
              </a:ext>
            </a:extLst>
          </p:cNvPr>
          <p:cNvSpPr txBox="1"/>
          <p:nvPr/>
        </p:nvSpPr>
        <p:spPr>
          <a:xfrm>
            <a:off x="1224000" y="3024000"/>
            <a:ext cx="513068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i="1" dirty="0"/>
              <a:t>Recueil général des anciennes lois françaises, depuis l’an 420 jusqu’à la Révolution de 1789, contenant la notice des principaux </a:t>
            </a:r>
            <a:r>
              <a:rPr lang="fr-FR" i="1" dirty="0" err="1"/>
              <a:t>monumens</a:t>
            </a:r>
            <a:r>
              <a:rPr lang="fr-FR" i="1" dirty="0"/>
              <a:t> des Mérovingiens, des Carlovingiens et des Capétiens, et le texte des ordonnances, édits, déclarations, lettres patentes, </a:t>
            </a:r>
            <a:r>
              <a:rPr lang="fr-FR" i="1" dirty="0" err="1"/>
              <a:t>règlemens</a:t>
            </a:r>
            <a:r>
              <a:rPr lang="fr-FR" i="1" dirty="0"/>
              <a:t>,... de la troisième race, qui ne sont pas abrogés, ou qui peuvent servir, soit à l’interprétation, soit à l’histoire du droit public et privé..., par MM. Jourdan, </a:t>
            </a:r>
            <a:r>
              <a:rPr lang="fr-FR" i="1" dirty="0" err="1"/>
              <a:t>Decrusy</a:t>
            </a:r>
            <a:r>
              <a:rPr lang="fr-FR" i="1" dirty="0"/>
              <a:t>, Isambert..., Paris, Belin-</a:t>
            </a:r>
            <a:r>
              <a:rPr lang="fr-FR" i="1" dirty="0" err="1"/>
              <a:t>Leprieur</a:t>
            </a:r>
            <a:r>
              <a:rPr lang="fr-FR" i="1" dirty="0"/>
              <a:t>, Plon, 1821-1833, 29 vol., dont 1 de tables.</a:t>
            </a:r>
            <a:endParaRPr lang="fr-FR" sz="32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2555E14-13CF-0D47-8070-D22FF5E879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23" y="-4763"/>
            <a:ext cx="4200329" cy="60789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68FE032E-0AA1-A347-ACD4-793FB281687E}"/>
              </a:ext>
            </a:extLst>
          </p:cNvPr>
          <p:cNvSpPr txBox="1"/>
          <p:nvPr/>
        </p:nvSpPr>
        <p:spPr>
          <a:xfrm>
            <a:off x="1607175" y="1485812"/>
            <a:ext cx="42003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  <a:latin typeface="Copperplate" panose="02000504000000020004" pitchFamily="2" charset="77"/>
              </a:rPr>
              <a:t>Recueil général des anciennes lois françaises (Isambert)</a:t>
            </a:r>
          </a:p>
        </p:txBody>
      </p:sp>
    </p:spTree>
    <p:extLst>
      <p:ext uri="{BB962C8B-B14F-4D97-AF65-F5344CB8AC3E}">
        <p14:creationId xmlns:p14="http://schemas.microsoft.com/office/powerpoint/2010/main" val="3312954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0B667D3-FA31-3E4B-9B46-0B692842BD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E03EC80-9A20-B14D-A408-65813CAE6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811" y="446739"/>
            <a:ext cx="3483864" cy="516128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F05059-AF53-944E-80F7-09AAFA71BE70}"/>
              </a:ext>
            </a:extLst>
          </p:cNvPr>
          <p:cNvSpPr txBox="1"/>
          <p:nvPr/>
        </p:nvSpPr>
        <p:spPr>
          <a:xfrm>
            <a:off x="6723456" y="1607166"/>
            <a:ext cx="392668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/>
              <a:t>Una </a:t>
            </a:r>
            <a:r>
              <a:rPr lang="fr-FR" sz="3200" dirty="0" err="1"/>
              <a:t>nuova</a:t>
            </a:r>
            <a:r>
              <a:rPr lang="fr-FR" sz="3200" dirty="0"/>
              <a:t> </a:t>
            </a:r>
            <a:r>
              <a:rPr lang="fr-FR" sz="3200" dirty="0" err="1"/>
              <a:t>attenzione</a:t>
            </a:r>
            <a:r>
              <a:rPr lang="fr-FR" sz="3200" dirty="0"/>
              <a:t> per la </a:t>
            </a:r>
            <a:r>
              <a:rPr lang="fr-FR" sz="3200" dirty="0" err="1"/>
              <a:t>retorica</a:t>
            </a:r>
            <a:r>
              <a:rPr lang="fr-FR" sz="3200" dirty="0"/>
              <a:t> </a:t>
            </a:r>
            <a:r>
              <a:rPr lang="fr-FR" sz="3200" dirty="0" err="1"/>
              <a:t>legislativa</a:t>
            </a:r>
            <a:r>
              <a:rPr lang="fr-FR" sz="3200" dirty="0"/>
              <a:t>: i </a:t>
            </a:r>
            <a:r>
              <a:rPr lang="fr-FR" sz="3200" dirty="0" err="1"/>
              <a:t>preamboli</a:t>
            </a:r>
            <a:r>
              <a:rPr lang="fr-FR" sz="3200" dirty="0"/>
              <a:t> delle </a:t>
            </a:r>
            <a:r>
              <a:rPr lang="fr-FR" sz="3200" dirty="0" err="1"/>
              <a:t>leggi</a:t>
            </a:r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4108844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A964AF3-838B-C542-8979-B6AA59DD9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09A9D8-C2EE-CD48-9250-7A9C3A3D7AD7}"/>
              </a:ext>
            </a:extLst>
          </p:cNvPr>
          <p:cNvSpPr txBox="1"/>
          <p:nvPr/>
        </p:nvSpPr>
        <p:spPr>
          <a:xfrm>
            <a:off x="1973705" y="3044280"/>
            <a:ext cx="8244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Ambiguità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consuetudinarie</a:t>
            </a:r>
            <a:endParaRPr lang="fr-FR" sz="4400" dirty="0">
              <a:solidFill>
                <a:srgbClr val="FF0000"/>
              </a:solidFill>
              <a:latin typeface="Copperplate" panose="02000504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18689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EA964AF3-838B-C542-8979-B6AA59DD9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09A9D8-C2EE-CD48-9250-7A9C3A3D7AD7}"/>
              </a:ext>
            </a:extLst>
          </p:cNvPr>
          <p:cNvSpPr txBox="1"/>
          <p:nvPr/>
        </p:nvSpPr>
        <p:spPr>
          <a:xfrm>
            <a:off x="1828800" y="840828"/>
            <a:ext cx="83872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La « consuetudo »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viene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dal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basso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o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dall’alto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?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3C35C846-BEA6-0EEC-7CCF-5617DE4E355C}"/>
              </a:ext>
            </a:extLst>
          </p:cNvPr>
          <p:cNvSpPr txBox="1"/>
          <p:nvPr/>
        </p:nvSpPr>
        <p:spPr>
          <a:xfrm>
            <a:off x="1975945" y="2617076"/>
            <a:ext cx="87130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 scrive </a:t>
            </a:r>
            <a:r>
              <a:rPr lang="en-US" dirty="0" err="1"/>
              <a:t>consuetudini</a:t>
            </a:r>
            <a:r>
              <a:rPr lang="en-US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Paragone</a:t>
            </a:r>
            <a:r>
              <a:rPr lang="en-US" dirty="0"/>
              <a:t> con la lingua </a:t>
            </a:r>
            <a:r>
              <a:rPr lang="en-US" dirty="0" err="1"/>
              <a:t>volgare</a:t>
            </a:r>
            <a:r>
              <a:rPr lang="en-US" dirty="0"/>
              <a:t>: Dante </a:t>
            </a:r>
            <a:r>
              <a:rPr lang="en-US" dirty="0" err="1"/>
              <a:t>esprime</a:t>
            </a:r>
            <a:r>
              <a:rPr lang="en-US" dirty="0"/>
              <a:t> il </a:t>
            </a:r>
            <a:r>
              <a:rPr lang="en-US" dirty="0" err="1"/>
              <a:t>sentimento</a:t>
            </a:r>
            <a:r>
              <a:rPr lang="en-US" dirty="0"/>
              <a:t> </a:t>
            </a:r>
            <a:r>
              <a:rPr lang="en-US" dirty="0" err="1"/>
              <a:t>popolare</a:t>
            </a:r>
            <a:r>
              <a:rPr lang="en-US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Catalogna</a:t>
            </a:r>
            <a:r>
              <a:rPr lang="en-US" dirty="0"/>
              <a:t>: </a:t>
            </a:r>
            <a:r>
              <a:rPr lang="en-US" dirty="0" err="1"/>
              <a:t>testi</a:t>
            </a:r>
            <a:r>
              <a:rPr lang="en-US" dirty="0"/>
              <a:t> di </a:t>
            </a:r>
            <a:r>
              <a:rPr lang="en-US" dirty="0" err="1"/>
              <a:t>giuristi</a:t>
            </a:r>
            <a:r>
              <a:rPr lang="en-US" dirty="0"/>
              <a:t> </a:t>
            </a:r>
            <a:r>
              <a:rPr lang="en-US" dirty="0" err="1"/>
              <a:t>presentati</a:t>
            </a:r>
            <a:r>
              <a:rPr lang="en-US" dirty="0"/>
              <a:t> come </a:t>
            </a:r>
            <a:r>
              <a:rPr lang="en-US" dirty="0" err="1"/>
              <a:t>consuetudini</a:t>
            </a:r>
            <a:r>
              <a:rPr lang="en-US" dirty="0"/>
              <a:t> (1260)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Italia </a:t>
            </a:r>
            <a:r>
              <a:rPr lang="en-US" dirty="0" err="1"/>
              <a:t>settentrionale</a:t>
            </a:r>
            <a:r>
              <a:rPr lang="en-US" dirty="0"/>
              <a:t>: </a:t>
            </a:r>
            <a:r>
              <a:rPr lang="en-US" dirty="0" err="1"/>
              <a:t>Istanze</a:t>
            </a:r>
            <a:r>
              <a:rPr lang="en-US" dirty="0"/>
              <a:t> di </a:t>
            </a:r>
            <a:r>
              <a:rPr lang="en-US" dirty="0" err="1"/>
              <a:t>libertà</a:t>
            </a:r>
            <a:r>
              <a:rPr lang="en-US" dirty="0"/>
              <a:t> </a:t>
            </a:r>
            <a:r>
              <a:rPr lang="en-US" dirty="0" err="1"/>
              <a:t>accolte</a:t>
            </a:r>
            <a:r>
              <a:rPr lang="en-US" dirty="0"/>
              <a:t> </a:t>
            </a:r>
            <a:r>
              <a:rPr lang="en-US" dirty="0" err="1"/>
              <a:t>dagli</a:t>
            </a:r>
            <a:r>
              <a:rPr lang="en-US" dirty="0"/>
              <a:t> </a:t>
            </a:r>
            <a:r>
              <a:rPr lang="en-US" dirty="0" err="1"/>
              <a:t>statuti</a:t>
            </a:r>
            <a:r>
              <a:rPr lang="en-US" dirty="0"/>
              <a:t> (Bologna 1257)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Sicilia: la </a:t>
            </a:r>
            <a:r>
              <a:rPr lang="en-US" dirty="0" err="1"/>
              <a:t>costruzione</a:t>
            </a:r>
            <a:r>
              <a:rPr lang="en-US" dirty="0"/>
              <a:t> </a:t>
            </a:r>
            <a:r>
              <a:rPr lang="en-US" dirty="0" err="1"/>
              <a:t>istituzionale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testi</a:t>
            </a:r>
            <a:r>
              <a:rPr lang="en-US" dirty="0"/>
              <a:t> </a:t>
            </a:r>
            <a:r>
              <a:rPr lang="en-US" dirty="0" err="1"/>
              <a:t>normativi</a:t>
            </a:r>
            <a:r>
              <a:rPr lang="en-US" dirty="0"/>
              <a:t>. </a:t>
            </a:r>
            <a:r>
              <a:rPr lang="en-US" dirty="0" err="1"/>
              <a:t>Costituzioni</a:t>
            </a:r>
            <a:r>
              <a:rPr lang="en-US" dirty="0"/>
              <a:t> regie e </a:t>
            </a:r>
            <a:r>
              <a:rPr lang="en-US" dirty="0" err="1"/>
              <a:t>parlamenti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6462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0251F-B330-C34E-BB75-64A69646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D5818-B51C-7041-89DE-4EB78A00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Espace réservé du contenu 4" descr="Une image contenant texte, vieux, plaque&#10;&#10;Description générée automatiquement">
            <a:extLst>
              <a:ext uri="{FF2B5EF4-FFF2-40B4-BE49-F238E27FC236}">
                <a16:creationId xmlns:a16="http://schemas.microsoft.com/office/drawing/2014/main" id="{F47F2774-798B-5B41-862B-EF60A87BE4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5931" b="29813"/>
          <a:stretch/>
        </p:blipFill>
        <p:spPr>
          <a:xfrm>
            <a:off x="838200" y="876440"/>
            <a:ext cx="6137886" cy="435133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7CA6760-D9AE-BD45-A408-8BD5A3D599D9}"/>
              </a:ext>
            </a:extLst>
          </p:cNvPr>
          <p:cNvSpPr txBox="1"/>
          <p:nvPr/>
        </p:nvSpPr>
        <p:spPr>
          <a:xfrm>
            <a:off x="2596242" y="195905"/>
            <a:ext cx="79392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L’ondata</a:t>
            </a:r>
            <a:r>
              <a:rPr lang="en-US" sz="3200" dirty="0"/>
              <a:t> </a:t>
            </a:r>
            <a:r>
              <a:rPr lang="en-US" sz="3200" dirty="0" err="1"/>
              <a:t>dei</a:t>
            </a:r>
            <a:r>
              <a:rPr lang="en-US" sz="3200" dirty="0"/>
              <a:t> « </a:t>
            </a:r>
            <a:r>
              <a:rPr lang="en-US" sz="3200" dirty="0" err="1"/>
              <a:t>coutumiers</a:t>
            </a:r>
            <a:r>
              <a:rPr lang="en-US" sz="3200" dirty="0"/>
              <a:t> » </a:t>
            </a:r>
            <a:r>
              <a:rPr lang="en-US" sz="3200" dirty="0" err="1"/>
              <a:t>nel</a:t>
            </a:r>
            <a:r>
              <a:rPr lang="en-US" sz="3200" dirty="0"/>
              <a:t> XIII </a:t>
            </a:r>
            <a:r>
              <a:rPr lang="en-US" sz="3200" dirty="0" err="1"/>
              <a:t>secolo</a:t>
            </a:r>
            <a:endParaRPr lang="fr-FR" sz="32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927090-973A-7F4C-A796-14A6426546B4}"/>
              </a:ext>
            </a:extLst>
          </p:cNvPr>
          <p:cNvSpPr txBox="1"/>
          <p:nvPr/>
        </p:nvSpPr>
        <p:spPr>
          <a:xfrm>
            <a:off x="6976087" y="732320"/>
            <a:ext cx="5074400" cy="565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1246 </a:t>
            </a:r>
            <a:r>
              <a:rPr lang="en-US" sz="2000" dirty="0" err="1"/>
              <a:t>Coutumes</a:t>
            </a:r>
            <a:r>
              <a:rPr lang="en-US" sz="2000" dirty="0"/>
              <a:t> </a:t>
            </a:r>
            <a:r>
              <a:rPr lang="en-US" sz="2000" dirty="0" err="1"/>
              <a:t>d’Anjou</a:t>
            </a:r>
            <a:r>
              <a:rPr lang="en-US" sz="2000" dirty="0"/>
              <a:t> et du Maine</a:t>
            </a:r>
          </a:p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1248-1270 : Grand </a:t>
            </a:r>
            <a:r>
              <a:rPr lang="en-US" sz="2000" dirty="0" err="1"/>
              <a:t>coutumier</a:t>
            </a:r>
            <a:r>
              <a:rPr lang="en-US" sz="2000" dirty="0"/>
              <a:t> de Normandie, </a:t>
            </a:r>
            <a:r>
              <a:rPr lang="en-US" sz="2000" dirty="0" err="1"/>
              <a:t>dont</a:t>
            </a:r>
            <a:r>
              <a:rPr lang="en-US" sz="2000" dirty="0"/>
              <a:t> le </a:t>
            </a:r>
            <a:r>
              <a:rPr lang="en-US" sz="2000" dirty="0" err="1"/>
              <a:t>texte</a:t>
            </a:r>
            <a:r>
              <a:rPr lang="en-US" sz="2000" dirty="0"/>
              <a:t> </a:t>
            </a:r>
            <a:r>
              <a:rPr lang="en-US" sz="2000" dirty="0" err="1"/>
              <a:t>circule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latin</a:t>
            </a:r>
            <a:r>
              <a:rPr lang="en-US" sz="2000" dirty="0"/>
              <a:t> et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français</a:t>
            </a:r>
            <a:r>
              <a:rPr lang="en-US" sz="2000" dirty="0"/>
              <a:t>.</a:t>
            </a:r>
          </a:p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C. 1252-1253 </a:t>
            </a:r>
            <a:r>
              <a:rPr lang="en-US" sz="2000" i="1" dirty="0"/>
              <a:t>Conseil </a:t>
            </a:r>
            <a:r>
              <a:rPr lang="en-US" sz="2000" i="1" dirty="0" err="1"/>
              <a:t>à</a:t>
            </a:r>
            <a:r>
              <a:rPr lang="en-US" sz="2000" i="1" dirty="0"/>
              <a:t> un </a:t>
            </a:r>
            <a:r>
              <a:rPr lang="en-US" sz="2000" i="1" dirty="0" err="1"/>
              <a:t>ami</a:t>
            </a:r>
            <a:r>
              <a:rPr lang="en-US" sz="2000" i="1" dirty="0"/>
              <a:t>. </a:t>
            </a:r>
            <a:r>
              <a:rPr lang="en-US" sz="2000" dirty="0" err="1"/>
              <a:t>Rédigé</a:t>
            </a:r>
            <a:r>
              <a:rPr lang="en-US" sz="2000" dirty="0"/>
              <a:t> par un </a:t>
            </a:r>
            <a:r>
              <a:rPr lang="en-US" sz="2000" dirty="0" err="1"/>
              <a:t>bailli</a:t>
            </a:r>
            <a:r>
              <a:rPr lang="en-US" sz="2000" dirty="0"/>
              <a:t> royal, Pierre de Fontaine. </a:t>
            </a:r>
            <a:r>
              <a:rPr lang="en-US" sz="2000" dirty="0" err="1"/>
              <a:t>Lié</a:t>
            </a:r>
            <a:r>
              <a:rPr lang="en-US" sz="2000" dirty="0"/>
              <a:t> au </a:t>
            </a:r>
            <a:r>
              <a:rPr lang="en-US" sz="2000" dirty="0" err="1"/>
              <a:t>mystérieux</a:t>
            </a:r>
            <a:r>
              <a:rPr lang="en-US" sz="2000" dirty="0"/>
              <a:t> </a:t>
            </a:r>
            <a:r>
              <a:rPr lang="en-US" sz="2000" i="1" dirty="0"/>
              <a:t>Livre la </a:t>
            </a:r>
            <a:r>
              <a:rPr lang="en-US" sz="2000" i="1" dirty="0" err="1"/>
              <a:t>Roine</a:t>
            </a:r>
            <a:r>
              <a:rPr lang="en-US" sz="2000" dirty="0"/>
              <a:t>. </a:t>
            </a:r>
          </a:p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Entre 1235 et 1255  </a:t>
            </a:r>
            <a:r>
              <a:rPr lang="en-US" sz="2000" i="1" dirty="0" err="1"/>
              <a:t>Poines</a:t>
            </a:r>
            <a:r>
              <a:rPr lang="en-US" sz="2000" i="1" dirty="0"/>
              <a:t> de la </a:t>
            </a:r>
            <a:r>
              <a:rPr lang="en-US" sz="2000" i="1" dirty="0" err="1"/>
              <a:t>duchée</a:t>
            </a:r>
            <a:r>
              <a:rPr lang="en-US" sz="2000" i="1" dirty="0"/>
              <a:t> </a:t>
            </a:r>
            <a:r>
              <a:rPr lang="en-US" sz="2000" i="1" dirty="0" err="1"/>
              <a:t>d'Orliens</a:t>
            </a:r>
            <a:endParaRPr lang="en-US" sz="2000" i="1" dirty="0"/>
          </a:p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V. 1260 </a:t>
            </a:r>
            <a:r>
              <a:rPr lang="en-US" sz="2000" i="1" dirty="0"/>
              <a:t>Le livre de </a:t>
            </a:r>
            <a:r>
              <a:rPr lang="en-US" sz="2000" i="1" dirty="0" err="1"/>
              <a:t>jostice</a:t>
            </a:r>
            <a:r>
              <a:rPr lang="en-US" sz="2000" i="1" dirty="0"/>
              <a:t> et </a:t>
            </a:r>
            <a:r>
              <a:rPr lang="en-US" sz="2000" i="1" dirty="0" err="1"/>
              <a:t>plet</a:t>
            </a:r>
            <a:endParaRPr lang="en-US" sz="2000" i="1" dirty="0"/>
          </a:p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V. 1272-1273 les </a:t>
            </a:r>
            <a:r>
              <a:rPr lang="en-US" sz="2000" i="1" dirty="0" err="1"/>
              <a:t>Etablissements</a:t>
            </a:r>
            <a:r>
              <a:rPr lang="en-US" sz="2000" i="1" dirty="0"/>
              <a:t> de Saint Louis</a:t>
            </a:r>
            <a:endParaRPr lang="en-US" sz="2000" dirty="0"/>
          </a:p>
          <a:p>
            <a:pPr indent="-2286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1283, les </a:t>
            </a:r>
            <a:r>
              <a:rPr lang="en-US" sz="2000" i="1" dirty="0" err="1"/>
              <a:t>Coutumes</a:t>
            </a:r>
            <a:r>
              <a:rPr lang="en-US" sz="2000" i="1" dirty="0"/>
              <a:t> de </a:t>
            </a:r>
            <a:r>
              <a:rPr lang="en-US" sz="2000" i="1" dirty="0" err="1"/>
              <a:t>Beauvaisis</a:t>
            </a:r>
            <a:r>
              <a:rPr lang="en-US" sz="2000" i="1" dirty="0"/>
              <a:t> </a:t>
            </a:r>
            <a:r>
              <a:rPr lang="en-US" sz="2000" dirty="0"/>
              <a:t>par Philippe de </a:t>
            </a:r>
            <a:r>
              <a:rPr lang="en-US" sz="2000" dirty="0" err="1"/>
              <a:t>Beaumanoir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3218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20251F-B330-C34E-BB75-64A696460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28D5818-B51C-7041-89DE-4EB78A00F2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98E9DB08-6DBE-A74D-9F19-DD55058492B9}"/>
              </a:ext>
            </a:extLst>
          </p:cNvPr>
          <p:cNvPicPr preferRelativeResize="0"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012371" y="661125"/>
            <a:ext cx="3341915" cy="4901475"/>
          </a:xfr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5F8E4AF-D90D-8F48-85A5-CDDA7BEB1D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1893" y="661125"/>
            <a:ext cx="7302500" cy="106324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EB599DF-1783-1742-9C3A-5A97E04A8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7943" y="1753325"/>
            <a:ext cx="7109267" cy="393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126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BA33BB24-59AF-2D41-8090-F0CDC463D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B5374D26-A1B4-134E-9364-C5E00F8689D1}"/>
              </a:ext>
            </a:extLst>
          </p:cNvPr>
          <p:cNvSpPr txBox="1"/>
          <p:nvPr/>
        </p:nvSpPr>
        <p:spPr>
          <a:xfrm>
            <a:off x="2166147" y="2710543"/>
            <a:ext cx="7859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La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letteratura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giuridica</a:t>
            </a:r>
            <a:endParaRPr lang="fr-FR" sz="4400" dirty="0">
              <a:solidFill>
                <a:srgbClr val="FF0000"/>
              </a:solidFill>
              <a:latin typeface="Copperplate" panose="02000504000000020004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602167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439" y="356260"/>
            <a:ext cx="8930542" cy="1235037"/>
          </a:xfrm>
        </p:spPr>
        <p:txBody>
          <a:bodyPr/>
          <a:lstStyle/>
          <a:p>
            <a:r>
              <a:rPr lang="fr-FR" dirty="0" err="1">
                <a:solidFill>
                  <a:srgbClr val="C00000"/>
                </a:solidFill>
              </a:rPr>
              <a:t>Cos’è</a:t>
            </a:r>
            <a:r>
              <a:rPr lang="fr-FR" dirty="0">
                <a:solidFill>
                  <a:srgbClr val="C00000"/>
                </a:solidFill>
              </a:rPr>
              <a:t> la « </a:t>
            </a:r>
            <a:r>
              <a:rPr lang="fr-FR" dirty="0" err="1">
                <a:solidFill>
                  <a:srgbClr val="C00000"/>
                </a:solidFill>
              </a:rPr>
              <a:t>letteratura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giuridica</a:t>
            </a:r>
            <a:r>
              <a:rPr lang="fr-FR" dirty="0">
                <a:solidFill>
                  <a:srgbClr val="C00000"/>
                </a:solidFill>
              </a:rPr>
              <a:t> »?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1286" y="1798983"/>
            <a:ext cx="9712514" cy="4377980"/>
          </a:xfrm>
        </p:spPr>
        <p:txBody>
          <a:bodyPr anchor="ctr"/>
          <a:lstStyle/>
          <a:p>
            <a:r>
              <a:rPr lang="fr-FR" dirty="0"/>
              <a:t>Un corpus di </a:t>
            </a:r>
            <a:r>
              <a:rPr lang="fr-FR" dirty="0" err="1"/>
              <a:t>scritti</a:t>
            </a:r>
            <a:r>
              <a:rPr lang="fr-FR" dirty="0"/>
              <a:t> </a:t>
            </a:r>
            <a:r>
              <a:rPr lang="fr-FR" dirty="0" err="1"/>
              <a:t>prodotti</a:t>
            </a:r>
            <a:r>
              <a:rPr lang="fr-FR" dirty="0"/>
              <a:t> da </a:t>
            </a:r>
            <a:r>
              <a:rPr lang="fr-FR" dirty="0" err="1"/>
              <a:t>maestri</a:t>
            </a:r>
            <a:r>
              <a:rPr lang="fr-FR" dirty="0"/>
              <a:t> di </a:t>
            </a:r>
            <a:r>
              <a:rPr lang="fr-FR" dirty="0" err="1"/>
              <a:t>diritto</a:t>
            </a:r>
            <a:r>
              <a:rPr lang="fr-FR" dirty="0"/>
              <a:t> </a:t>
            </a:r>
            <a:r>
              <a:rPr lang="fr-FR" dirty="0" err="1"/>
              <a:t>oppure</a:t>
            </a:r>
            <a:r>
              <a:rPr lang="fr-FR" dirty="0"/>
              <a:t> da </a:t>
            </a:r>
            <a:r>
              <a:rPr lang="fr-FR" dirty="0" err="1"/>
              <a:t>professionisti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</a:t>
            </a:r>
            <a:r>
              <a:rPr lang="fr-FR" dirty="0" err="1"/>
              <a:t>hanno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cultura</a:t>
            </a:r>
            <a:r>
              <a:rPr lang="fr-FR" dirty="0"/>
              <a:t> </a:t>
            </a:r>
            <a:r>
              <a:rPr lang="fr-FR" dirty="0" err="1"/>
              <a:t>scolastica</a:t>
            </a:r>
            <a:endParaRPr lang="fr-FR" dirty="0"/>
          </a:p>
          <a:p>
            <a:r>
              <a:rPr lang="fr-FR" dirty="0" err="1"/>
              <a:t>Può</a:t>
            </a:r>
            <a:r>
              <a:rPr lang="fr-FR" dirty="0"/>
              <a:t> </a:t>
            </a:r>
            <a:r>
              <a:rPr lang="fr-FR" dirty="0" err="1"/>
              <a:t>essere</a:t>
            </a:r>
            <a:r>
              <a:rPr lang="fr-FR" dirty="0"/>
              <a:t> </a:t>
            </a:r>
            <a:r>
              <a:rPr lang="fr-FR" dirty="0" err="1"/>
              <a:t>ripartito</a:t>
            </a:r>
            <a:r>
              <a:rPr lang="fr-FR" dirty="0"/>
              <a:t> in </a:t>
            </a:r>
            <a:r>
              <a:rPr lang="fr-FR" dirty="0" err="1"/>
              <a:t>diversi</a:t>
            </a:r>
            <a:r>
              <a:rPr lang="fr-FR" dirty="0"/>
              <a:t> </a:t>
            </a:r>
            <a:r>
              <a:rPr lang="fr-FR" dirty="0" err="1"/>
              <a:t>generi</a:t>
            </a:r>
            <a:r>
              <a:rPr lang="fr-FR" dirty="0"/>
              <a:t> </a:t>
            </a:r>
            <a:r>
              <a:rPr lang="fr-FR" dirty="0" err="1"/>
              <a:t>letterari</a:t>
            </a:r>
            <a:endParaRPr lang="fr-FR" dirty="0"/>
          </a:p>
          <a:p>
            <a:r>
              <a:rPr lang="fr-FR" dirty="0"/>
              <a:t>Si </a:t>
            </a:r>
            <a:r>
              <a:rPr lang="fr-FR" dirty="0" err="1"/>
              <a:t>rivolge</a:t>
            </a:r>
            <a:r>
              <a:rPr lang="fr-FR" dirty="0"/>
              <a:t> a un </a:t>
            </a:r>
            <a:r>
              <a:rPr lang="fr-FR" dirty="0" err="1"/>
              <a:t>pubblico</a:t>
            </a:r>
            <a:r>
              <a:rPr lang="fr-FR" dirty="0"/>
              <a:t> di </a:t>
            </a:r>
            <a:r>
              <a:rPr lang="fr-FR" dirty="0" err="1"/>
              <a:t>lettori</a:t>
            </a:r>
            <a:r>
              <a:rPr lang="fr-FR" dirty="0"/>
              <a:t> </a:t>
            </a:r>
            <a:r>
              <a:rPr lang="fr-FR" dirty="0" err="1"/>
              <a:t>esperti</a:t>
            </a:r>
            <a:r>
              <a:rPr lang="fr-FR" dirty="0"/>
              <a:t> </a:t>
            </a:r>
            <a:r>
              <a:rPr lang="fr-FR" dirty="0">
                <a:sym typeface="Wingdings" pitchFamily="2" charset="2"/>
              </a:rPr>
              <a:t> </a:t>
            </a:r>
            <a:r>
              <a:rPr lang="fr-FR" dirty="0" err="1">
                <a:sym typeface="Wingdings" pitchFamily="2" charset="2"/>
              </a:rPr>
              <a:t>peculiarità</a:t>
            </a:r>
            <a:r>
              <a:rPr lang="fr-FR" dirty="0">
                <a:sym typeface="Wingdings" pitchFamily="2" charset="2"/>
              </a:rPr>
              <a:t> di </a:t>
            </a:r>
            <a:r>
              <a:rPr lang="fr-FR" dirty="0" err="1">
                <a:sym typeface="Wingdings" pitchFamily="2" charset="2"/>
              </a:rPr>
              <a:t>stile</a:t>
            </a:r>
            <a:r>
              <a:rPr lang="fr-FR" dirty="0">
                <a:sym typeface="Wingdings" pitchFamily="2" charset="2"/>
              </a:rPr>
              <a:t>; </a:t>
            </a:r>
            <a:r>
              <a:rPr lang="fr-FR" dirty="0" err="1">
                <a:sym typeface="Wingdings" pitchFamily="2" charset="2"/>
              </a:rPr>
              <a:t>allegazioni</a:t>
            </a:r>
            <a:r>
              <a:rPr lang="fr-FR" dirty="0">
                <a:sym typeface="Wingdings" pitchFamily="2" charset="2"/>
              </a:rPr>
              <a:t> di norme molto </a:t>
            </a:r>
            <a:r>
              <a:rPr lang="fr-FR" dirty="0" err="1">
                <a:sym typeface="Wingdings" pitchFamily="2" charset="2"/>
              </a:rPr>
              <a:t>abbreviate</a:t>
            </a:r>
            <a:r>
              <a:rPr lang="fr-FR" dirty="0">
                <a:sym typeface="Wingdings" pitchFamily="2" charset="2"/>
              </a:rPr>
              <a:t>; </a:t>
            </a:r>
            <a:r>
              <a:rPr lang="fr-FR" dirty="0" err="1">
                <a:sym typeface="Wingdings" pitchFamily="2" charset="2"/>
              </a:rPr>
              <a:t>riferimenti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espliciti</a:t>
            </a:r>
            <a:r>
              <a:rPr lang="fr-FR" dirty="0">
                <a:sym typeface="Wingdings" pitchFamily="2" charset="2"/>
              </a:rPr>
              <a:t> e </a:t>
            </a:r>
            <a:r>
              <a:rPr lang="fr-FR" dirty="0" err="1">
                <a:sym typeface="Wingdings" pitchFamily="2" charset="2"/>
              </a:rPr>
              <a:t>taciti</a:t>
            </a:r>
            <a:r>
              <a:rPr lang="fr-FR" dirty="0">
                <a:sym typeface="Wingdings" pitchFamily="2" charset="2"/>
              </a:rPr>
              <a:t> ad </a:t>
            </a:r>
            <a:r>
              <a:rPr lang="fr-FR" dirty="0" err="1">
                <a:sym typeface="Wingdings" pitchFamily="2" charset="2"/>
              </a:rPr>
              <a:t>altre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opere</a:t>
            </a:r>
            <a:r>
              <a:rPr lang="fr-FR" dirty="0">
                <a:sym typeface="Wingdings" pitchFamily="2" charset="2"/>
              </a:rPr>
              <a:t> e/o a </a:t>
            </a:r>
            <a:r>
              <a:rPr lang="fr-FR" dirty="0" err="1">
                <a:sym typeface="Wingdings" pitchFamily="2" charset="2"/>
              </a:rPr>
              <a:t>problemi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giuridici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conosciuti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dai</a:t>
            </a:r>
            <a:r>
              <a:rPr lang="fr-FR" dirty="0">
                <a:sym typeface="Wingdings" pitchFamily="2" charset="2"/>
              </a:rPr>
              <a:t> </a:t>
            </a:r>
            <a:r>
              <a:rPr lang="fr-FR" dirty="0" err="1">
                <a:sym typeface="Wingdings" pitchFamily="2" charset="2"/>
              </a:rPr>
              <a:t>lettori</a:t>
            </a:r>
            <a:endParaRPr lang="fr-FR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257166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581891"/>
            <a:ext cx="9628695" cy="1436914"/>
          </a:xfrm>
        </p:spPr>
        <p:txBody>
          <a:bodyPr/>
          <a:lstStyle/>
          <a:p>
            <a:r>
              <a:rPr lang="fr-FR" dirty="0">
                <a:solidFill>
                  <a:srgbClr val="C00000"/>
                </a:solidFill>
              </a:rPr>
              <a:t>Come </a:t>
            </a:r>
            <a:r>
              <a:rPr lang="fr-FR" dirty="0" err="1">
                <a:solidFill>
                  <a:srgbClr val="C00000"/>
                </a:solidFill>
              </a:rPr>
              <a:t>accedere</a:t>
            </a:r>
            <a:r>
              <a:rPr lang="fr-FR" dirty="0">
                <a:solidFill>
                  <a:srgbClr val="C00000"/>
                </a:solidFill>
              </a:rPr>
              <a:t> ai </a:t>
            </a:r>
            <a:r>
              <a:rPr lang="fr-FR" dirty="0" err="1">
                <a:solidFill>
                  <a:srgbClr val="C00000"/>
                </a:solidFill>
              </a:rPr>
              <a:t>testi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della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letteratura</a:t>
            </a:r>
            <a:r>
              <a:rPr lang="fr-FR" dirty="0">
                <a:solidFill>
                  <a:srgbClr val="C00000"/>
                </a:solidFill>
              </a:rPr>
              <a:t> </a:t>
            </a:r>
            <a:r>
              <a:rPr lang="fr-FR" dirty="0" err="1">
                <a:solidFill>
                  <a:srgbClr val="C00000"/>
                </a:solidFill>
              </a:rPr>
              <a:t>giuridica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 anchor="ctr"/>
          <a:lstStyle/>
          <a:p>
            <a:r>
              <a:rPr lang="fr-FR" sz="3600" dirty="0" err="1">
                <a:solidFill>
                  <a:srgbClr val="C00000"/>
                </a:solidFill>
              </a:rPr>
              <a:t>Livelli</a:t>
            </a:r>
            <a:r>
              <a:rPr lang="fr-FR" sz="3600" dirty="0">
                <a:solidFill>
                  <a:srgbClr val="C00000"/>
                </a:solidFill>
              </a:rPr>
              <a:t> d’</a:t>
            </a:r>
            <a:r>
              <a:rPr lang="fr-FR" sz="3600" dirty="0" err="1">
                <a:solidFill>
                  <a:srgbClr val="C00000"/>
                </a:solidFill>
              </a:rPr>
              <a:t>accesso</a:t>
            </a:r>
            <a:r>
              <a:rPr lang="fr-FR" sz="3600" dirty="0">
                <a:solidFill>
                  <a:srgbClr val="C00000"/>
                </a:solidFill>
              </a:rPr>
              <a:t> </a:t>
            </a:r>
            <a:r>
              <a:rPr lang="fr-FR" sz="3600" dirty="0" err="1">
                <a:solidFill>
                  <a:srgbClr val="C00000"/>
                </a:solidFill>
              </a:rPr>
              <a:t>differenti</a:t>
            </a:r>
            <a:r>
              <a:rPr lang="fr-FR" sz="3600" dirty="0">
                <a:solidFill>
                  <a:srgbClr val="C00000"/>
                </a:solidFill>
              </a:rPr>
              <a:t>:</a:t>
            </a:r>
          </a:p>
          <a:p>
            <a:r>
              <a:rPr lang="fr-FR" dirty="0" err="1"/>
              <a:t>Contesto</a:t>
            </a:r>
            <a:r>
              <a:rPr lang="fr-FR" dirty="0"/>
              <a:t> </a:t>
            </a:r>
            <a:r>
              <a:rPr lang="fr-FR" dirty="0" err="1"/>
              <a:t>originario</a:t>
            </a:r>
            <a:r>
              <a:rPr lang="fr-FR" dirty="0"/>
              <a:t>: i </a:t>
            </a:r>
            <a:r>
              <a:rPr lang="fr-FR" dirty="0" err="1"/>
              <a:t>manoscritti</a:t>
            </a:r>
            <a:r>
              <a:rPr lang="fr-FR" dirty="0"/>
              <a:t> </a:t>
            </a:r>
            <a:r>
              <a:rPr lang="fr-FR" dirty="0" err="1"/>
              <a:t>scolastici</a:t>
            </a:r>
            <a:r>
              <a:rPr lang="fr-FR" dirty="0"/>
              <a:t>.</a:t>
            </a:r>
          </a:p>
          <a:p>
            <a:r>
              <a:rPr lang="fr-FR" dirty="0"/>
              <a:t>La </a:t>
            </a:r>
            <a:r>
              <a:rPr lang="fr-FR" dirty="0" err="1"/>
              <a:t>mediazione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stampa</a:t>
            </a:r>
            <a:r>
              <a:rPr lang="fr-FR" dirty="0"/>
              <a:t> dei </a:t>
            </a:r>
            <a:r>
              <a:rPr lang="fr-FR" dirty="0" err="1"/>
              <a:t>secoli</a:t>
            </a:r>
            <a:r>
              <a:rPr lang="fr-FR" dirty="0"/>
              <a:t> XV e XVI</a:t>
            </a:r>
            <a:br>
              <a:rPr lang="fr-FR" baseline="30000" dirty="0"/>
            </a:br>
            <a:r>
              <a:rPr lang="fr-FR" baseline="30000" dirty="0"/>
              <a:t>- </a:t>
            </a:r>
            <a:r>
              <a:rPr lang="fr-FR" baseline="30000" dirty="0" err="1"/>
              <a:t>Scelta</a:t>
            </a:r>
            <a:r>
              <a:rPr lang="fr-FR" baseline="30000" dirty="0"/>
              <a:t> dei </a:t>
            </a:r>
            <a:r>
              <a:rPr lang="fr-FR" baseline="30000" dirty="0" err="1"/>
              <a:t>testi</a:t>
            </a:r>
            <a:r>
              <a:rPr lang="fr-FR" baseline="30000" dirty="0"/>
              <a:t> </a:t>
            </a:r>
            <a:r>
              <a:rPr lang="fr-FR" baseline="30000" dirty="0" err="1"/>
              <a:t>che</a:t>
            </a:r>
            <a:r>
              <a:rPr lang="fr-FR" baseline="30000" dirty="0"/>
              <a:t> </a:t>
            </a:r>
            <a:r>
              <a:rPr lang="fr-FR" baseline="30000" dirty="0" err="1"/>
              <a:t>segue</a:t>
            </a:r>
            <a:r>
              <a:rPr lang="fr-FR" baseline="30000" dirty="0"/>
              <a:t> le </a:t>
            </a:r>
            <a:r>
              <a:rPr lang="fr-FR" baseline="30000" dirty="0" err="1"/>
              <a:t>esigenze</a:t>
            </a:r>
            <a:r>
              <a:rPr lang="fr-FR" baseline="30000" dirty="0"/>
              <a:t> </a:t>
            </a:r>
            <a:r>
              <a:rPr lang="fr-FR" baseline="30000" dirty="0" err="1"/>
              <a:t>del</a:t>
            </a:r>
            <a:r>
              <a:rPr lang="fr-FR" baseline="30000" dirty="0"/>
              <a:t> mercato </a:t>
            </a:r>
            <a:r>
              <a:rPr lang="fr-FR" baseline="30000" dirty="0" err="1"/>
              <a:t>del</a:t>
            </a:r>
            <a:r>
              <a:rPr lang="fr-FR" baseline="30000" dirty="0"/>
              <a:t> libro a </a:t>
            </a:r>
            <a:r>
              <a:rPr lang="fr-FR" baseline="30000" dirty="0" err="1"/>
              <a:t>stampa</a:t>
            </a:r>
            <a:endParaRPr lang="fr-FR" dirty="0"/>
          </a:p>
          <a:p>
            <a:r>
              <a:rPr lang="fr-FR" dirty="0" err="1"/>
              <a:t>Edizioni</a:t>
            </a:r>
            <a:r>
              <a:rPr lang="fr-FR" dirty="0"/>
              <a:t> </a:t>
            </a:r>
            <a:r>
              <a:rPr lang="fr-FR" dirty="0" err="1"/>
              <a:t>critiche</a:t>
            </a:r>
            <a:r>
              <a:rPr lang="fr-FR" dirty="0"/>
              <a:t> </a:t>
            </a:r>
            <a:r>
              <a:rPr lang="fr-FR" dirty="0" err="1"/>
              <a:t>fatte</a:t>
            </a:r>
            <a:r>
              <a:rPr lang="fr-FR" dirty="0"/>
              <a:t> da </a:t>
            </a:r>
            <a:r>
              <a:rPr lang="fr-FR" dirty="0" err="1"/>
              <a:t>specialisti</a:t>
            </a:r>
            <a:r>
              <a:rPr lang="fr-FR" dirty="0"/>
              <a:t> a </a:t>
            </a:r>
            <a:r>
              <a:rPr lang="fr-FR" dirty="0" err="1"/>
              <a:t>partire</a:t>
            </a:r>
            <a:r>
              <a:rPr lang="fr-FR" dirty="0"/>
              <a:t> dal 1800 circa</a:t>
            </a:r>
          </a:p>
        </p:txBody>
      </p:sp>
    </p:spTree>
    <p:extLst>
      <p:ext uri="{BB962C8B-B14F-4D97-AF65-F5344CB8AC3E}">
        <p14:creationId xmlns:p14="http://schemas.microsoft.com/office/powerpoint/2010/main" val="2972738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28695" cy="1325563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Le </a:t>
            </a:r>
            <a:r>
              <a:rPr lang="pl-PL" sz="3200" dirty="0" err="1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dottrine</a:t>
            </a:r>
            <a:r>
              <a:rPr lang="pl-PL" sz="3200" dirty="0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 </a:t>
            </a:r>
            <a:r>
              <a:rPr lang="pl-PL" sz="3200" dirty="0" err="1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giuridiche</a:t>
            </a:r>
            <a:r>
              <a:rPr lang="pl-PL" sz="3200" dirty="0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 e </a:t>
            </a:r>
            <a:r>
              <a:rPr lang="pl-PL" sz="3200" dirty="0" err="1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il</a:t>
            </a:r>
            <a:r>
              <a:rPr lang="pl-PL" sz="3200" dirty="0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 loro </a:t>
            </a:r>
            <a:r>
              <a:rPr lang="pl-PL" sz="3200" dirty="0" err="1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contesto</a:t>
            </a:r>
            <a:r>
              <a:rPr lang="pl-PL" sz="3200" dirty="0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 </a:t>
            </a:r>
            <a:r>
              <a:rPr lang="pl-PL" sz="3200" dirty="0" err="1">
                <a:solidFill>
                  <a:srgbClr val="C00000"/>
                </a:solidFill>
                <a:latin typeface="+mn-lt"/>
                <a:cs typeface="Apple Chancery" panose="03020702040506060504" pitchFamily="66" charset="-79"/>
              </a:rPr>
              <a:t>storico</a:t>
            </a:r>
            <a:endParaRPr lang="pl-PL" sz="3200" dirty="0">
              <a:solidFill>
                <a:srgbClr val="C0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>
            <a:normAutofit/>
          </a:bodyPr>
          <a:lstStyle/>
          <a:p>
            <a:r>
              <a:rPr lang="fr-FR" dirty="0" err="1"/>
              <a:t>Storia</a:t>
            </a:r>
            <a:r>
              <a:rPr lang="fr-FR" dirty="0"/>
              <a:t> sociale e </a:t>
            </a:r>
            <a:r>
              <a:rPr lang="fr-FR" dirty="0" err="1"/>
              <a:t>storia</a:t>
            </a:r>
            <a:r>
              <a:rPr lang="fr-FR" dirty="0"/>
              <a:t> </a:t>
            </a:r>
            <a:r>
              <a:rPr lang="fr-FR" dirty="0" err="1"/>
              <a:t>giuridica</a:t>
            </a:r>
            <a:endParaRPr lang="fr-FR" dirty="0"/>
          </a:p>
          <a:p>
            <a:r>
              <a:rPr lang="fr-FR" dirty="0" err="1"/>
              <a:t>Esperienze</a:t>
            </a:r>
            <a:r>
              <a:rPr lang="fr-FR" dirty="0"/>
              <a:t> di </a:t>
            </a:r>
            <a:r>
              <a:rPr lang="fr-FR" dirty="0" err="1"/>
              <a:t>ricerca</a:t>
            </a:r>
            <a:r>
              <a:rPr lang="fr-FR" dirty="0"/>
              <a:t>:</a:t>
            </a:r>
          </a:p>
          <a:p>
            <a:r>
              <a:rPr lang="fr-FR" dirty="0" err="1"/>
              <a:t>Talvolta</a:t>
            </a:r>
            <a:r>
              <a:rPr lang="fr-FR" dirty="0"/>
              <a:t> </a:t>
            </a:r>
            <a:r>
              <a:rPr lang="fr-FR" b="1" dirty="0" err="1">
                <a:solidFill>
                  <a:srgbClr val="FF0000"/>
                </a:solidFill>
              </a:rPr>
              <a:t>gli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storici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del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diritto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 err="1"/>
              <a:t>descrivono</a:t>
            </a:r>
            <a:r>
              <a:rPr lang="fr-FR" dirty="0"/>
              <a:t> </a:t>
            </a:r>
            <a:r>
              <a:rPr lang="fr-FR" dirty="0" err="1"/>
              <a:t>soltanto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« </a:t>
            </a:r>
            <a:r>
              <a:rPr lang="fr-FR" dirty="0" err="1"/>
              <a:t>storia</a:t>
            </a:r>
            <a:r>
              <a:rPr lang="fr-FR" dirty="0"/>
              <a:t> interna »</a:t>
            </a:r>
          </a:p>
          <a:p>
            <a:r>
              <a:rPr lang="fr-FR" dirty="0" err="1"/>
              <a:t>Istituti</a:t>
            </a:r>
            <a:r>
              <a:rPr lang="fr-FR" dirty="0"/>
              <a:t> </a:t>
            </a:r>
            <a:r>
              <a:rPr lang="fr-FR" dirty="0" err="1"/>
              <a:t>giuridici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si « </a:t>
            </a:r>
            <a:r>
              <a:rPr lang="fr-FR" dirty="0" err="1"/>
              <a:t>evolvono</a:t>
            </a:r>
            <a:r>
              <a:rPr lang="fr-FR" dirty="0"/>
              <a:t> » </a:t>
            </a:r>
            <a:r>
              <a:rPr lang="fr-FR" dirty="0" err="1"/>
              <a:t>indipendentemente</a:t>
            </a:r>
            <a:r>
              <a:rPr lang="fr-FR" dirty="0"/>
              <a:t> dal </a:t>
            </a:r>
            <a:r>
              <a:rPr lang="fr-FR" dirty="0" err="1"/>
              <a:t>contesto</a:t>
            </a:r>
            <a:r>
              <a:rPr lang="fr-FR" dirty="0"/>
              <a:t> </a:t>
            </a:r>
            <a:r>
              <a:rPr lang="fr-FR" dirty="0" err="1"/>
              <a:t>storico</a:t>
            </a:r>
            <a:endParaRPr lang="fr-FR" dirty="0"/>
          </a:p>
          <a:p>
            <a:r>
              <a:rPr lang="fr-FR" dirty="0" err="1"/>
              <a:t>Gli</a:t>
            </a:r>
            <a:r>
              <a:rPr lang="fr-FR" dirty="0"/>
              <a:t> </a:t>
            </a:r>
            <a:r>
              <a:rPr lang="fr-FR" b="1" dirty="0" err="1">
                <a:solidFill>
                  <a:srgbClr val="FF0000"/>
                </a:solidFill>
              </a:rPr>
              <a:t>storici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della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b="1" dirty="0" err="1">
                <a:solidFill>
                  <a:srgbClr val="FF0000"/>
                </a:solidFill>
              </a:rPr>
              <a:t>società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r>
              <a:rPr lang="fr-FR" dirty="0" err="1"/>
              <a:t>trascurano</a:t>
            </a:r>
            <a:r>
              <a:rPr lang="fr-FR" dirty="0"/>
              <a:t> le </a:t>
            </a:r>
            <a:r>
              <a:rPr lang="fr-FR" dirty="0" err="1"/>
              <a:t>qualificazioni</a:t>
            </a:r>
            <a:r>
              <a:rPr lang="fr-FR" dirty="0"/>
              <a:t> </a:t>
            </a:r>
            <a:r>
              <a:rPr lang="fr-FR" dirty="0" err="1"/>
              <a:t>giuridiche</a:t>
            </a:r>
            <a:r>
              <a:rPr lang="fr-FR" dirty="0"/>
              <a:t> dei </a:t>
            </a:r>
            <a:r>
              <a:rPr lang="fr-FR" dirty="0" err="1"/>
              <a:t>rapporti</a:t>
            </a:r>
            <a:r>
              <a:rPr lang="fr-FR" dirty="0"/>
              <a:t> </a:t>
            </a:r>
            <a:r>
              <a:rPr lang="fr-FR" dirty="0" err="1"/>
              <a:t>economici</a:t>
            </a:r>
            <a:r>
              <a:rPr lang="fr-FR" dirty="0"/>
              <a:t> e </a:t>
            </a:r>
            <a:r>
              <a:rPr lang="fr-FR" dirty="0" err="1"/>
              <a:t>sociali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22563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28695" cy="1325563"/>
          </a:xfrm>
        </p:spPr>
        <p:txBody>
          <a:bodyPr/>
          <a:lstStyle/>
          <a:p>
            <a:r>
              <a:rPr lang="fr-FR" dirty="0"/>
              <a:t>Il </a:t>
            </a:r>
            <a:r>
              <a:rPr lang="fr-FR" i="1" dirty="0" err="1"/>
              <a:t>dominium</a:t>
            </a:r>
            <a:r>
              <a:rPr lang="fr-FR" i="1" dirty="0"/>
              <a:t> </a:t>
            </a:r>
            <a:r>
              <a:rPr lang="fr-FR" i="1" dirty="0" err="1"/>
              <a:t>divisum</a:t>
            </a:r>
            <a:r>
              <a:rPr lang="fr-FR" i="1" dirty="0"/>
              <a:t> </a:t>
            </a:r>
            <a:r>
              <a:rPr lang="fr-FR" dirty="0"/>
              <a:t>: </a:t>
            </a:r>
            <a:r>
              <a:rPr lang="fr-FR" dirty="0" err="1"/>
              <a:t>creazione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dottrina</a:t>
            </a:r>
            <a:r>
              <a:rPr lang="fr-FR" dirty="0"/>
              <a:t> </a:t>
            </a:r>
            <a:r>
              <a:rPr lang="fr-FR" dirty="0" err="1"/>
              <a:t>giuridica</a:t>
            </a:r>
            <a:r>
              <a:rPr lang="fr-FR" dirty="0"/>
              <a:t> </a:t>
            </a:r>
            <a:r>
              <a:rPr lang="fr-FR" dirty="0" err="1"/>
              <a:t>medievale</a:t>
            </a:r>
            <a:endParaRPr lang="fr-FR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>
            <a:normAutofit/>
          </a:bodyPr>
          <a:lstStyle/>
          <a:p>
            <a:r>
              <a:rPr lang="fr-FR" dirty="0" err="1"/>
              <a:t>Uno</a:t>
            </a:r>
            <a:r>
              <a:rPr lang="fr-FR" dirty="0"/>
              <a:t> </a:t>
            </a:r>
            <a:r>
              <a:rPr lang="fr-FR" dirty="0" err="1"/>
              <a:t>sdopppiamento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proprietà</a:t>
            </a:r>
            <a:endParaRPr lang="fr-FR" dirty="0"/>
          </a:p>
          <a:p>
            <a:r>
              <a:rPr lang="fr-FR" dirty="0"/>
              <a:t>Il </a:t>
            </a:r>
            <a:r>
              <a:rPr lang="fr-FR" dirty="0" err="1"/>
              <a:t>signore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</a:t>
            </a:r>
            <a:r>
              <a:rPr lang="fr-FR" dirty="0" err="1"/>
              <a:t>concede</a:t>
            </a:r>
            <a:r>
              <a:rPr lang="fr-FR" dirty="0"/>
              <a:t> un bene al </a:t>
            </a:r>
            <a:r>
              <a:rPr lang="fr-FR" dirty="0" err="1"/>
              <a:t>suo</a:t>
            </a:r>
            <a:r>
              <a:rPr lang="fr-FR" dirty="0"/>
              <a:t> </a:t>
            </a:r>
            <a:r>
              <a:rPr lang="fr-FR" dirty="0" err="1"/>
              <a:t>vassallo</a:t>
            </a:r>
            <a:r>
              <a:rPr lang="fr-FR" dirty="0"/>
              <a:t> </a:t>
            </a:r>
            <a:r>
              <a:rPr lang="fr-FR" dirty="0" err="1"/>
              <a:t>mantiene</a:t>
            </a:r>
            <a:r>
              <a:rPr lang="fr-FR" dirty="0"/>
              <a:t> il </a:t>
            </a:r>
            <a:r>
              <a:rPr lang="fr-FR" i="1" dirty="0" err="1"/>
              <a:t>dominium</a:t>
            </a:r>
            <a:r>
              <a:rPr lang="fr-FR" i="1" dirty="0"/>
              <a:t> </a:t>
            </a:r>
            <a:r>
              <a:rPr lang="fr-FR" i="1" dirty="0" err="1"/>
              <a:t>directum</a:t>
            </a:r>
            <a:endParaRPr lang="fr-FR" dirty="0"/>
          </a:p>
          <a:p>
            <a:r>
              <a:rPr lang="fr-FR" dirty="0"/>
              <a:t>Il </a:t>
            </a:r>
            <a:r>
              <a:rPr lang="fr-FR" dirty="0" err="1"/>
              <a:t>vassallo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ha </a:t>
            </a:r>
            <a:r>
              <a:rPr lang="fr-FR" dirty="0" err="1"/>
              <a:t>ricevuto</a:t>
            </a:r>
            <a:r>
              <a:rPr lang="fr-FR" dirty="0"/>
              <a:t> un bene </a:t>
            </a:r>
            <a:r>
              <a:rPr lang="fr-FR" dirty="0" err="1"/>
              <a:t>esercita</a:t>
            </a:r>
            <a:r>
              <a:rPr lang="fr-FR" dirty="0"/>
              <a:t> il </a:t>
            </a:r>
            <a:r>
              <a:rPr lang="fr-FR" i="1" dirty="0" err="1"/>
              <a:t>dominium</a:t>
            </a:r>
            <a:r>
              <a:rPr lang="fr-FR" i="1" dirty="0"/>
              <a:t> utile</a:t>
            </a:r>
          </a:p>
          <a:p>
            <a:r>
              <a:rPr lang="fr-FR" dirty="0" err="1"/>
              <a:t>Distorsione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terminologia</a:t>
            </a:r>
            <a:r>
              <a:rPr lang="fr-FR" dirty="0"/>
              <a:t> </a:t>
            </a:r>
            <a:r>
              <a:rPr lang="fr-FR" dirty="0" err="1"/>
              <a:t>romana</a:t>
            </a:r>
            <a:br>
              <a:rPr lang="fr-FR" dirty="0"/>
            </a:br>
            <a:r>
              <a:rPr lang="fr-FR" dirty="0"/>
              <a:t>(</a:t>
            </a:r>
            <a:r>
              <a:rPr lang="fr-FR" dirty="0" err="1"/>
              <a:t>interpretazione</a:t>
            </a:r>
            <a:r>
              <a:rPr lang="fr-FR" dirty="0"/>
              <a:t> </a:t>
            </a:r>
            <a:r>
              <a:rPr lang="fr-FR" dirty="0" err="1"/>
              <a:t>creativa</a:t>
            </a:r>
            <a:r>
              <a:rPr lang="fr-FR" dirty="0"/>
              <a:t>)</a:t>
            </a:r>
          </a:p>
          <a:p>
            <a:r>
              <a:rPr lang="fr-FR" dirty="0" err="1"/>
              <a:t>Simbolo</a:t>
            </a:r>
            <a:r>
              <a:rPr lang="fr-FR" dirty="0"/>
              <a:t> </a:t>
            </a:r>
            <a:r>
              <a:rPr lang="fr-FR" dirty="0" err="1"/>
              <a:t>giuridico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società</a:t>
            </a:r>
            <a:r>
              <a:rPr lang="fr-FR" dirty="0"/>
              <a:t> d’ancien régime</a:t>
            </a:r>
            <a:br>
              <a:rPr lang="fr-FR" dirty="0"/>
            </a:br>
            <a:r>
              <a:rPr lang="fr-FR" dirty="0"/>
              <a:t>(</a:t>
            </a:r>
            <a:r>
              <a:rPr lang="fr-FR" dirty="0" err="1"/>
              <a:t>abolito</a:t>
            </a:r>
            <a:r>
              <a:rPr lang="fr-FR" dirty="0"/>
              <a:t> con la </a:t>
            </a:r>
            <a:r>
              <a:rPr lang="fr-FR" dirty="0" err="1"/>
              <a:t>Rivoluzione</a:t>
            </a:r>
            <a:r>
              <a:rPr lang="fr-FR" dirty="0"/>
              <a:t> </a:t>
            </a:r>
            <a:r>
              <a:rPr lang="fr-FR" dirty="0" err="1"/>
              <a:t>Francese</a:t>
            </a:r>
            <a:r>
              <a:rPr lang="fr-FR" dirty="0"/>
              <a:t>)</a:t>
            </a:r>
          </a:p>
          <a:p>
            <a:r>
              <a:rPr lang="fr-FR" dirty="0" err="1"/>
              <a:t>Uno</a:t>
            </a:r>
            <a:r>
              <a:rPr lang="fr-FR" dirty="0"/>
              <a:t> </a:t>
            </a:r>
            <a:r>
              <a:rPr lang="fr-FR" dirty="0" err="1"/>
              <a:t>degli</a:t>
            </a:r>
            <a:r>
              <a:rPr lang="fr-FR" dirty="0"/>
              <a:t> </a:t>
            </a:r>
            <a:r>
              <a:rPr lang="fr-FR" dirty="0" err="1"/>
              <a:t>istituti</a:t>
            </a:r>
            <a:r>
              <a:rPr lang="fr-FR" dirty="0"/>
              <a:t> </a:t>
            </a:r>
            <a:r>
              <a:rPr lang="fr-FR" dirty="0" err="1"/>
              <a:t>giuridici</a:t>
            </a:r>
            <a:r>
              <a:rPr lang="fr-FR" dirty="0"/>
              <a:t> </a:t>
            </a:r>
            <a:r>
              <a:rPr lang="fr-FR" dirty="0" err="1"/>
              <a:t>medievali</a:t>
            </a:r>
            <a:r>
              <a:rPr lang="fr-FR" dirty="0"/>
              <a:t> più </a:t>
            </a:r>
            <a:r>
              <a:rPr lang="fr-FR" dirty="0" err="1"/>
              <a:t>studiati</a:t>
            </a:r>
            <a:endParaRPr lang="fr-FR" dirty="0"/>
          </a:p>
          <a:p>
            <a:endParaRPr lang="fr-FR" i="1" dirty="0"/>
          </a:p>
          <a:p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237490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28695" cy="1325563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Le </a:t>
            </a:r>
            <a:r>
              <a:rPr lang="pl-PL" dirty="0" err="1">
                <a:solidFill>
                  <a:srgbClr val="C00000"/>
                </a:solidFill>
              </a:rPr>
              <a:t>tappe</a:t>
            </a:r>
            <a:r>
              <a:rPr lang="pl-PL" dirty="0">
                <a:solidFill>
                  <a:srgbClr val="C00000"/>
                </a:solidFill>
              </a:rPr>
              <a:t> di </a:t>
            </a:r>
            <a:r>
              <a:rPr lang="pl-PL" dirty="0" err="1">
                <a:solidFill>
                  <a:srgbClr val="C00000"/>
                </a:solidFill>
              </a:rPr>
              <a:t>un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secolo</a:t>
            </a:r>
            <a:r>
              <a:rPr lang="pl-PL" dirty="0">
                <a:solidFill>
                  <a:srgbClr val="C00000"/>
                </a:solidFill>
              </a:rPr>
              <a:t> di </a:t>
            </a:r>
            <a:r>
              <a:rPr lang="pl-PL" dirty="0" err="1">
                <a:solidFill>
                  <a:srgbClr val="C00000"/>
                </a:solidFill>
              </a:rPr>
              <a:t>ricerche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1908. Edouard </a:t>
            </a:r>
            <a:r>
              <a:rPr lang="fr-FR" dirty="0" err="1"/>
              <a:t>Meynial</a:t>
            </a:r>
            <a:r>
              <a:rPr lang="fr-FR" dirty="0"/>
              <a:t>: l’espressione </a:t>
            </a:r>
            <a:r>
              <a:rPr lang="fr-FR" i="1" dirty="0" err="1"/>
              <a:t>dominium</a:t>
            </a:r>
            <a:r>
              <a:rPr lang="fr-FR" i="1" dirty="0"/>
              <a:t> utile</a:t>
            </a:r>
            <a:r>
              <a:rPr lang="fr-FR" dirty="0"/>
              <a:t> ha origine </a:t>
            </a:r>
            <a:r>
              <a:rPr lang="fr-FR" dirty="0" err="1"/>
              <a:t>nei</a:t>
            </a:r>
            <a:r>
              <a:rPr lang="fr-FR" dirty="0"/>
              <a:t> </a:t>
            </a:r>
            <a:r>
              <a:rPr lang="fr-FR" dirty="0" err="1"/>
              <a:t>primi</a:t>
            </a:r>
            <a:r>
              <a:rPr lang="fr-FR" dirty="0"/>
              <a:t> </a:t>
            </a:r>
            <a:r>
              <a:rPr lang="fr-FR" dirty="0" err="1"/>
              <a:t>commentari</a:t>
            </a:r>
            <a:r>
              <a:rPr lang="fr-FR" dirty="0"/>
              <a:t> di </a:t>
            </a:r>
            <a:r>
              <a:rPr lang="fr-FR" dirty="0" err="1"/>
              <a:t>diritto</a:t>
            </a:r>
            <a:r>
              <a:rPr lang="fr-FR" dirty="0"/>
              <a:t> feudale. </a:t>
            </a:r>
            <a:r>
              <a:rPr lang="fr-FR" dirty="0" err="1"/>
              <a:t>Esprime</a:t>
            </a:r>
            <a:r>
              <a:rPr lang="fr-FR" dirty="0"/>
              <a:t> con parole romane dei </a:t>
            </a:r>
            <a:r>
              <a:rPr lang="fr-FR" dirty="0" err="1"/>
              <a:t>contenuti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diritto</a:t>
            </a:r>
            <a:r>
              <a:rPr lang="fr-FR" dirty="0"/>
              <a:t> </a:t>
            </a:r>
            <a:r>
              <a:rPr lang="fr-FR" dirty="0" err="1"/>
              <a:t>germanico</a:t>
            </a:r>
            <a:r>
              <a:rPr lang="fr-FR" dirty="0"/>
              <a:t>, </a:t>
            </a:r>
            <a:r>
              <a:rPr lang="fr-FR" dirty="0" err="1"/>
              <a:t>che</a:t>
            </a:r>
            <a:r>
              <a:rPr lang="fr-FR" dirty="0"/>
              <a:t> non </a:t>
            </a:r>
            <a:r>
              <a:rPr lang="fr-FR" dirty="0" err="1"/>
              <a:t>prevedeva</a:t>
            </a:r>
            <a:r>
              <a:rPr lang="fr-FR" dirty="0"/>
              <a:t> la </a:t>
            </a:r>
            <a:r>
              <a:rPr lang="fr-FR" dirty="0" err="1"/>
              <a:t>proprietà</a:t>
            </a:r>
            <a:r>
              <a:rPr lang="fr-FR" dirty="0"/>
              <a:t> </a:t>
            </a:r>
            <a:r>
              <a:rPr lang="fr-FR" dirty="0" err="1"/>
              <a:t>individuale</a:t>
            </a:r>
            <a:r>
              <a:rPr lang="fr-FR" dirty="0"/>
              <a:t> </a:t>
            </a:r>
            <a:r>
              <a:rPr lang="fr-FR" dirty="0" err="1"/>
              <a:t>assoluta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1968-1995. Paolo Grossi: la </a:t>
            </a:r>
            <a:r>
              <a:rPr lang="fr-FR" dirty="0" err="1"/>
              <a:t>dottrina</a:t>
            </a:r>
            <a:r>
              <a:rPr lang="fr-FR" dirty="0"/>
              <a:t> </a:t>
            </a:r>
            <a:r>
              <a:rPr lang="fr-FR" dirty="0" err="1"/>
              <a:t>conferisce</a:t>
            </a:r>
            <a:r>
              <a:rPr lang="fr-FR" dirty="0"/>
              <a:t> “</a:t>
            </a:r>
            <a:r>
              <a:rPr lang="fr-FR" dirty="0" err="1"/>
              <a:t>validità</a:t>
            </a:r>
            <a:r>
              <a:rPr lang="fr-FR" dirty="0"/>
              <a:t>” </a:t>
            </a:r>
            <a:r>
              <a:rPr lang="fr-FR" dirty="0" err="1"/>
              <a:t>grazie</a:t>
            </a:r>
            <a:r>
              <a:rPr lang="fr-FR" dirty="0"/>
              <a:t> </a:t>
            </a:r>
            <a:r>
              <a:rPr lang="fr-FR" dirty="0" err="1"/>
              <a:t>all’uso</a:t>
            </a:r>
            <a:r>
              <a:rPr lang="fr-FR" dirty="0"/>
              <a:t> </a:t>
            </a:r>
            <a:r>
              <a:rPr lang="fr-FR" dirty="0" err="1"/>
              <a:t>dottrinale</a:t>
            </a:r>
            <a:r>
              <a:rPr lang="fr-FR" dirty="0"/>
              <a:t> dei </a:t>
            </a:r>
            <a:r>
              <a:rPr lang="fr-FR" dirty="0" err="1"/>
              <a:t>termini</a:t>
            </a:r>
            <a:r>
              <a:rPr lang="fr-FR" dirty="0"/>
              <a:t> romani a </a:t>
            </a:r>
            <a:r>
              <a:rPr lang="fr-FR" dirty="0" err="1"/>
              <a:t>una</a:t>
            </a:r>
            <a:r>
              <a:rPr lang="fr-FR" dirty="0"/>
              <a:t> « </a:t>
            </a:r>
            <a:r>
              <a:rPr lang="fr-FR" dirty="0" err="1"/>
              <a:t>mentalità</a:t>
            </a:r>
            <a:r>
              <a:rPr lang="fr-FR" dirty="0"/>
              <a:t> » </a:t>
            </a:r>
            <a:r>
              <a:rPr lang="fr-FR" dirty="0" err="1"/>
              <a:t>radicata</a:t>
            </a:r>
            <a:r>
              <a:rPr lang="fr-FR" dirty="0"/>
              <a:t> </a:t>
            </a:r>
            <a:r>
              <a:rPr lang="fr-FR" dirty="0" err="1"/>
              <a:t>nel</a:t>
            </a:r>
            <a:r>
              <a:rPr lang="fr-FR" dirty="0"/>
              <a:t> </a:t>
            </a:r>
            <a:r>
              <a:rPr lang="fr-FR" dirty="0" err="1"/>
              <a:t>Medioevo</a:t>
            </a:r>
            <a:endParaRPr lang="fr-FR" dirty="0"/>
          </a:p>
          <a:p>
            <a:endParaRPr lang="fr-FR" dirty="0"/>
          </a:p>
          <a:p>
            <a:r>
              <a:rPr lang="fr-FR" dirty="0"/>
              <a:t>1971-1998. Robert </a:t>
            </a:r>
            <a:r>
              <a:rPr lang="fr-FR" dirty="0" err="1"/>
              <a:t>Feenstra</a:t>
            </a:r>
            <a:r>
              <a:rPr lang="fr-FR" dirty="0"/>
              <a:t>: </a:t>
            </a:r>
            <a:r>
              <a:rPr lang="fr-FR" dirty="0" err="1"/>
              <a:t>prova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il primo a </a:t>
            </a:r>
            <a:r>
              <a:rPr lang="fr-FR" dirty="0" err="1"/>
              <a:t>introdurre</a:t>
            </a:r>
            <a:r>
              <a:rPr lang="fr-FR" dirty="0"/>
              <a:t> la </a:t>
            </a:r>
            <a:r>
              <a:rPr lang="fr-FR" dirty="0" err="1"/>
              <a:t>nuova</a:t>
            </a:r>
            <a:r>
              <a:rPr lang="fr-FR" dirty="0"/>
              <a:t> </a:t>
            </a:r>
            <a:r>
              <a:rPr lang="fr-FR" dirty="0" err="1"/>
              <a:t>terminologia</a:t>
            </a:r>
            <a:r>
              <a:rPr lang="fr-FR" dirty="0"/>
              <a:t> fu il </a:t>
            </a:r>
            <a:r>
              <a:rPr lang="fr-FR" dirty="0" err="1"/>
              <a:t>glossatore</a:t>
            </a:r>
            <a:r>
              <a:rPr lang="fr-FR" dirty="0"/>
              <a:t> </a:t>
            </a:r>
            <a:r>
              <a:rPr lang="fr-FR" dirty="0" err="1"/>
              <a:t>Pillius</a:t>
            </a:r>
            <a:r>
              <a:rPr lang="fr-FR" dirty="0"/>
              <a:t> de </a:t>
            </a:r>
            <a:r>
              <a:rPr lang="fr-FR" dirty="0" err="1"/>
              <a:t>Medicina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</a:t>
            </a:r>
            <a:r>
              <a:rPr lang="fr-FR" dirty="0" err="1"/>
              <a:t>commentava</a:t>
            </a:r>
            <a:r>
              <a:rPr lang="fr-FR" dirty="0"/>
              <a:t> i </a:t>
            </a:r>
            <a:r>
              <a:rPr lang="fr-FR" dirty="0" err="1"/>
              <a:t>Libri</a:t>
            </a:r>
            <a:r>
              <a:rPr lang="fr-FR" dirty="0"/>
              <a:t> </a:t>
            </a:r>
            <a:r>
              <a:rPr lang="fr-FR" dirty="0" err="1"/>
              <a:t>feudorum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3696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92635" cy="1682336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solidFill>
                  <a:srgbClr val="C00000"/>
                </a:solidFill>
              </a:rPr>
              <a:t>Interpretare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testi</a:t>
            </a:r>
            <a:r>
              <a:rPr lang="pl-PL" dirty="0">
                <a:solidFill>
                  <a:srgbClr val="C00000"/>
                </a:solidFill>
              </a:rPr>
              <a:t> di </a:t>
            </a:r>
            <a:r>
              <a:rPr lang="pl-PL" dirty="0" err="1">
                <a:solidFill>
                  <a:srgbClr val="C00000"/>
                </a:solidFill>
              </a:rPr>
              <a:t>diritto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consuetudinario</a:t>
            </a:r>
            <a:r>
              <a:rPr lang="pl-PL" dirty="0">
                <a:solidFill>
                  <a:srgbClr val="C00000"/>
                </a:solidFill>
              </a:rPr>
              <a:t> con </a:t>
            </a:r>
            <a:r>
              <a:rPr lang="pl-PL" dirty="0" err="1">
                <a:solidFill>
                  <a:srgbClr val="C00000"/>
                </a:solidFill>
              </a:rPr>
              <a:t>il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diritto</a:t>
            </a:r>
            <a:r>
              <a:rPr lang="pl-PL" dirty="0">
                <a:solidFill>
                  <a:srgbClr val="C00000"/>
                </a:solidFill>
              </a:rPr>
              <a:t> Romano: </a:t>
            </a:r>
            <a:r>
              <a:rPr lang="pl-PL" dirty="0" err="1">
                <a:solidFill>
                  <a:srgbClr val="C00000"/>
                </a:solidFill>
              </a:rPr>
              <a:t>Pillius</a:t>
            </a:r>
            <a:r>
              <a:rPr lang="pl-PL" dirty="0">
                <a:solidFill>
                  <a:srgbClr val="C00000"/>
                </a:solidFill>
              </a:rPr>
              <a:t> e i </a:t>
            </a:r>
            <a:r>
              <a:rPr lang="pl-PL" dirty="0" err="1">
                <a:solidFill>
                  <a:srgbClr val="C00000"/>
                </a:solidFill>
              </a:rPr>
              <a:t>Libri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Feudorum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 anchor="ctr"/>
          <a:lstStyle/>
          <a:p>
            <a:r>
              <a:rPr lang="fr-FR" dirty="0"/>
              <a:t>Cosa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i="1" dirty="0" err="1"/>
              <a:t>investitura</a:t>
            </a:r>
            <a:r>
              <a:rPr lang="fr-FR" dirty="0"/>
              <a:t> feudale in </a:t>
            </a:r>
            <a:r>
              <a:rPr lang="fr-FR" dirty="0" err="1"/>
              <a:t>termini</a:t>
            </a:r>
            <a:r>
              <a:rPr lang="fr-FR" dirty="0"/>
              <a:t> </a:t>
            </a:r>
            <a:r>
              <a:rPr lang="fr-FR" dirty="0" err="1"/>
              <a:t>romanistici</a:t>
            </a:r>
            <a:r>
              <a:rPr lang="fr-FR" dirty="0"/>
              <a:t>? </a:t>
            </a:r>
          </a:p>
          <a:p>
            <a:r>
              <a:rPr lang="fr-FR" dirty="0"/>
              <a:t>Non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vendita</a:t>
            </a:r>
            <a:r>
              <a:rPr lang="fr-FR" dirty="0"/>
              <a:t> (il </a:t>
            </a:r>
            <a:r>
              <a:rPr lang="fr-FR" dirty="0" err="1"/>
              <a:t>signore</a:t>
            </a:r>
            <a:r>
              <a:rPr lang="fr-FR" dirty="0"/>
              <a:t> </a:t>
            </a:r>
            <a:r>
              <a:rPr lang="fr-FR" dirty="0" err="1"/>
              <a:t>mantiene</a:t>
            </a:r>
            <a:r>
              <a:rPr lang="fr-FR" dirty="0"/>
              <a:t> la </a:t>
            </a:r>
            <a:r>
              <a:rPr lang="fr-FR" dirty="0" err="1"/>
              <a:t>proprietà</a:t>
            </a:r>
            <a:r>
              <a:rPr lang="fr-FR" dirty="0"/>
              <a:t>).</a:t>
            </a:r>
          </a:p>
          <a:p>
            <a:r>
              <a:rPr lang="fr-FR" dirty="0" err="1"/>
              <a:t>Però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forma di </a:t>
            </a:r>
            <a:r>
              <a:rPr lang="fr-FR" dirty="0" err="1"/>
              <a:t>alienazione</a:t>
            </a:r>
            <a:endParaRPr lang="fr-FR" dirty="0"/>
          </a:p>
          <a:p>
            <a:r>
              <a:rPr lang="fr-FR" dirty="0"/>
              <a:t>E’ </a:t>
            </a:r>
            <a:r>
              <a:rPr lang="fr-FR" dirty="0" err="1"/>
              <a:t>trasferimento</a:t>
            </a:r>
            <a:r>
              <a:rPr lang="fr-FR" dirty="0"/>
              <a:t> di un </a:t>
            </a:r>
            <a:r>
              <a:rPr lang="fr-FR" i="1" dirty="0" err="1"/>
              <a:t>dominium</a:t>
            </a:r>
            <a:r>
              <a:rPr lang="fr-FR" dirty="0"/>
              <a:t>, </a:t>
            </a:r>
            <a:r>
              <a:rPr lang="fr-FR" dirty="0" err="1"/>
              <a:t>protetto</a:t>
            </a:r>
            <a:r>
              <a:rPr lang="fr-FR" dirty="0"/>
              <a:t> da </a:t>
            </a:r>
            <a:r>
              <a:rPr lang="fr-FR" dirty="0" err="1"/>
              <a:t>un’azione</a:t>
            </a:r>
            <a:r>
              <a:rPr lang="fr-FR" dirty="0"/>
              <a:t> </a:t>
            </a:r>
            <a:r>
              <a:rPr lang="fr-FR" i="1" dirty="0" err="1"/>
              <a:t>utilis</a:t>
            </a:r>
            <a:r>
              <a:rPr lang="fr-FR" dirty="0"/>
              <a:t>.</a:t>
            </a:r>
          </a:p>
          <a:p>
            <a:r>
              <a:rPr lang="fr-FR" dirty="0"/>
              <a:t>Il </a:t>
            </a:r>
            <a:r>
              <a:rPr lang="fr-FR" dirty="0" err="1"/>
              <a:t>titolare</a:t>
            </a:r>
            <a:r>
              <a:rPr lang="fr-FR" dirty="0"/>
              <a:t> di un </a:t>
            </a:r>
            <a:r>
              <a:rPr lang="fr-FR" i="1" dirty="0" err="1"/>
              <a:t>dominium</a:t>
            </a:r>
            <a:r>
              <a:rPr lang="fr-FR" i="1" dirty="0"/>
              <a:t> </a:t>
            </a:r>
            <a:r>
              <a:rPr lang="fr-FR" i="1" dirty="0" err="1"/>
              <a:t>utilis</a:t>
            </a:r>
            <a:r>
              <a:rPr lang="fr-FR" dirty="0"/>
              <a:t> </a:t>
            </a:r>
            <a:r>
              <a:rPr lang="fr-FR" dirty="0" err="1"/>
              <a:t>può</a:t>
            </a:r>
            <a:r>
              <a:rPr lang="fr-FR" dirty="0"/>
              <a:t> </a:t>
            </a:r>
            <a:r>
              <a:rPr lang="fr-FR" dirty="0" err="1"/>
              <a:t>disporre</a:t>
            </a:r>
            <a:r>
              <a:rPr lang="fr-FR" dirty="0"/>
              <a:t> </a:t>
            </a:r>
            <a:r>
              <a:rPr lang="fr-FR" dirty="0" err="1"/>
              <a:t>della</a:t>
            </a:r>
            <a:r>
              <a:rPr lang="fr-FR" dirty="0"/>
              <a:t> </a:t>
            </a:r>
            <a:r>
              <a:rPr lang="fr-FR" dirty="0" err="1"/>
              <a:t>cosa</a:t>
            </a:r>
            <a:r>
              <a:rPr lang="fr-FR" dirty="0"/>
              <a:t>, a </a:t>
            </a:r>
            <a:r>
              <a:rPr lang="fr-FR" dirty="0" err="1"/>
              <a:t>patto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il </a:t>
            </a:r>
            <a:r>
              <a:rPr lang="fr-FR" dirty="0" err="1"/>
              <a:t>diritto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signore</a:t>
            </a:r>
            <a:r>
              <a:rPr lang="fr-FR" dirty="0"/>
              <a:t> (</a:t>
            </a:r>
            <a:r>
              <a:rPr lang="fr-FR" i="1" dirty="0" err="1"/>
              <a:t>dominus</a:t>
            </a:r>
            <a:r>
              <a:rPr lang="fr-FR" i="1" dirty="0"/>
              <a:t> </a:t>
            </a:r>
            <a:r>
              <a:rPr lang="fr-FR" i="1" dirty="0" err="1"/>
              <a:t>directus</a:t>
            </a:r>
            <a:r>
              <a:rPr lang="fr-FR" dirty="0"/>
              <a:t>) </a:t>
            </a:r>
            <a:r>
              <a:rPr lang="fr-FR" dirty="0" err="1"/>
              <a:t>sia</a:t>
            </a:r>
            <a:r>
              <a:rPr lang="fr-FR" dirty="0"/>
              <a:t> </a:t>
            </a:r>
            <a:r>
              <a:rPr lang="fr-FR" dirty="0" err="1"/>
              <a:t>rispettato</a:t>
            </a:r>
            <a:r>
              <a:rPr lang="fr-FR" dirty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304556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80391-A689-23C1-B0D5-8AF63246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226" y="447261"/>
            <a:ext cx="7308573" cy="1243427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8D1901-10A5-E08E-04BD-F66C4871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930" y="1580322"/>
            <a:ext cx="8796131" cy="4596641"/>
          </a:xfrm>
        </p:spPr>
        <p:txBody>
          <a:bodyPr anchor="ctr">
            <a:normAutofit/>
          </a:bodyPr>
          <a:lstStyle/>
          <a:p>
            <a:pPr marL="2286000" lvl="5" indent="0" algn="ctr">
              <a:buNone/>
            </a:pP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Leggere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le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fonti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dottrinali</a:t>
            </a:r>
            <a:endParaRPr lang="fr-FR" sz="24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2286000" lvl="5" indent="0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073686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9092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solidFill>
                  <a:srgbClr val="C00000"/>
                </a:solidFill>
              </a:rPr>
              <a:t>Glossa</a:t>
            </a:r>
            <a:r>
              <a:rPr lang="pl-PL" dirty="0">
                <a:solidFill>
                  <a:srgbClr val="C00000"/>
                </a:solidFill>
              </a:rPr>
              <a:t> di </a:t>
            </a:r>
            <a:r>
              <a:rPr lang="pl-PL" dirty="0" err="1">
                <a:solidFill>
                  <a:srgbClr val="C00000"/>
                </a:solidFill>
              </a:rPr>
              <a:t>Accursio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sui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i="1" dirty="0" err="1">
                <a:solidFill>
                  <a:srgbClr val="C00000"/>
                </a:solidFill>
              </a:rPr>
              <a:t>Libri</a:t>
            </a:r>
            <a:r>
              <a:rPr lang="pl-PL" i="1" dirty="0">
                <a:solidFill>
                  <a:srgbClr val="C00000"/>
                </a:solidFill>
              </a:rPr>
              <a:t> </a:t>
            </a:r>
            <a:r>
              <a:rPr lang="pl-PL" i="1" dirty="0" err="1">
                <a:solidFill>
                  <a:srgbClr val="C00000"/>
                </a:solidFill>
              </a:rPr>
              <a:t>Feudorum</a:t>
            </a:r>
            <a:endParaRPr lang="pl-PL" dirty="0">
              <a:solidFill>
                <a:srgbClr val="C00000"/>
              </a:solidFill>
            </a:endParaRPr>
          </a:p>
        </p:txBody>
      </p:sp>
      <p:pic>
        <p:nvPicPr>
          <p:cNvPr id="5" name="Segnaposto contenuto 4" descr="Immagine che contiene testo, quotidiano&#10;&#10;Descrizione generata automaticamente">
            <a:extLst>
              <a:ext uri="{FF2B5EF4-FFF2-40B4-BE49-F238E27FC236}">
                <a16:creationId xmlns:a16="http://schemas.microsoft.com/office/drawing/2014/main" id="{90E38936-FFE0-25B8-DFCC-25BB57CA3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37138" y="899906"/>
            <a:ext cx="9689969" cy="5277058"/>
          </a:xfrm>
        </p:spPr>
      </p:pic>
    </p:spTree>
    <p:extLst>
      <p:ext uri="{BB962C8B-B14F-4D97-AF65-F5344CB8AC3E}">
        <p14:creationId xmlns:p14="http://schemas.microsoft.com/office/powerpoint/2010/main" val="15844323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9092"/>
          </a:xfrm>
        </p:spPr>
        <p:txBody>
          <a:bodyPr>
            <a:normAutofit fontScale="90000"/>
          </a:bodyPr>
          <a:lstStyle/>
          <a:p>
            <a:r>
              <a:rPr lang="pl-PL" dirty="0" err="1">
                <a:solidFill>
                  <a:srgbClr val="C00000"/>
                </a:solidFill>
              </a:rPr>
              <a:t>Glossa</a:t>
            </a:r>
            <a:r>
              <a:rPr lang="pl-PL" dirty="0">
                <a:solidFill>
                  <a:srgbClr val="C00000"/>
                </a:solidFill>
              </a:rPr>
              <a:t> di </a:t>
            </a:r>
            <a:r>
              <a:rPr lang="pl-PL" dirty="0" err="1">
                <a:solidFill>
                  <a:srgbClr val="C00000"/>
                </a:solidFill>
              </a:rPr>
              <a:t>Pillio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sui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i="1" dirty="0" err="1">
                <a:solidFill>
                  <a:srgbClr val="C00000"/>
                </a:solidFill>
              </a:rPr>
              <a:t>Libri</a:t>
            </a:r>
            <a:r>
              <a:rPr lang="pl-PL" i="1" dirty="0">
                <a:solidFill>
                  <a:srgbClr val="C00000"/>
                </a:solidFill>
              </a:rPr>
              <a:t> </a:t>
            </a:r>
            <a:r>
              <a:rPr lang="pl-PL" i="1" dirty="0" err="1">
                <a:solidFill>
                  <a:srgbClr val="C00000"/>
                </a:solidFill>
              </a:rPr>
              <a:t>Feudorum</a:t>
            </a:r>
            <a:endParaRPr lang="pl-PL" dirty="0">
              <a:solidFill>
                <a:srgbClr val="C00000"/>
              </a:solidFill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0E38936-FFE0-25B8-DFCC-25BB57CA3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137138" y="899906"/>
            <a:ext cx="9689969" cy="5277058"/>
          </a:xfr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D093BD6A-1EA8-4747-399F-F21BB0C7C5E5}"/>
              </a:ext>
            </a:extLst>
          </p:cNvPr>
          <p:cNvSpPr txBox="1"/>
          <p:nvPr/>
        </p:nvSpPr>
        <p:spPr>
          <a:xfrm>
            <a:off x="2810289" y="1109666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effectLst/>
                <a:latin typeface="Helvetica" pitchFamily="2" charset="0"/>
              </a:rPr>
              <a:t>3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10FBB9D-84D6-0789-8DA7-C532294DF3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0289" y="897000"/>
            <a:ext cx="5588276" cy="794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470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E80391-A689-23C1-B0D5-8AF63246D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5226" y="447261"/>
            <a:ext cx="7308573" cy="1243427"/>
          </a:xfrm>
        </p:spPr>
        <p:txBody>
          <a:bodyPr>
            <a:normAutofit/>
          </a:bodyPr>
          <a:lstStyle/>
          <a:p>
            <a:r>
              <a:rPr lang="pl-PL" sz="32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E8D1901-10A5-E08E-04BD-F66C48717A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930" y="1580322"/>
            <a:ext cx="8796131" cy="4596641"/>
          </a:xfrm>
        </p:spPr>
        <p:txBody>
          <a:bodyPr anchor="ctr">
            <a:normAutofit/>
          </a:bodyPr>
          <a:lstStyle/>
          <a:p>
            <a:pPr marL="2286000" lvl="5" indent="0" algn="ctr">
              <a:buNone/>
            </a:pP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Leggere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le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fonti</a:t>
            </a:r>
            <a:r>
              <a:rPr lang="fr-FR" sz="4400" dirty="0">
                <a:solidFill>
                  <a:srgbClr val="FF0000"/>
                </a:solidFill>
                <a:latin typeface="Copperplate" panose="02000504000000020004" pitchFamily="2" charset="77"/>
              </a:rPr>
              <a:t> </a:t>
            </a:r>
            <a:r>
              <a:rPr lang="fr-FR" sz="4400" dirty="0" err="1">
                <a:solidFill>
                  <a:srgbClr val="FF0000"/>
                </a:solidFill>
                <a:latin typeface="Copperplate" panose="02000504000000020004" pitchFamily="2" charset="77"/>
              </a:rPr>
              <a:t>storiche</a:t>
            </a:r>
            <a:endParaRPr lang="fr-FR" sz="2400" dirty="0">
              <a:solidFill>
                <a:srgbClr val="FF000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  <a:p>
            <a:pPr marL="2286000" lvl="5" indent="0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34449639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813" y="308758"/>
            <a:ext cx="8986047" cy="1370955"/>
          </a:xfrm>
        </p:spPr>
        <p:txBody>
          <a:bodyPr/>
          <a:lstStyle/>
          <a:p>
            <a:r>
              <a:rPr lang="pl-PL" dirty="0">
                <a:solidFill>
                  <a:srgbClr val="C00000"/>
                </a:solidFill>
              </a:rPr>
              <a:t>Il </a:t>
            </a:r>
            <a:r>
              <a:rPr lang="pl-PL" dirty="0" err="1">
                <a:solidFill>
                  <a:srgbClr val="C00000"/>
                </a:solidFill>
              </a:rPr>
              <a:t>contesto</a:t>
            </a:r>
            <a:r>
              <a:rPr lang="pl-PL" dirty="0">
                <a:solidFill>
                  <a:srgbClr val="C00000"/>
                </a:solidFill>
              </a:rPr>
              <a:t>: Modena </a:t>
            </a:r>
            <a:r>
              <a:rPr lang="pl-PL" dirty="0" err="1">
                <a:solidFill>
                  <a:srgbClr val="C00000"/>
                </a:solidFill>
              </a:rPr>
              <a:t>nel</a:t>
            </a:r>
            <a:r>
              <a:rPr lang="pl-PL" dirty="0">
                <a:solidFill>
                  <a:srgbClr val="C00000"/>
                </a:solidFill>
              </a:rPr>
              <a:t> 1182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 anchor="ctr"/>
          <a:lstStyle/>
          <a:p>
            <a:r>
              <a:rPr lang="fr-FR" dirty="0"/>
              <a:t>La </a:t>
            </a:r>
            <a:r>
              <a:rPr lang="fr-FR" dirty="0" err="1"/>
              <a:t>città</a:t>
            </a:r>
            <a:r>
              <a:rPr lang="fr-FR" dirty="0"/>
              <a:t> in forte </a:t>
            </a:r>
            <a:r>
              <a:rPr lang="fr-FR" dirty="0" err="1"/>
              <a:t>crescita</a:t>
            </a:r>
            <a:r>
              <a:rPr lang="fr-FR" dirty="0"/>
              <a:t> </a:t>
            </a:r>
            <a:r>
              <a:rPr lang="fr-FR" dirty="0" err="1"/>
              <a:t>economica</a:t>
            </a:r>
            <a:r>
              <a:rPr lang="fr-FR" dirty="0"/>
              <a:t> e </a:t>
            </a:r>
            <a:r>
              <a:rPr lang="fr-FR" dirty="0" err="1"/>
              <a:t>politica</a:t>
            </a:r>
            <a:r>
              <a:rPr lang="fr-FR" dirty="0"/>
              <a:t> tra il 1176 (</a:t>
            </a:r>
            <a:r>
              <a:rPr lang="fr-FR" dirty="0" err="1"/>
              <a:t>vittoria</a:t>
            </a:r>
            <a:r>
              <a:rPr lang="fr-FR" dirty="0"/>
              <a:t> </a:t>
            </a:r>
            <a:r>
              <a:rPr lang="fr-FR" dirty="0" err="1"/>
              <a:t>contro</a:t>
            </a:r>
            <a:r>
              <a:rPr lang="fr-FR" dirty="0"/>
              <a:t> Federico Barbarossa) e il 1183 (pace di Costanza)</a:t>
            </a:r>
          </a:p>
          <a:p>
            <a:r>
              <a:rPr lang="fr-FR" dirty="0" err="1"/>
              <a:t>Intorno</a:t>
            </a:r>
            <a:r>
              <a:rPr lang="fr-FR" dirty="0"/>
              <a:t> al 1180 </a:t>
            </a:r>
            <a:r>
              <a:rPr lang="fr-FR" dirty="0" err="1"/>
              <a:t>Pillio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</a:t>
            </a:r>
            <a:r>
              <a:rPr lang="fr-FR" dirty="0" err="1"/>
              <a:t>invitato</a:t>
            </a:r>
            <a:r>
              <a:rPr lang="fr-FR" dirty="0"/>
              <a:t> a </a:t>
            </a:r>
            <a:r>
              <a:rPr lang="fr-FR" dirty="0" err="1"/>
              <a:t>insegnare</a:t>
            </a:r>
            <a:r>
              <a:rPr lang="fr-FR" dirty="0"/>
              <a:t> il </a:t>
            </a:r>
            <a:r>
              <a:rPr lang="fr-FR" dirty="0" err="1"/>
              <a:t>diritto</a:t>
            </a:r>
            <a:r>
              <a:rPr lang="fr-FR" dirty="0"/>
              <a:t> a </a:t>
            </a:r>
            <a:r>
              <a:rPr lang="fr-FR" dirty="0" err="1"/>
              <a:t>Modena</a:t>
            </a:r>
            <a:r>
              <a:rPr lang="fr-FR" dirty="0"/>
              <a:t>. Apre </a:t>
            </a:r>
            <a:r>
              <a:rPr lang="fr-FR" dirty="0" err="1"/>
              <a:t>una</a:t>
            </a:r>
            <a:r>
              <a:rPr lang="fr-FR" dirty="0"/>
              <a:t> </a:t>
            </a:r>
            <a:r>
              <a:rPr lang="fr-FR" dirty="0" err="1"/>
              <a:t>nuova</a:t>
            </a:r>
            <a:r>
              <a:rPr lang="fr-FR" dirty="0"/>
              <a:t> </a:t>
            </a:r>
            <a:r>
              <a:rPr lang="fr-FR" dirty="0" err="1"/>
              <a:t>scuola</a:t>
            </a:r>
            <a:r>
              <a:rPr lang="fr-FR" dirty="0"/>
              <a:t> e </a:t>
            </a:r>
            <a:r>
              <a:rPr lang="fr-FR" dirty="0" err="1"/>
              <a:t>include</a:t>
            </a:r>
            <a:r>
              <a:rPr lang="fr-FR" dirty="0"/>
              <a:t> i </a:t>
            </a:r>
            <a:r>
              <a:rPr lang="fr-FR" i="1" dirty="0" err="1"/>
              <a:t>libri</a:t>
            </a:r>
            <a:r>
              <a:rPr lang="fr-FR" i="1" dirty="0"/>
              <a:t> </a:t>
            </a:r>
            <a:r>
              <a:rPr lang="fr-FR" i="1" dirty="0" err="1"/>
              <a:t>feudorum</a:t>
            </a:r>
            <a:r>
              <a:rPr lang="fr-FR" dirty="0"/>
              <a:t> fra i </a:t>
            </a:r>
            <a:r>
              <a:rPr lang="fr-FR" dirty="0" err="1"/>
              <a:t>testi</a:t>
            </a:r>
            <a:r>
              <a:rPr lang="fr-FR" dirty="0"/>
              <a:t> </a:t>
            </a:r>
            <a:r>
              <a:rPr lang="fr-FR" dirty="0" err="1"/>
              <a:t>insegnati</a:t>
            </a:r>
            <a:endParaRPr lang="fr-FR" dirty="0"/>
          </a:p>
          <a:p>
            <a:r>
              <a:rPr lang="fr-FR" dirty="0" err="1"/>
              <a:t>Modena</a:t>
            </a:r>
            <a:r>
              <a:rPr lang="fr-FR" dirty="0"/>
              <a:t> </a:t>
            </a:r>
            <a:r>
              <a:rPr lang="fr-FR" dirty="0" err="1"/>
              <a:t>è</a:t>
            </a:r>
            <a:r>
              <a:rPr lang="fr-FR" dirty="0"/>
              <a:t> quasi </a:t>
            </a:r>
            <a:r>
              <a:rPr lang="fr-FR" dirty="0" err="1"/>
              <a:t>interamente</a:t>
            </a:r>
            <a:r>
              <a:rPr lang="fr-FR" dirty="0"/>
              <a:t> </a:t>
            </a:r>
            <a:r>
              <a:rPr lang="fr-FR" dirty="0" err="1"/>
              <a:t>costruita</a:t>
            </a:r>
            <a:r>
              <a:rPr lang="fr-FR" dirty="0"/>
              <a:t> su terre di </a:t>
            </a:r>
            <a:r>
              <a:rPr lang="fr-FR" dirty="0" err="1"/>
              <a:t>proprietà</a:t>
            </a:r>
            <a:r>
              <a:rPr lang="fr-FR" dirty="0"/>
              <a:t> di </a:t>
            </a:r>
            <a:r>
              <a:rPr lang="fr-FR" dirty="0" err="1"/>
              <a:t>signori</a:t>
            </a:r>
            <a:r>
              <a:rPr lang="fr-FR" dirty="0"/>
              <a:t> </a:t>
            </a:r>
            <a:r>
              <a:rPr lang="fr-FR" dirty="0" err="1"/>
              <a:t>ecclesiastici</a:t>
            </a:r>
            <a:r>
              <a:rPr lang="fr-FR" dirty="0"/>
              <a:t>. La </a:t>
            </a:r>
            <a:r>
              <a:rPr lang="fr-FR" dirty="0" err="1"/>
              <a:t>maggior</a:t>
            </a:r>
            <a:r>
              <a:rPr lang="fr-FR" dirty="0"/>
              <a:t> parte delle terre e delle case sono </a:t>
            </a:r>
            <a:r>
              <a:rPr lang="fr-FR" dirty="0" err="1"/>
              <a:t>concesse</a:t>
            </a:r>
            <a:r>
              <a:rPr lang="fr-FR" dirty="0"/>
              <a:t> in </a:t>
            </a:r>
            <a:r>
              <a:rPr lang="fr-FR" dirty="0" err="1"/>
              <a:t>feudo</a:t>
            </a:r>
            <a:r>
              <a:rPr lang="fr-FR" dirty="0"/>
              <a:t> </a:t>
            </a:r>
            <a:r>
              <a:rPr lang="fr-FR" dirty="0" err="1"/>
              <a:t>agli</a:t>
            </a:r>
            <a:r>
              <a:rPr lang="fr-FR" dirty="0"/>
              <a:t> </a:t>
            </a:r>
            <a:r>
              <a:rPr lang="fr-FR" dirty="0" err="1"/>
              <a:t>abitanti</a:t>
            </a:r>
            <a:r>
              <a:rPr lang="fr-FR" dirty="0"/>
              <a:t>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08060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28695" cy="1325563"/>
          </a:xfrm>
        </p:spPr>
        <p:txBody>
          <a:bodyPr/>
          <a:lstStyle/>
          <a:p>
            <a:r>
              <a:rPr lang="it-IT" dirty="0">
                <a:solidFill>
                  <a:srgbClr val="C00000"/>
                </a:solidFill>
              </a:rPr>
              <a:t>Un arbitraggio del 1182</a:t>
            </a:r>
            <a:endParaRPr lang="pl-PL" dirty="0">
              <a:solidFill>
                <a:srgbClr val="C00000"/>
              </a:solidFill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27FBED-CE6F-214C-7BB2-B705F8EDA8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1296" y="1679713"/>
            <a:ext cx="9932504" cy="4497250"/>
          </a:xfrm>
        </p:spPr>
        <p:txBody>
          <a:bodyPr>
            <a:normAutofit/>
          </a:bodyPr>
          <a:lstStyle/>
          <a:p>
            <a:r>
              <a:rPr lang="fr-FR" dirty="0"/>
              <a:t>Si </a:t>
            </a:r>
            <a:r>
              <a:rPr lang="fr-FR" dirty="0" err="1"/>
              <a:t>trova</a:t>
            </a:r>
            <a:r>
              <a:rPr lang="fr-FR" dirty="0"/>
              <a:t> </a:t>
            </a:r>
            <a:r>
              <a:rPr lang="fr-FR" dirty="0" err="1"/>
              <a:t>nel</a:t>
            </a:r>
            <a:r>
              <a:rPr lang="fr-FR" dirty="0"/>
              <a:t> </a:t>
            </a:r>
            <a:r>
              <a:rPr lang="fr-FR" dirty="0" err="1"/>
              <a:t>Registro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Comune</a:t>
            </a:r>
            <a:r>
              <a:rPr lang="fr-FR" dirty="0"/>
              <a:t> (</a:t>
            </a:r>
            <a:r>
              <a:rPr lang="fr-FR" dirty="0" err="1"/>
              <a:t>atti</a:t>
            </a:r>
            <a:r>
              <a:rPr lang="fr-FR" dirty="0"/>
              <a:t> </a:t>
            </a:r>
            <a:r>
              <a:rPr lang="fr-FR" dirty="0" err="1"/>
              <a:t>pubblici</a:t>
            </a:r>
            <a:r>
              <a:rPr lang="fr-FR" dirty="0"/>
              <a:t>)</a:t>
            </a:r>
          </a:p>
          <a:p>
            <a:r>
              <a:rPr lang="fr-FR" dirty="0"/>
              <a:t>Il </a:t>
            </a:r>
            <a:r>
              <a:rPr lang="fr-FR" dirty="0" err="1"/>
              <a:t>vescovo</a:t>
            </a:r>
            <a:r>
              <a:rPr lang="fr-FR" dirty="0"/>
              <a:t> e </a:t>
            </a:r>
            <a:r>
              <a:rPr lang="fr-FR" dirty="0" err="1"/>
              <a:t>gli</a:t>
            </a:r>
            <a:r>
              <a:rPr lang="fr-FR" dirty="0"/>
              <a:t> </a:t>
            </a:r>
            <a:r>
              <a:rPr lang="fr-FR" dirty="0" err="1"/>
              <a:t>altri</a:t>
            </a:r>
            <a:r>
              <a:rPr lang="fr-FR" dirty="0"/>
              <a:t> </a:t>
            </a:r>
            <a:r>
              <a:rPr lang="fr-FR" dirty="0" err="1"/>
              <a:t>enti</a:t>
            </a:r>
            <a:r>
              <a:rPr lang="fr-FR" dirty="0"/>
              <a:t> </a:t>
            </a:r>
            <a:r>
              <a:rPr lang="fr-FR" dirty="0" err="1"/>
              <a:t>ecclesiastici</a:t>
            </a:r>
            <a:r>
              <a:rPr lang="fr-FR" dirty="0"/>
              <a:t> </a:t>
            </a:r>
            <a:r>
              <a:rPr lang="fr-FR" dirty="0" err="1"/>
              <a:t>agiscono</a:t>
            </a:r>
            <a:r>
              <a:rPr lang="fr-FR" dirty="0"/>
              <a:t> </a:t>
            </a:r>
            <a:r>
              <a:rPr lang="fr-FR" dirty="0" err="1"/>
              <a:t>contro</a:t>
            </a:r>
            <a:r>
              <a:rPr lang="fr-FR" dirty="0"/>
              <a:t> il </a:t>
            </a:r>
            <a:r>
              <a:rPr lang="fr-FR" dirty="0" err="1"/>
              <a:t>Comune</a:t>
            </a:r>
            <a:r>
              <a:rPr lang="fr-FR" dirty="0"/>
              <a:t> per </a:t>
            </a:r>
            <a:r>
              <a:rPr lang="fr-FR" dirty="0" err="1"/>
              <a:t>impugnare</a:t>
            </a:r>
            <a:r>
              <a:rPr lang="fr-FR" dirty="0"/>
              <a:t> </a:t>
            </a:r>
            <a:r>
              <a:rPr lang="fr-FR" dirty="0" err="1"/>
              <a:t>una</a:t>
            </a:r>
            <a:r>
              <a:rPr lang="fr-FR" dirty="0"/>
              <a:t> norma </a:t>
            </a:r>
            <a:r>
              <a:rPr lang="fr-FR" dirty="0" err="1"/>
              <a:t>statutaria</a:t>
            </a:r>
            <a:r>
              <a:rPr lang="fr-FR" dirty="0"/>
              <a:t> </a:t>
            </a:r>
            <a:r>
              <a:rPr lang="fr-FR" dirty="0" err="1"/>
              <a:t>cittadina</a:t>
            </a:r>
            <a:endParaRPr lang="fr-FR" dirty="0"/>
          </a:p>
          <a:p>
            <a:r>
              <a:rPr lang="fr-FR" dirty="0" err="1"/>
              <a:t>Questa</a:t>
            </a:r>
            <a:r>
              <a:rPr lang="fr-FR" dirty="0"/>
              <a:t> </a:t>
            </a:r>
            <a:r>
              <a:rPr lang="fr-FR" i="1" dirty="0" err="1"/>
              <a:t>lex</a:t>
            </a:r>
            <a:r>
              <a:rPr lang="fr-FR" i="1" dirty="0"/>
              <a:t> </a:t>
            </a:r>
            <a:r>
              <a:rPr lang="fr-FR" i="1" dirty="0" err="1"/>
              <a:t>municipalis</a:t>
            </a:r>
            <a:r>
              <a:rPr lang="fr-FR" dirty="0"/>
              <a:t> </a:t>
            </a:r>
            <a:r>
              <a:rPr lang="fr-FR" dirty="0" err="1"/>
              <a:t>rinforza</a:t>
            </a:r>
            <a:r>
              <a:rPr lang="fr-FR" dirty="0"/>
              <a:t> </a:t>
            </a:r>
            <a:r>
              <a:rPr lang="fr-FR" dirty="0" err="1"/>
              <a:t>fortemente</a:t>
            </a:r>
            <a:r>
              <a:rPr lang="fr-FR" dirty="0"/>
              <a:t> i </a:t>
            </a:r>
            <a:r>
              <a:rPr lang="fr-FR" dirty="0" err="1"/>
              <a:t>diritti</a:t>
            </a:r>
            <a:r>
              <a:rPr lang="fr-FR" dirty="0"/>
              <a:t> dei </a:t>
            </a:r>
            <a:r>
              <a:rPr lang="fr-FR" dirty="0" err="1"/>
              <a:t>concessionari</a:t>
            </a:r>
            <a:r>
              <a:rPr lang="fr-FR" dirty="0"/>
              <a:t> sui </a:t>
            </a:r>
            <a:r>
              <a:rPr lang="fr-FR" dirty="0" err="1"/>
              <a:t>beni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</a:t>
            </a:r>
            <a:r>
              <a:rPr lang="fr-FR" dirty="0" err="1"/>
              <a:t>hanno</a:t>
            </a:r>
            <a:r>
              <a:rPr lang="fr-FR" dirty="0"/>
              <a:t> </a:t>
            </a:r>
            <a:r>
              <a:rPr lang="fr-FR" dirty="0" err="1"/>
              <a:t>ricevuto</a:t>
            </a:r>
            <a:r>
              <a:rPr lang="fr-FR" dirty="0"/>
              <a:t> in </a:t>
            </a:r>
            <a:r>
              <a:rPr lang="fr-FR" dirty="0" err="1"/>
              <a:t>feudo</a:t>
            </a:r>
            <a:r>
              <a:rPr lang="fr-FR" dirty="0"/>
              <a:t>, </a:t>
            </a:r>
            <a:r>
              <a:rPr lang="fr-FR" dirty="0" err="1"/>
              <a:t>precaria</a:t>
            </a:r>
            <a:r>
              <a:rPr lang="fr-FR" dirty="0"/>
              <a:t>, </a:t>
            </a:r>
            <a:r>
              <a:rPr lang="fr-FR" dirty="0" err="1"/>
              <a:t>livello</a:t>
            </a:r>
            <a:r>
              <a:rPr lang="fr-FR" dirty="0"/>
              <a:t>, </a:t>
            </a:r>
            <a:r>
              <a:rPr lang="fr-FR" dirty="0" err="1"/>
              <a:t>enfiteusi</a:t>
            </a:r>
            <a:r>
              <a:rPr lang="fr-FR" dirty="0"/>
              <a:t> (forme di </a:t>
            </a:r>
            <a:r>
              <a:rPr lang="fr-FR" dirty="0" err="1"/>
              <a:t>consessione</a:t>
            </a:r>
            <a:r>
              <a:rPr lang="fr-FR" dirty="0"/>
              <a:t> a </a:t>
            </a:r>
            <a:r>
              <a:rPr lang="fr-FR" dirty="0" err="1"/>
              <a:t>lungo</a:t>
            </a:r>
            <a:r>
              <a:rPr lang="fr-FR" dirty="0"/>
              <a:t> termine).</a:t>
            </a:r>
          </a:p>
          <a:p>
            <a:r>
              <a:rPr lang="fr-FR" dirty="0"/>
              <a:t>I </a:t>
            </a:r>
            <a:r>
              <a:rPr lang="fr-FR" dirty="0" err="1"/>
              <a:t>concessionari</a:t>
            </a:r>
            <a:r>
              <a:rPr lang="fr-FR" dirty="0"/>
              <a:t> </a:t>
            </a:r>
            <a:r>
              <a:rPr lang="fr-FR" dirty="0" err="1"/>
              <a:t>possono</a:t>
            </a:r>
            <a:r>
              <a:rPr lang="fr-FR" dirty="0"/>
              <a:t> </a:t>
            </a:r>
            <a:r>
              <a:rPr lang="fr-FR" dirty="0" err="1"/>
              <a:t>vendere</a:t>
            </a:r>
            <a:r>
              <a:rPr lang="fr-FR" dirty="0"/>
              <a:t>, </a:t>
            </a:r>
            <a:r>
              <a:rPr lang="fr-FR" dirty="0" err="1"/>
              <a:t>dare</a:t>
            </a:r>
            <a:r>
              <a:rPr lang="fr-FR" dirty="0"/>
              <a:t> in </a:t>
            </a:r>
            <a:r>
              <a:rPr lang="fr-FR" dirty="0" err="1"/>
              <a:t>locazione</a:t>
            </a:r>
            <a:r>
              <a:rPr lang="fr-FR" dirty="0"/>
              <a:t>, </a:t>
            </a:r>
            <a:r>
              <a:rPr lang="fr-FR" dirty="0" err="1"/>
              <a:t>lasciare</a:t>
            </a:r>
            <a:r>
              <a:rPr lang="fr-FR" dirty="0"/>
              <a:t> in </a:t>
            </a:r>
            <a:r>
              <a:rPr lang="fr-FR" dirty="0" err="1"/>
              <a:t>eredità</a:t>
            </a:r>
            <a:r>
              <a:rPr lang="fr-FR" dirty="0"/>
              <a:t>, a </a:t>
            </a:r>
            <a:r>
              <a:rPr lang="fr-FR" dirty="0" err="1"/>
              <a:t>patto</a:t>
            </a:r>
            <a:r>
              <a:rPr lang="fr-FR" dirty="0"/>
              <a:t> </a:t>
            </a:r>
            <a:r>
              <a:rPr lang="fr-FR" dirty="0" err="1"/>
              <a:t>che</a:t>
            </a:r>
            <a:r>
              <a:rPr lang="fr-FR" dirty="0"/>
              <a:t> il </a:t>
            </a:r>
            <a:r>
              <a:rPr lang="fr-FR" dirty="0" err="1"/>
              <a:t>canone</a:t>
            </a:r>
            <a:r>
              <a:rPr lang="fr-FR" dirty="0"/>
              <a:t> </a:t>
            </a:r>
            <a:r>
              <a:rPr lang="fr-FR" dirty="0" err="1"/>
              <a:t>simbolico</a:t>
            </a:r>
            <a:r>
              <a:rPr lang="fr-FR" dirty="0"/>
              <a:t> di </a:t>
            </a:r>
            <a:r>
              <a:rPr lang="fr-FR" dirty="0" err="1"/>
              <a:t>concessione</a:t>
            </a:r>
            <a:r>
              <a:rPr lang="fr-FR" dirty="0"/>
              <a:t> </a:t>
            </a:r>
            <a:r>
              <a:rPr lang="fr-FR" dirty="0" err="1"/>
              <a:t>sia</a:t>
            </a:r>
            <a:r>
              <a:rPr lang="fr-FR" dirty="0"/>
              <a:t> sempre </a:t>
            </a:r>
            <a:r>
              <a:rPr lang="fr-FR" dirty="0" err="1"/>
              <a:t>pagato</a:t>
            </a:r>
            <a:endParaRPr lang="fr-FR" dirty="0"/>
          </a:p>
          <a:p>
            <a:r>
              <a:rPr lang="fr-FR" dirty="0"/>
              <a:t>I </a:t>
            </a:r>
            <a:r>
              <a:rPr lang="fr-FR" dirty="0" err="1"/>
              <a:t>proprietari</a:t>
            </a:r>
            <a:r>
              <a:rPr lang="fr-FR" dirty="0"/>
              <a:t> non </a:t>
            </a:r>
            <a:r>
              <a:rPr lang="fr-FR" dirty="0" err="1"/>
              <a:t>possono</a:t>
            </a:r>
            <a:r>
              <a:rPr lang="fr-FR" dirty="0"/>
              <a:t> </a:t>
            </a:r>
            <a:r>
              <a:rPr lang="fr-FR" dirty="0" err="1"/>
              <a:t>aumentare</a:t>
            </a:r>
            <a:r>
              <a:rPr lang="fr-FR" dirty="0"/>
              <a:t> l’</a:t>
            </a:r>
            <a:r>
              <a:rPr lang="fr-FR" dirty="0" err="1"/>
              <a:t>importo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canone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863558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0924E5-DAE6-3759-F4BA-04C368591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9092"/>
          </a:xfrm>
        </p:spPr>
        <p:txBody>
          <a:bodyPr>
            <a:normAutofit/>
          </a:bodyPr>
          <a:lstStyle/>
          <a:p>
            <a:r>
              <a:rPr lang="pl-PL" sz="3200" dirty="0" err="1">
                <a:solidFill>
                  <a:srgbClr val="C00000"/>
                </a:solidFill>
              </a:rPr>
              <a:t>L’arbitraggio</a:t>
            </a:r>
            <a:r>
              <a:rPr lang="pl-PL" sz="3200" dirty="0">
                <a:solidFill>
                  <a:srgbClr val="C00000"/>
                </a:solidFill>
              </a:rPr>
              <a:t> e </a:t>
            </a:r>
            <a:r>
              <a:rPr lang="pl-PL" sz="3200" dirty="0" err="1">
                <a:solidFill>
                  <a:srgbClr val="C00000"/>
                </a:solidFill>
              </a:rPr>
              <a:t>il</a:t>
            </a:r>
            <a:r>
              <a:rPr lang="pl-PL" sz="3200" dirty="0">
                <a:solidFill>
                  <a:srgbClr val="C00000"/>
                </a:solidFill>
              </a:rPr>
              <a:t> </a:t>
            </a:r>
            <a:r>
              <a:rPr lang="pl-PL" sz="3200" dirty="0" err="1">
                <a:solidFill>
                  <a:srgbClr val="C00000"/>
                </a:solidFill>
              </a:rPr>
              <a:t>testo</a:t>
            </a:r>
            <a:r>
              <a:rPr lang="pl-PL" sz="3200" dirty="0">
                <a:solidFill>
                  <a:srgbClr val="C00000"/>
                </a:solidFill>
              </a:rPr>
              <a:t> </a:t>
            </a:r>
            <a:r>
              <a:rPr lang="pl-PL" sz="3200" dirty="0" err="1">
                <a:solidFill>
                  <a:srgbClr val="C00000"/>
                </a:solidFill>
              </a:rPr>
              <a:t>della</a:t>
            </a:r>
            <a:r>
              <a:rPr lang="pl-PL" sz="3200" dirty="0">
                <a:solidFill>
                  <a:srgbClr val="C00000"/>
                </a:solidFill>
              </a:rPr>
              <a:t> norma del 1182 (ed. 1940)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90E38936-FFE0-25B8-DFCC-25BB57CA3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/>
        </p:blipFill>
        <p:spPr>
          <a:xfrm>
            <a:off x="1137138" y="899906"/>
            <a:ext cx="9689969" cy="5277058"/>
          </a:xfrm>
        </p:spPr>
      </p:pic>
    </p:spTree>
    <p:extLst>
      <p:ext uri="{BB962C8B-B14F-4D97-AF65-F5344CB8AC3E}">
        <p14:creationId xmlns:p14="http://schemas.microsoft.com/office/powerpoint/2010/main" val="15962457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165" y="216038"/>
            <a:ext cx="9628695" cy="1325563"/>
          </a:xfrm>
        </p:spPr>
        <p:txBody>
          <a:bodyPr/>
          <a:lstStyle/>
          <a:p>
            <a:r>
              <a:rPr lang="pl-PL" dirty="0" err="1">
                <a:solidFill>
                  <a:srgbClr val="C00000"/>
                </a:solidFill>
              </a:rPr>
              <a:t>Gia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pubblicato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 err="1">
                <a:solidFill>
                  <a:srgbClr val="C00000"/>
                </a:solidFill>
              </a:rPr>
              <a:t>nel</a:t>
            </a:r>
            <a:r>
              <a:rPr lang="pl-PL" dirty="0">
                <a:solidFill>
                  <a:srgbClr val="C00000"/>
                </a:solidFill>
              </a:rPr>
              <a:t> 1740!</a:t>
            </a:r>
          </a:p>
        </p:txBody>
      </p:sp>
      <p:pic>
        <p:nvPicPr>
          <p:cNvPr id="5" name="Segnaposto contenuto 4" descr="Immagine che contiene testo&#10;&#10;Descrizione generata automaticamente">
            <a:extLst>
              <a:ext uri="{FF2B5EF4-FFF2-40B4-BE49-F238E27FC236}">
                <a16:creationId xmlns:a16="http://schemas.microsoft.com/office/drawing/2014/main" id="{ACCAB560-76F9-77C6-666C-013B04E6D2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0933" y="1679575"/>
            <a:ext cx="2427847" cy="4294188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D0A6F17-7A42-022B-EC1F-6902AB703A12}"/>
              </a:ext>
            </a:extLst>
          </p:cNvPr>
          <p:cNvSpPr txBox="1"/>
          <p:nvPr/>
        </p:nvSpPr>
        <p:spPr>
          <a:xfrm>
            <a:off x="5555974" y="1679575"/>
            <a:ext cx="573388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Durante più di un </a:t>
            </a:r>
            <a:r>
              <a:rPr lang="fr-FR" dirty="0" err="1"/>
              <a:t>secolo</a:t>
            </a:r>
            <a:r>
              <a:rPr lang="fr-FR" dirty="0"/>
              <a:t> di </a:t>
            </a:r>
            <a:r>
              <a:rPr lang="fr-FR" dirty="0" err="1"/>
              <a:t>ricerche</a:t>
            </a:r>
            <a:r>
              <a:rPr lang="fr-FR" dirty="0"/>
              <a:t> </a:t>
            </a:r>
            <a:r>
              <a:rPr lang="fr-FR" dirty="0" err="1"/>
              <a:t>sul</a:t>
            </a:r>
            <a:r>
              <a:rPr lang="fr-FR" dirty="0"/>
              <a:t> </a:t>
            </a:r>
            <a:r>
              <a:rPr lang="fr-FR" i="1" dirty="0" err="1"/>
              <a:t>dominium</a:t>
            </a:r>
            <a:r>
              <a:rPr lang="fr-FR" i="1" dirty="0"/>
              <a:t> utile</a:t>
            </a:r>
            <a:r>
              <a:rPr lang="fr-FR" dirty="0"/>
              <a:t> </a:t>
            </a:r>
            <a:r>
              <a:rPr lang="fr-FR" dirty="0" err="1"/>
              <a:t>nessuno</a:t>
            </a:r>
            <a:r>
              <a:rPr lang="fr-FR" dirty="0"/>
              <a:t> </a:t>
            </a:r>
            <a:r>
              <a:rPr lang="fr-FR" dirty="0" err="1"/>
              <a:t>storico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</a:t>
            </a:r>
            <a:r>
              <a:rPr lang="fr-FR" dirty="0" err="1"/>
              <a:t>diritto</a:t>
            </a:r>
            <a:r>
              <a:rPr lang="fr-FR" dirty="0"/>
              <a:t> ha </a:t>
            </a:r>
            <a:r>
              <a:rPr lang="fr-FR" dirty="0" err="1"/>
              <a:t>pensato</a:t>
            </a:r>
            <a:r>
              <a:rPr lang="fr-FR" dirty="0"/>
              <a:t> di </a:t>
            </a:r>
            <a:r>
              <a:rPr lang="fr-FR" dirty="0" err="1"/>
              <a:t>leggere</a:t>
            </a:r>
            <a:r>
              <a:rPr lang="fr-FR" dirty="0"/>
              <a:t> le </a:t>
            </a:r>
            <a:r>
              <a:rPr lang="fr-FR" dirty="0" err="1"/>
              <a:t>fonti</a:t>
            </a:r>
            <a:r>
              <a:rPr lang="fr-FR" dirty="0"/>
              <a:t> </a:t>
            </a:r>
            <a:r>
              <a:rPr lang="fr-FR" dirty="0" err="1"/>
              <a:t>storiche</a:t>
            </a:r>
            <a:r>
              <a:rPr lang="fr-FR" dirty="0"/>
              <a:t> </a:t>
            </a:r>
            <a:r>
              <a:rPr lang="fr-FR" dirty="0" err="1"/>
              <a:t>sul</a:t>
            </a:r>
            <a:r>
              <a:rPr lang="fr-FR" dirty="0"/>
              <a:t> </a:t>
            </a:r>
            <a:r>
              <a:rPr lang="fr-FR" dirty="0" err="1"/>
              <a:t>contesto</a:t>
            </a:r>
            <a:r>
              <a:rPr lang="fr-FR" dirty="0"/>
              <a:t> in </a:t>
            </a:r>
            <a:r>
              <a:rPr lang="fr-FR" dirty="0" err="1"/>
              <a:t>cui</a:t>
            </a:r>
            <a:r>
              <a:rPr lang="fr-FR" dirty="0"/>
              <a:t> </a:t>
            </a:r>
            <a:r>
              <a:rPr lang="fr-FR" dirty="0" err="1"/>
              <a:t>Pillio</a:t>
            </a:r>
            <a:r>
              <a:rPr lang="fr-FR" dirty="0"/>
              <a:t> </a:t>
            </a:r>
            <a:r>
              <a:rPr lang="fr-FR" dirty="0" err="1"/>
              <a:t>inventò</a:t>
            </a:r>
            <a:r>
              <a:rPr lang="fr-FR" dirty="0"/>
              <a:t> </a:t>
            </a:r>
            <a:r>
              <a:rPr lang="fr-FR"/>
              <a:t>il concetto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C00000"/>
                </a:solidFill>
                <a:latin typeface="Copperplate" panose="02000504000000020004" pitchFamily="2" charset="77"/>
              </a:rPr>
              <a:t>Nemo </a:t>
            </a:r>
            <a:r>
              <a:rPr lang="fr-FR" sz="2400" dirty="0" err="1">
                <a:solidFill>
                  <a:srgbClr val="C00000"/>
                </a:solidFill>
                <a:latin typeface="Copperplate" panose="02000504000000020004" pitchFamily="2" charset="77"/>
              </a:rPr>
              <a:t>Jurista</a:t>
            </a:r>
            <a:r>
              <a:rPr lang="fr-FR" sz="2400" dirty="0">
                <a:solidFill>
                  <a:srgbClr val="C00000"/>
                </a:solidFill>
                <a:latin typeface="Copperplate" panose="02000504000000020004" pitchFamily="2" charset="77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Copperplate" panose="02000504000000020004" pitchFamily="2" charset="77"/>
              </a:rPr>
              <a:t>nisi</a:t>
            </a:r>
            <a:r>
              <a:rPr lang="fr-FR" sz="2400" dirty="0">
                <a:solidFill>
                  <a:srgbClr val="C00000"/>
                </a:solidFill>
                <a:latin typeface="Copperplate" panose="02000504000000020004" pitchFamily="2" charset="77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Copperplate" panose="02000504000000020004" pitchFamily="2" charset="77"/>
              </a:rPr>
              <a:t>historiae</a:t>
            </a:r>
            <a:r>
              <a:rPr lang="fr-FR" sz="2400" dirty="0">
                <a:solidFill>
                  <a:srgbClr val="C00000"/>
                </a:solidFill>
                <a:latin typeface="Copperplate" panose="02000504000000020004" pitchFamily="2" charset="77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Copperplate" panose="02000504000000020004" pitchFamily="2" charset="77"/>
              </a:rPr>
              <a:t>cognitione</a:t>
            </a:r>
            <a:r>
              <a:rPr lang="fr-FR" sz="2400" dirty="0">
                <a:solidFill>
                  <a:srgbClr val="C00000"/>
                </a:solidFill>
                <a:latin typeface="Copperplate" panose="02000504000000020004" pitchFamily="2" charset="77"/>
              </a:rPr>
              <a:t> </a:t>
            </a:r>
            <a:r>
              <a:rPr lang="fr-FR" sz="2400" dirty="0" err="1">
                <a:solidFill>
                  <a:srgbClr val="C00000"/>
                </a:solidFill>
                <a:latin typeface="Copperplate" panose="02000504000000020004" pitchFamily="2" charset="77"/>
              </a:rPr>
              <a:t>imbutus</a:t>
            </a:r>
            <a:r>
              <a:rPr lang="fr-FR" sz="2400" dirty="0">
                <a:solidFill>
                  <a:srgbClr val="C00000"/>
                </a:solidFill>
                <a:latin typeface="Copperplate" panose="02000504000000020004" pitchFamily="2" charset="7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427520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5C84E4-02C3-FDCE-3389-B7CE0AC33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0466" y="365125"/>
            <a:ext cx="7743334" cy="1325563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4CD777-22C2-8C13-268A-2966DFA7D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0466" y="1825625"/>
            <a:ext cx="7743334" cy="4351338"/>
          </a:xfrm>
        </p:spPr>
        <p:txBody>
          <a:bodyPr/>
          <a:lstStyle/>
          <a:p>
            <a:pPr marL="0" indent="0">
              <a:buNone/>
            </a:pPr>
            <a:r>
              <a:rPr lang="pl-PL" dirty="0">
                <a:solidFill>
                  <a:srgbClr val="FF0000"/>
                </a:solidFill>
              </a:rPr>
              <a:t>[LAST SLIDE – DISCLAIMER IS NECESSARY]</a:t>
            </a:r>
          </a:p>
        </p:txBody>
      </p:sp>
    </p:spTree>
    <p:extLst>
      <p:ext uri="{BB962C8B-B14F-4D97-AF65-F5344CB8AC3E}">
        <p14:creationId xmlns:p14="http://schemas.microsoft.com/office/powerpoint/2010/main" val="1059208914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_prezka" id="{738BAD26-9F77-DF41-AC7A-E370ABA705D7}" vid="{BAC106A9-B0FA-4643-AF4A-5FBD1F1444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Motyw pakietu Office</Template>
  <TotalTime>9042</TotalTime>
  <Words>1286</Words>
  <Application>Microsoft Macintosh PowerPoint</Application>
  <PresentationFormat>Panoramiczny</PresentationFormat>
  <Paragraphs>116</Paragraphs>
  <Slides>37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37</vt:i4>
      </vt:variant>
    </vt:vector>
  </HeadingPairs>
  <TitlesOfParts>
    <vt:vector size="44" baseType="lpstr">
      <vt:lpstr>Apple Chancery</vt:lpstr>
      <vt:lpstr>Arial</vt:lpstr>
      <vt:lpstr>Calibri</vt:lpstr>
      <vt:lpstr>Calibri Light</vt:lpstr>
      <vt:lpstr>Copperplate</vt:lpstr>
      <vt:lpstr>Helvetica</vt:lpstr>
      <vt:lpstr>Motyw pakietu Office</vt:lpstr>
      <vt:lpstr> </vt:lpstr>
      <vt:lpstr>Prezentacja programu PowerPoint</vt:lpstr>
      <vt:lpstr>E’ lo sguardo dello storico che qualifica le fonti</vt:lpstr>
      <vt:lpstr>Scriptores nei MGH</vt:lpstr>
      <vt:lpstr>Il tardo Medioevo (dal secolo XII): Fonti legislative e fonti dottrinali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Cos’è la « letteratura giuridica »?</vt:lpstr>
      <vt:lpstr>Come accedere ai testi della letteratura giuridica</vt:lpstr>
      <vt:lpstr>Le dottrine giuridiche e il loro contesto storico</vt:lpstr>
      <vt:lpstr>Il dominium divisum : creazione della dottrina giuridica medievale</vt:lpstr>
      <vt:lpstr>Le tappe di un secolo di ricerche</vt:lpstr>
      <vt:lpstr>Interpretare testi di diritto consuetudinario con il diritto Romano: Pillius e i Libri Feudorum</vt:lpstr>
      <vt:lpstr> </vt:lpstr>
      <vt:lpstr>Glossa di Accursio sui Libri Feudorum</vt:lpstr>
      <vt:lpstr>Glossa di Pillio sui Libri Feudorum</vt:lpstr>
      <vt:lpstr> </vt:lpstr>
      <vt:lpstr>Il contesto: Modena nel 1182</vt:lpstr>
      <vt:lpstr>Un arbitraggio del 1182</vt:lpstr>
      <vt:lpstr>L’arbitraggio e il testo della norma del 1182 (ed. 1940)</vt:lpstr>
      <vt:lpstr>Gia pubblicato nel 1740!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/>
  <dc:creator>Maciej Mikuła</dc:creator>
  <cp:keywords/>
  <dc:description/>
  <cp:lastModifiedBy>Kacper Górski</cp:lastModifiedBy>
  <cp:revision>34</cp:revision>
  <dcterms:created xsi:type="dcterms:W3CDTF">2023-01-23T08:26:38Z</dcterms:created>
  <dcterms:modified xsi:type="dcterms:W3CDTF">2024-07-18T17:45:38Z</dcterms:modified>
  <cp:category/>
</cp:coreProperties>
</file>