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Lst>
  <p:notesMasterIdLst>
    <p:notesMasterId r:id="rId39"/>
  </p:notesMasterIdLst>
  <p:sldIdLst>
    <p:sldId id="256" r:id="rId2"/>
    <p:sldId id="260" r:id="rId3"/>
    <p:sldId id="293" r:id="rId4"/>
    <p:sldId id="283" r:id="rId5"/>
    <p:sldId id="294" r:id="rId6"/>
    <p:sldId id="284" r:id="rId7"/>
    <p:sldId id="270" r:id="rId8"/>
    <p:sldId id="289" r:id="rId9"/>
    <p:sldId id="269" r:id="rId10"/>
    <p:sldId id="287" r:id="rId11"/>
    <p:sldId id="285" r:id="rId12"/>
    <p:sldId id="295" r:id="rId13"/>
    <p:sldId id="288" r:id="rId14"/>
    <p:sldId id="282" r:id="rId15"/>
    <p:sldId id="290" r:id="rId16"/>
    <p:sldId id="291" r:id="rId17"/>
    <p:sldId id="286" r:id="rId18"/>
    <p:sldId id="268" r:id="rId19"/>
    <p:sldId id="267" r:id="rId20"/>
    <p:sldId id="266" r:id="rId21"/>
    <p:sldId id="271" r:id="rId22"/>
    <p:sldId id="272" r:id="rId23"/>
    <p:sldId id="262" r:id="rId24"/>
    <p:sldId id="296" r:id="rId25"/>
    <p:sldId id="297" r:id="rId26"/>
    <p:sldId id="299" r:id="rId27"/>
    <p:sldId id="300" r:id="rId28"/>
    <p:sldId id="301" r:id="rId29"/>
    <p:sldId id="307" r:id="rId30"/>
    <p:sldId id="281" r:id="rId31"/>
    <p:sldId id="280" r:id="rId32"/>
    <p:sldId id="276" r:id="rId33"/>
    <p:sldId id="277" r:id="rId34"/>
    <p:sldId id="278" r:id="rId35"/>
    <p:sldId id="274" r:id="rId36"/>
    <p:sldId id="302" r:id="rId37"/>
    <p:sldId id="303" r:id="rId3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0014"/>
    <a:srgbClr val="044C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6" autoAdjust="0"/>
    <p:restoredTop sz="95029" autoAdjust="0"/>
  </p:normalViewPr>
  <p:slideViewPr>
    <p:cSldViewPr snapToGrid="0" snapToObjects="1">
      <p:cViewPr varScale="1">
        <p:scale>
          <a:sx n="114" d="100"/>
          <a:sy n="114" d="100"/>
        </p:scale>
        <p:origin x="9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869EA0-7A14-414D-89B4-2E2A53F696D6}" type="datetimeFigureOut">
              <a:rPr lang="it-IT" smtClean="0"/>
              <a:t>29/07/24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499C3-255C-43BD-9845-4863CD7181E6}" type="slidenum">
              <a:rPr lang="it-IT" smtClean="0"/>
              <a:t>‹#›</a:t>
            </a:fld>
            <a:endParaRPr lang="it-IT"/>
          </a:p>
        </p:txBody>
      </p:sp>
    </p:spTree>
    <p:extLst>
      <p:ext uri="{BB962C8B-B14F-4D97-AF65-F5344CB8AC3E}">
        <p14:creationId xmlns:p14="http://schemas.microsoft.com/office/powerpoint/2010/main" val="302433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1C499C3-255C-43BD-9845-4863CD7181E6}" type="slidenum">
              <a:rPr lang="it-IT" smtClean="0"/>
              <a:t>15</a:t>
            </a:fld>
            <a:endParaRPr lang="it-IT"/>
          </a:p>
        </p:txBody>
      </p:sp>
    </p:spTree>
    <p:extLst>
      <p:ext uri="{BB962C8B-B14F-4D97-AF65-F5344CB8AC3E}">
        <p14:creationId xmlns:p14="http://schemas.microsoft.com/office/powerpoint/2010/main" val="35594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1C499C3-255C-43BD-9845-4863CD7181E6}" type="slidenum">
              <a:rPr lang="it-IT" smtClean="0"/>
              <a:t>16</a:t>
            </a:fld>
            <a:endParaRPr lang="it-IT"/>
          </a:p>
        </p:txBody>
      </p:sp>
    </p:spTree>
    <p:extLst>
      <p:ext uri="{BB962C8B-B14F-4D97-AF65-F5344CB8AC3E}">
        <p14:creationId xmlns:p14="http://schemas.microsoft.com/office/powerpoint/2010/main" val="3077474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1C499C3-255C-43BD-9845-4863CD7181E6}" type="slidenum">
              <a:rPr lang="it-IT" smtClean="0"/>
              <a:t>26</a:t>
            </a:fld>
            <a:endParaRPr lang="it-IT"/>
          </a:p>
        </p:txBody>
      </p:sp>
    </p:spTree>
    <p:extLst>
      <p:ext uri="{BB962C8B-B14F-4D97-AF65-F5344CB8AC3E}">
        <p14:creationId xmlns:p14="http://schemas.microsoft.com/office/powerpoint/2010/main" val="52652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1C499C3-255C-43BD-9845-4863CD7181E6}" type="slidenum">
              <a:rPr lang="it-IT" smtClean="0"/>
              <a:t>27</a:t>
            </a:fld>
            <a:endParaRPr lang="it-IT"/>
          </a:p>
        </p:txBody>
      </p:sp>
    </p:spTree>
    <p:extLst>
      <p:ext uri="{BB962C8B-B14F-4D97-AF65-F5344CB8AC3E}">
        <p14:creationId xmlns:p14="http://schemas.microsoft.com/office/powerpoint/2010/main" val="3115493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1C499C3-255C-43BD-9845-4863CD7181E6}" type="slidenum">
              <a:rPr lang="it-IT" smtClean="0"/>
              <a:t>29</a:t>
            </a:fld>
            <a:endParaRPr lang="it-IT"/>
          </a:p>
        </p:txBody>
      </p:sp>
    </p:spTree>
    <p:extLst>
      <p:ext uri="{BB962C8B-B14F-4D97-AF65-F5344CB8AC3E}">
        <p14:creationId xmlns:p14="http://schemas.microsoft.com/office/powerpoint/2010/main" val="667484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9CBC15-13CF-3188-5A5D-B26029686B25}"/>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4B5AB2CF-0EDD-68F2-590D-D82F64A182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F516B355-AFEE-232B-50D3-5EC3DD2EAFA8}"/>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97B38CA9-F1D1-87B1-2B95-6EED97BCAC6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C73640E-011C-A1EA-9770-77DF2BD88C56}"/>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134007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22FDF2-21E9-B01D-0D1D-B0E4A8CF7B77}"/>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AD8F0A5-46CD-6AA6-D8C7-CE889265CF21}"/>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0AEAF317-D8A5-F409-D501-825D44489463}"/>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81DBD779-1FDA-3F82-2705-0D018153EFC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199A0AB-A480-F7A0-912E-F7712309DC3A}"/>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323217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879944-D0D2-9E36-CEE5-1C9C9C07B986}"/>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9D08503E-713E-BB5E-4A6A-49301D4D0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754E7157-19E1-9093-211D-1F6047622C42}"/>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0CCC686D-0A02-5CBD-667F-36DD2DD85B8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9400730-1DE4-42DE-D0C8-1E39C2A51FAA}"/>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48840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19556C-CDEF-F2E1-4D3F-CF7AD880AD49}"/>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FFE687BA-17E9-B50F-3981-60BFD66E750E}"/>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35A4230-D51D-5691-C403-C738C494AD6D}"/>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069CFB8F-1621-51FA-0628-89A890807657}"/>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6" name="Symbol zastępczy stopki 5">
            <a:extLst>
              <a:ext uri="{FF2B5EF4-FFF2-40B4-BE49-F238E27FC236}">
                <a16:creationId xmlns:a16="http://schemas.microsoft.com/office/drawing/2014/main" id="{E18F7077-34DF-0C40-B1D3-2D3A88C6B65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28572C5-FE22-5C85-136A-48642232BD99}"/>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294793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3B1D37-6BA3-3CBF-5110-340742833A2C}"/>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EAA5229-FAA5-DC96-A839-49E4C034EE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997A397-3297-C00B-FEF3-8B466FA30C30}"/>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549BC3FD-C0BC-9518-ED08-4741FBFEE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F26FCF2-5F38-56A7-F3E1-08C27F7EBF26}"/>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76F6B2CB-974E-9723-ED31-C599E3EB0461}"/>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8" name="Symbol zastępczy stopki 7">
            <a:extLst>
              <a:ext uri="{FF2B5EF4-FFF2-40B4-BE49-F238E27FC236}">
                <a16:creationId xmlns:a16="http://schemas.microsoft.com/office/drawing/2014/main" id="{553FDAA1-2D9A-1C0A-1600-9000A2E9491C}"/>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ABB8D2A8-6A02-8963-AEF3-1EE92D6D6B88}"/>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34944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D2FABA-4B16-D1CA-A456-E3C0A123E0D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9CF72CA3-94B9-9DAE-B9A2-B9739389012A}"/>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4" name="Symbol zastępczy stopki 3">
            <a:extLst>
              <a:ext uri="{FF2B5EF4-FFF2-40B4-BE49-F238E27FC236}">
                <a16:creationId xmlns:a16="http://schemas.microsoft.com/office/drawing/2014/main" id="{A138F678-268F-39C9-BDD0-E39975D13AA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66CEA3D-ADDE-F4B9-AFBB-F94CD067F546}"/>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160883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21EEC64B-3625-1B3E-7A22-75F86FB739EE}"/>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3" name="Symbol zastępczy stopki 2">
            <a:extLst>
              <a:ext uri="{FF2B5EF4-FFF2-40B4-BE49-F238E27FC236}">
                <a16:creationId xmlns:a16="http://schemas.microsoft.com/office/drawing/2014/main" id="{783EC627-92B6-1DB1-3768-93A8C73A5229}"/>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FDC5FCEA-9AAF-5F3D-7C31-C79613C04C6E}"/>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1174031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56048F-1357-87DF-6A26-B1F244552EE7}"/>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90243C98-C222-272F-796B-F87045305D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BC6A5412-C1CA-CC70-DABE-83D7F90D8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B5603BF8-90C6-A924-86F7-5EDC59425A03}"/>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6" name="Symbol zastępczy stopki 5">
            <a:extLst>
              <a:ext uri="{FF2B5EF4-FFF2-40B4-BE49-F238E27FC236}">
                <a16:creationId xmlns:a16="http://schemas.microsoft.com/office/drawing/2014/main" id="{9F64BA3E-3AB4-EB6A-E316-707CDC191C4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42F15F1F-E2EC-7922-E352-409474368D4B}"/>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51597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17921F-F200-4276-6943-FD9C98CB068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FD5D983-0F93-6F60-16A1-A4DDAD3A75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D11AF927-E8B5-0CE5-9FB9-3CCCBAB9AB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16E8681-3EA6-06A5-CAD4-FF02CFF47ED6}"/>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6" name="Symbol zastępczy stopki 5">
            <a:extLst>
              <a:ext uri="{FF2B5EF4-FFF2-40B4-BE49-F238E27FC236}">
                <a16:creationId xmlns:a16="http://schemas.microsoft.com/office/drawing/2014/main" id="{B66936AB-F45E-279A-3445-1840ACA72C3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ABBA416-6B73-A532-DEDF-EBB6E3CEC697}"/>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1833896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6ED106-1E66-CCA4-48BB-16B4D6121DB6}"/>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A7904CAA-6B97-5578-488E-390D8ADEEB82}"/>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288C1CB-1AC0-7A30-15C7-BC1277F3A80A}"/>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7B64BF86-AF41-E36A-5875-C3A7ACF16F6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765EFF9-170F-BCF7-82FB-BE06AA2D5754}"/>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3819547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3EBB1CDB-748E-F508-75A2-7BEF885ECB2D}"/>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D1B2447E-00E0-C865-4582-AC03D8E25B73}"/>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26DA073-1E1E-8418-B541-50153F423BE7}"/>
              </a:ext>
            </a:extLst>
          </p:cNvPr>
          <p:cNvSpPr>
            <a:spLocks noGrp="1"/>
          </p:cNvSpPr>
          <p:nvPr>
            <p:ph type="dt" sz="half" idx="10"/>
          </p:nvPr>
        </p:nvSpPr>
        <p:spPr/>
        <p:txBody>
          <a:body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CD90F9FC-2A6A-F02E-37BD-199A6AED5D5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C09BD37-EE72-6388-155B-03194ACFAF40}"/>
              </a:ext>
            </a:extLst>
          </p:cNvPr>
          <p:cNvSpPr>
            <a:spLocks noGrp="1"/>
          </p:cNvSpPr>
          <p:nvPr>
            <p:ph type="sldNum" sz="quarter" idx="12"/>
          </p:nvPr>
        </p:nvSpPr>
        <p:spPr/>
        <p:txBody>
          <a:bodyPr/>
          <a:lstStyle/>
          <a:p>
            <a:fld id="{B2CAECE9-B4B2-B14C-A6AB-D54D116DB662}" type="slidenum">
              <a:rPr lang="pl-PL" smtClean="0"/>
              <a:t>‹#›</a:t>
            </a:fld>
            <a:endParaRPr lang="pl-PL"/>
          </a:p>
        </p:txBody>
      </p:sp>
    </p:spTree>
    <p:extLst>
      <p:ext uri="{BB962C8B-B14F-4D97-AF65-F5344CB8AC3E}">
        <p14:creationId xmlns:p14="http://schemas.microsoft.com/office/powerpoint/2010/main" val="211132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D565036B-5B63-5924-9B39-457CE12F5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D7D7558-48AA-73F2-8E5D-4A4E5095E1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5B735D5E-DA41-44F4-31BC-31008B4B5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030EA-8B3B-0144-934B-7FDDA9D06903}" type="datetimeFigureOut">
              <a:rPr lang="pl-PL" smtClean="0"/>
              <a:t>29.07.2024</a:t>
            </a:fld>
            <a:endParaRPr lang="pl-PL"/>
          </a:p>
        </p:txBody>
      </p:sp>
      <p:sp>
        <p:nvSpPr>
          <p:cNvPr id="5" name="Symbol zastępczy stopki 4">
            <a:extLst>
              <a:ext uri="{FF2B5EF4-FFF2-40B4-BE49-F238E27FC236}">
                <a16:creationId xmlns:a16="http://schemas.microsoft.com/office/drawing/2014/main" id="{AAC6188F-060B-78C4-5F11-C92D926C99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5B9EEC78-E2E3-94B1-DDD7-01DD4288D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CAECE9-B4B2-B14C-A6AB-D54D116DB662}" type="slidenum">
              <a:rPr lang="pl-PL" smtClean="0"/>
              <a:t>‹#›</a:t>
            </a:fld>
            <a:endParaRPr lang="pl-PL"/>
          </a:p>
        </p:txBody>
      </p:sp>
    </p:spTree>
    <p:extLst>
      <p:ext uri="{BB962C8B-B14F-4D97-AF65-F5344CB8AC3E}">
        <p14:creationId xmlns:p14="http://schemas.microsoft.com/office/powerpoint/2010/main" val="166819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4493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73361DC-D08F-78F9-C327-BFF1041DF880}"/>
              </a:ext>
            </a:extLst>
          </p:cNvPr>
          <p:cNvSpPr>
            <a:spLocks noGrp="1"/>
          </p:cNvSpPr>
          <p:nvPr>
            <p:ph type="title"/>
          </p:nvPr>
        </p:nvSpPr>
        <p:spPr>
          <a:xfrm>
            <a:off x="4513633" y="1106690"/>
            <a:ext cx="6976353" cy="4644620"/>
          </a:xfrm>
        </p:spPr>
        <p:txBody>
          <a:bodyPr>
            <a:normAutofit/>
          </a:bodyPr>
          <a:lstStyle/>
          <a:p>
            <a:pPr algn="ctr">
              <a:lnSpc>
                <a:spcPct val="100000"/>
              </a:lnSpc>
            </a:pPr>
            <a:r>
              <a:rPr lang="it-IT" b="1" dirty="0">
                <a:solidFill>
                  <a:srgbClr val="9B0014"/>
                </a:solidFill>
              </a:rPr>
              <a:t>Generi dialettici: </a:t>
            </a:r>
            <a:r>
              <a:rPr lang="it-IT" b="1" i="1" dirty="0">
                <a:solidFill>
                  <a:srgbClr val="9B0014"/>
                </a:solidFill>
              </a:rPr>
              <a:t>quaestiones</a:t>
            </a:r>
            <a:r>
              <a:rPr lang="it-IT" b="1" dirty="0">
                <a:solidFill>
                  <a:srgbClr val="9B0014"/>
                </a:solidFill>
              </a:rPr>
              <a:t>, </a:t>
            </a:r>
            <a:r>
              <a:rPr lang="it-IT" b="1" i="1" dirty="0">
                <a:solidFill>
                  <a:srgbClr val="9B0014"/>
                </a:solidFill>
              </a:rPr>
              <a:t>distinctiones, brocardica</a:t>
            </a:r>
            <a:br>
              <a:rPr lang="it-IT" i="1" dirty="0"/>
            </a:br>
            <a:br>
              <a:rPr lang="it-IT" sz="2000" i="1" dirty="0"/>
            </a:br>
            <a:r>
              <a:rPr lang="it-IT" sz="3500" cap="small" dirty="0"/>
              <a:t>David De Concilio</a:t>
            </a:r>
            <a:br>
              <a:rPr lang="it-IT" sz="3500" dirty="0"/>
            </a:br>
            <a:r>
              <a:rPr lang="it-IT" sz="3500" i="1" dirty="0"/>
              <a:t>Università di Padova</a:t>
            </a:r>
          </a:p>
        </p:txBody>
      </p:sp>
    </p:spTree>
    <p:extLst>
      <p:ext uri="{BB962C8B-B14F-4D97-AF65-F5344CB8AC3E}">
        <p14:creationId xmlns:p14="http://schemas.microsoft.com/office/powerpoint/2010/main" val="18100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it-IT" b="1" dirty="0" err="1">
                <a:solidFill>
                  <a:srgbClr val="9B0014"/>
                </a:solidFill>
              </a:rPr>
              <a:t>Why</a:t>
            </a:r>
            <a:r>
              <a:rPr lang="it-IT" b="1" dirty="0">
                <a:solidFill>
                  <a:srgbClr val="9B0014"/>
                </a:solidFill>
              </a:rPr>
              <a:t> «</a:t>
            </a:r>
            <a:r>
              <a:rPr lang="it-IT" b="1" dirty="0" err="1">
                <a:solidFill>
                  <a:srgbClr val="9B0014"/>
                </a:solidFill>
              </a:rPr>
              <a:t>dialectical</a:t>
            </a:r>
            <a:r>
              <a:rPr lang="it-IT" b="1" dirty="0">
                <a:solidFill>
                  <a:srgbClr val="9B0014"/>
                </a:solidFill>
              </a:rPr>
              <a:t>» </a:t>
            </a:r>
            <a:r>
              <a:rPr lang="it-IT" b="1" dirty="0" err="1">
                <a:solidFill>
                  <a:srgbClr val="9B0014"/>
                </a:solidFill>
              </a:rPr>
              <a:t>genres</a:t>
            </a:r>
            <a:r>
              <a:rPr lang="it-IT" b="1" dirty="0">
                <a:solidFill>
                  <a:srgbClr val="9B0014"/>
                </a:solidFill>
              </a:rPr>
              <a:t>?</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9651458" cy="401047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100" dirty="0"/>
              <a:t>12th c.: birth of several new genres in the legal schools</a:t>
            </a:r>
          </a:p>
          <a:p>
            <a:pPr marL="457200" indent="-457200">
              <a:lnSpc>
                <a:spcPct val="100000"/>
              </a:lnSpc>
              <a:buClr>
                <a:srgbClr val="9B0014"/>
              </a:buClr>
              <a:buFont typeface="Wingdings" panose="05000000000000000000" pitchFamily="2" charset="2"/>
              <a:buChar char="v"/>
            </a:pPr>
            <a:r>
              <a:rPr lang="en-GB" sz="3100" dirty="0"/>
              <a:t>Connected to the ways of transferring knowledge in all the fields</a:t>
            </a:r>
          </a:p>
          <a:p>
            <a:pPr marL="457200" indent="-457200">
              <a:lnSpc>
                <a:spcPct val="100000"/>
              </a:lnSpc>
              <a:buClr>
                <a:srgbClr val="9B0014"/>
              </a:buClr>
              <a:buFont typeface="Wingdings" panose="05000000000000000000" pitchFamily="2" charset="2"/>
              <a:buChar char="v"/>
            </a:pPr>
            <a:r>
              <a:rPr lang="en-GB" sz="3100" dirty="0">
                <a:latin typeface="+mj-lt"/>
                <a:ea typeface="+mj-ea"/>
                <a:cs typeface="+mj-cs"/>
              </a:rPr>
              <a:t>Scholastic method = method of inquiry to reach knowledge</a:t>
            </a:r>
            <a:endParaRPr lang="en-GB" sz="3100" dirty="0"/>
          </a:p>
          <a:p>
            <a:pPr marL="457200" indent="-457200">
              <a:lnSpc>
                <a:spcPct val="100000"/>
              </a:lnSpc>
              <a:buClr>
                <a:srgbClr val="9B0014"/>
              </a:buClr>
              <a:buFont typeface="Wingdings" panose="05000000000000000000" pitchFamily="2" charset="2"/>
              <a:buChar char="v"/>
            </a:pPr>
            <a:r>
              <a:rPr lang="en-GB" sz="3100" dirty="0">
                <a:latin typeface="+mj-lt"/>
                <a:ea typeface="+mj-ea"/>
                <a:cs typeface="+mj-cs"/>
              </a:rPr>
              <a:t>Use of the liberal arts = rhetoric and logic (dialectic)</a:t>
            </a:r>
            <a:endParaRPr lang="en-GB" sz="3100" dirty="0"/>
          </a:p>
          <a:p>
            <a:pPr marL="457200" indent="-457200">
              <a:lnSpc>
                <a:spcPct val="100000"/>
              </a:lnSpc>
              <a:buClr>
                <a:srgbClr val="9B0014"/>
              </a:buClr>
              <a:buFont typeface="Wingdings" panose="05000000000000000000" pitchFamily="2" charset="2"/>
              <a:buChar char="v"/>
            </a:pPr>
            <a:r>
              <a:rPr lang="en-GB" sz="3100" dirty="0">
                <a:latin typeface="+mj-lt"/>
                <a:ea typeface="+mj-ea"/>
                <a:cs typeface="+mj-cs"/>
              </a:rPr>
              <a:t>Rediscovery of Aristotle</a:t>
            </a:r>
            <a:endParaRPr lang="en-GB" sz="5000" dirty="0"/>
          </a:p>
          <a:p>
            <a:pPr marL="457200" indent="-457200">
              <a:lnSpc>
                <a:spcPct val="100000"/>
              </a:lnSpc>
              <a:buClr>
                <a:srgbClr val="9B0014"/>
              </a:buClr>
              <a:buFont typeface="Wingdings" panose="05000000000000000000" pitchFamily="2" charset="2"/>
              <a:buChar char="v"/>
            </a:pPr>
            <a:r>
              <a:rPr lang="en-GB" sz="3100" dirty="0"/>
              <a:t>Dialectic as a tool for knowledge </a:t>
            </a:r>
            <a:r>
              <a:rPr lang="en-GB" sz="3100" dirty="0" err="1"/>
              <a:t>bu</a:t>
            </a:r>
            <a:r>
              <a:rPr lang="en-GB" sz="3100" dirty="0"/>
              <a:t> also as a simulation of the forensic activity</a:t>
            </a:r>
          </a:p>
        </p:txBody>
      </p:sp>
    </p:spTree>
    <p:extLst>
      <p:ext uri="{BB962C8B-B14F-4D97-AF65-F5344CB8AC3E}">
        <p14:creationId xmlns:p14="http://schemas.microsoft.com/office/powerpoint/2010/main" val="355252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911752" y="535983"/>
            <a:ext cx="9589368" cy="1414737"/>
          </a:xfrm>
        </p:spPr>
        <p:txBody>
          <a:bodyPr>
            <a:noAutofit/>
          </a:bodyPr>
          <a:lstStyle/>
          <a:p>
            <a:pPr>
              <a:lnSpc>
                <a:spcPct val="100000"/>
              </a:lnSpc>
            </a:pPr>
            <a:r>
              <a:rPr lang="en-GB" b="1" dirty="0">
                <a:solidFill>
                  <a:srgbClr val="9B0014"/>
                </a:solidFill>
              </a:rPr>
              <a:t>Legal literary genres: </a:t>
            </a:r>
            <a:br>
              <a:rPr lang="en-GB" b="1" dirty="0">
                <a:solidFill>
                  <a:srgbClr val="9B0014"/>
                </a:solidFill>
              </a:rPr>
            </a:br>
            <a:r>
              <a:rPr lang="en-GB" b="1" dirty="0">
                <a:solidFill>
                  <a:srgbClr val="9B0014"/>
                </a:solidFill>
              </a:rPr>
              <a:t>essential bibliography</a:t>
            </a:r>
            <a:endParaRPr lang="en-GB" dirty="0"/>
          </a:p>
        </p:txBody>
      </p:sp>
      <p:sp>
        <p:nvSpPr>
          <p:cNvPr id="7" name="Titolo 4">
            <a:extLst>
              <a:ext uri="{FF2B5EF4-FFF2-40B4-BE49-F238E27FC236}">
                <a16:creationId xmlns:a16="http://schemas.microsoft.com/office/drawing/2014/main" id="{F4606372-151F-F1F7-4CE0-F567EAA35CFC}"/>
              </a:ext>
            </a:extLst>
          </p:cNvPr>
          <p:cNvSpPr txBox="1">
            <a:spLocks/>
          </p:cNvSpPr>
          <p:nvPr/>
        </p:nvSpPr>
        <p:spPr>
          <a:xfrm>
            <a:off x="1631387" y="2228951"/>
            <a:ext cx="10509813" cy="24000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60000"/>
              </a:lnSpc>
              <a:buClr>
                <a:srgbClr val="9B0014"/>
              </a:buClr>
              <a:buFont typeface="Wingdings" panose="05000000000000000000" pitchFamily="2" charset="2"/>
              <a:buChar char="v"/>
            </a:pPr>
            <a:r>
              <a:rPr lang="de-DE" sz="1800" dirty="0"/>
              <a:t>Coing, H. (</a:t>
            </a:r>
            <a:r>
              <a:rPr lang="de-DE" sz="1800" dirty="0" err="1"/>
              <a:t>cur</a:t>
            </a:r>
            <a:r>
              <a:rPr lang="de-DE" sz="1800" dirty="0"/>
              <a:t>.). </a:t>
            </a:r>
            <a:r>
              <a:rPr lang="de-DE" sz="1800" i="1" dirty="0"/>
              <a:t>Handbuch der Quellen und Literatur der neueren europäischen Privatrechtsgeschichte</a:t>
            </a:r>
            <a:r>
              <a:rPr lang="de-DE" sz="1800" dirty="0"/>
              <a:t>. München, 1973-1988.</a:t>
            </a:r>
          </a:p>
          <a:p>
            <a:pPr marL="342900" indent="-342900">
              <a:lnSpc>
                <a:spcPct val="160000"/>
              </a:lnSpc>
              <a:buClr>
                <a:srgbClr val="9B0014"/>
              </a:buClr>
              <a:buFont typeface="Wingdings" panose="05000000000000000000" pitchFamily="2" charset="2"/>
              <a:buChar char="v"/>
            </a:pPr>
            <a:r>
              <a:rPr lang="it-IT" sz="1800" dirty="0"/>
              <a:t>Colli, V. </a:t>
            </a:r>
            <a:r>
              <a:rPr lang="it-IT" sz="1800" i="1" dirty="0"/>
              <a:t>Termini del diritto civile.</a:t>
            </a:r>
            <a:r>
              <a:rPr lang="it-IT" sz="1800" dirty="0"/>
              <a:t> In Id., «Giuristi medievali e produzione libraria». Goldbach, 2005, pp. 127-138.</a:t>
            </a:r>
          </a:p>
          <a:p>
            <a:pPr marL="342900" indent="-342900">
              <a:lnSpc>
                <a:spcPct val="160000"/>
              </a:lnSpc>
              <a:buClr>
                <a:srgbClr val="9B0014"/>
              </a:buClr>
              <a:buFont typeface="Wingdings" panose="05000000000000000000" pitchFamily="2" charset="2"/>
              <a:buChar char="v"/>
            </a:pPr>
            <a:r>
              <a:rPr lang="it-IT" sz="1800" dirty="0" err="1"/>
              <a:t>Kuttner</a:t>
            </a:r>
            <a:r>
              <a:rPr lang="it-IT" sz="1800" dirty="0"/>
              <a:t>, S. </a:t>
            </a:r>
            <a:r>
              <a:rPr lang="it-IT" sz="1800" i="1" dirty="0" err="1"/>
              <a:t>Repertorium</a:t>
            </a:r>
            <a:r>
              <a:rPr lang="it-IT" sz="1800" i="1" dirty="0"/>
              <a:t> </a:t>
            </a:r>
            <a:r>
              <a:rPr lang="it-IT" sz="1800" i="1" dirty="0" err="1"/>
              <a:t>der</a:t>
            </a:r>
            <a:r>
              <a:rPr lang="it-IT" sz="1800" i="1" dirty="0"/>
              <a:t> </a:t>
            </a:r>
            <a:r>
              <a:rPr lang="it-IT" sz="1800" i="1" dirty="0" err="1"/>
              <a:t>Kanonistik</a:t>
            </a:r>
            <a:r>
              <a:rPr lang="it-IT" sz="1800" i="1" dirty="0"/>
              <a:t> (1140-1234). </a:t>
            </a:r>
            <a:r>
              <a:rPr lang="it-IT" sz="1800" i="1" dirty="0" err="1"/>
              <a:t>Prodromus</a:t>
            </a:r>
            <a:r>
              <a:rPr lang="it-IT" sz="1800" i="1" dirty="0"/>
              <a:t> corporis </a:t>
            </a:r>
            <a:r>
              <a:rPr lang="it-IT" sz="1800" i="1" dirty="0" err="1"/>
              <a:t>glossarum</a:t>
            </a:r>
            <a:r>
              <a:rPr lang="it-IT" sz="1800" dirty="0"/>
              <a:t>. Città del Vaticano, 1937.</a:t>
            </a:r>
          </a:p>
        </p:txBody>
      </p:sp>
    </p:spTree>
    <p:extLst>
      <p:ext uri="{BB962C8B-B14F-4D97-AF65-F5344CB8AC3E}">
        <p14:creationId xmlns:p14="http://schemas.microsoft.com/office/powerpoint/2010/main" val="1576866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73361DC-D08F-78F9-C327-BFF1041DF880}"/>
              </a:ext>
            </a:extLst>
          </p:cNvPr>
          <p:cNvSpPr>
            <a:spLocks noGrp="1"/>
          </p:cNvSpPr>
          <p:nvPr>
            <p:ph type="title"/>
          </p:nvPr>
        </p:nvSpPr>
        <p:spPr>
          <a:xfrm>
            <a:off x="4513633" y="1106690"/>
            <a:ext cx="6976353" cy="4644620"/>
          </a:xfrm>
        </p:spPr>
        <p:txBody>
          <a:bodyPr>
            <a:normAutofit/>
          </a:bodyPr>
          <a:lstStyle/>
          <a:p>
            <a:pPr algn="ctr">
              <a:lnSpc>
                <a:spcPct val="100000"/>
              </a:lnSpc>
            </a:pPr>
            <a:r>
              <a:rPr lang="it-IT" b="1" dirty="0">
                <a:solidFill>
                  <a:srgbClr val="9B0014"/>
                </a:solidFill>
              </a:rPr>
              <a:t>1. </a:t>
            </a:r>
            <a:r>
              <a:rPr lang="it-IT" b="1" i="1" dirty="0" err="1">
                <a:solidFill>
                  <a:srgbClr val="9B0014"/>
                </a:solidFill>
              </a:rPr>
              <a:t>Distinctiones</a:t>
            </a:r>
            <a:endParaRPr lang="it-IT" sz="3500" i="1" dirty="0"/>
          </a:p>
        </p:txBody>
      </p:sp>
    </p:spTree>
    <p:extLst>
      <p:ext uri="{BB962C8B-B14F-4D97-AF65-F5344CB8AC3E}">
        <p14:creationId xmlns:p14="http://schemas.microsoft.com/office/powerpoint/2010/main" val="355249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en-GB" b="1" dirty="0">
                <a:solidFill>
                  <a:srgbClr val="9B0014"/>
                </a:solidFill>
              </a:rPr>
              <a:t>What a </a:t>
            </a:r>
            <a:r>
              <a:rPr lang="en-GB" b="1" i="1" dirty="0">
                <a:solidFill>
                  <a:srgbClr val="9B0014"/>
                </a:solidFill>
              </a:rPr>
              <a:t>distinctio </a:t>
            </a:r>
            <a:r>
              <a:rPr lang="en-GB" b="1" dirty="0">
                <a:solidFill>
                  <a:srgbClr val="9B0014"/>
                </a:solidFill>
              </a:rPr>
              <a:t>is</a:t>
            </a:r>
            <a:endParaRPr lang="en-GB"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9651458" cy="40104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100" dirty="0"/>
              <a:t>Method:</a:t>
            </a:r>
          </a:p>
          <a:p>
            <a:pPr marL="914400" lvl="1" indent="-457200">
              <a:buClr>
                <a:srgbClr val="9B0014"/>
              </a:buClr>
              <a:buFont typeface="Wingdings" panose="05000000000000000000" pitchFamily="2" charset="2"/>
              <a:buChar char="v"/>
            </a:pPr>
            <a:r>
              <a:rPr lang="en-GB" sz="2400" dirty="0">
                <a:latin typeface="+mj-lt"/>
                <a:ea typeface="+mj-ea"/>
                <a:cs typeface="+mj-cs"/>
              </a:rPr>
              <a:t>Separation of a concept into logical parts to specify their various fields of application (exegetical technique of the </a:t>
            </a:r>
            <a:r>
              <a:rPr lang="en-GB" sz="2400" i="1" dirty="0">
                <a:latin typeface="+mj-lt"/>
                <a:ea typeface="+mj-ea"/>
                <a:cs typeface="+mj-cs"/>
              </a:rPr>
              <a:t>divisio</a:t>
            </a:r>
            <a:r>
              <a:rPr lang="en-GB" sz="2400" dirty="0">
                <a:latin typeface="+mj-lt"/>
                <a:ea typeface="+mj-ea"/>
                <a:cs typeface="+mj-cs"/>
              </a:rPr>
              <a:t>)</a:t>
            </a:r>
          </a:p>
          <a:p>
            <a:pPr marL="914400" lvl="1" indent="-457200">
              <a:buClr>
                <a:srgbClr val="9B0014"/>
              </a:buClr>
              <a:buFont typeface="Wingdings" panose="05000000000000000000" pitchFamily="2" charset="2"/>
              <a:buChar char="v"/>
            </a:pPr>
            <a:r>
              <a:rPr lang="en-GB" sz="2400" dirty="0">
                <a:latin typeface="+mj-lt"/>
                <a:ea typeface="+mj-ea"/>
                <a:cs typeface="+mj-cs"/>
              </a:rPr>
              <a:t>Subdivision according to a binary logic</a:t>
            </a:r>
          </a:p>
          <a:p>
            <a:pPr marL="914400" lvl="1" indent="-457200">
              <a:buClr>
                <a:srgbClr val="9B0014"/>
              </a:buClr>
              <a:buFont typeface="Wingdings" panose="05000000000000000000" pitchFamily="2" charset="2"/>
              <a:buChar char="v"/>
            </a:pPr>
            <a:r>
              <a:rPr lang="en-GB" sz="2400" dirty="0">
                <a:latin typeface="+mj-lt"/>
                <a:ea typeface="+mj-ea"/>
                <a:cs typeface="+mj-cs"/>
              </a:rPr>
              <a:t>Hierarchical classification from general to particular (genus/species)</a:t>
            </a:r>
          </a:p>
          <a:p>
            <a:pPr marL="914400" lvl="1" indent="-457200">
              <a:buClr>
                <a:srgbClr val="9B0014"/>
              </a:buClr>
              <a:buFont typeface="Wingdings" panose="05000000000000000000" pitchFamily="2" charset="2"/>
              <a:buChar char="v"/>
            </a:pPr>
            <a:r>
              <a:rPr lang="en-GB" sz="2400" dirty="0">
                <a:latin typeface="+mj-lt"/>
                <a:ea typeface="+mj-ea"/>
                <a:cs typeface="+mj-cs"/>
              </a:rPr>
              <a:t>Emphasis on analogies and differences </a:t>
            </a:r>
          </a:p>
          <a:p>
            <a:pPr marL="914400" lvl="1" indent="-457200">
              <a:buClr>
                <a:srgbClr val="9B0014"/>
              </a:buClr>
              <a:buFont typeface="Wingdings" panose="05000000000000000000" pitchFamily="2" charset="2"/>
              <a:buChar char="v"/>
            </a:pPr>
            <a:r>
              <a:rPr lang="en-GB" sz="2400" dirty="0">
                <a:latin typeface="+mj-lt"/>
                <a:ea typeface="+mj-ea"/>
                <a:cs typeface="+mj-cs"/>
              </a:rPr>
              <a:t>«Methodological passepartout» in schools (both legal anon non-legal)</a:t>
            </a:r>
          </a:p>
          <a:p>
            <a:pPr marL="914400" lvl="1" indent="-457200">
              <a:buClr>
                <a:srgbClr val="9B0014"/>
              </a:buClr>
              <a:buFont typeface="Wingdings" panose="05000000000000000000" pitchFamily="2" charset="2"/>
              <a:buChar char="v"/>
            </a:pPr>
            <a:r>
              <a:rPr lang="en-GB" sz="2400" dirty="0">
                <a:latin typeface="+mj-lt"/>
                <a:ea typeface="+mj-ea"/>
                <a:cs typeface="+mj-cs"/>
              </a:rPr>
              <a:t>Used as a method in all the legal literary genres</a:t>
            </a:r>
          </a:p>
          <a:p>
            <a:pPr marL="457200" indent="-457200">
              <a:lnSpc>
                <a:spcPct val="100000"/>
              </a:lnSpc>
              <a:buClr>
                <a:srgbClr val="9B0014"/>
              </a:buClr>
              <a:buFont typeface="Wingdings" panose="05000000000000000000" pitchFamily="2" charset="2"/>
              <a:buChar char="v"/>
            </a:pPr>
            <a:r>
              <a:rPr lang="en-GB" sz="3100" dirty="0"/>
              <a:t>Genre:</a:t>
            </a:r>
          </a:p>
          <a:p>
            <a:pPr marL="914400" lvl="1" indent="-457200">
              <a:buClr>
                <a:srgbClr val="9B0014"/>
              </a:buClr>
              <a:buFont typeface="Wingdings" panose="05000000000000000000" pitchFamily="2" charset="2"/>
              <a:buChar char="v"/>
            </a:pPr>
            <a:r>
              <a:rPr lang="en-GB" sz="2400" dirty="0">
                <a:latin typeface="+mj-lt"/>
                <a:ea typeface="+mj-ea"/>
                <a:cs typeface="+mj-cs"/>
              </a:rPr>
              <a:t>Collections of </a:t>
            </a:r>
            <a:r>
              <a:rPr lang="en-GB" sz="2400" i="1" dirty="0">
                <a:latin typeface="+mj-lt"/>
                <a:ea typeface="+mj-ea"/>
                <a:cs typeface="+mj-cs"/>
              </a:rPr>
              <a:t>distinctiones </a:t>
            </a:r>
            <a:r>
              <a:rPr lang="en-GB" sz="2400" dirty="0">
                <a:latin typeface="+mj-lt"/>
                <a:ea typeface="+mj-ea"/>
                <a:cs typeface="+mj-cs"/>
              </a:rPr>
              <a:t>which circulate autonomously</a:t>
            </a:r>
            <a:endParaRPr lang="en-GB" sz="5000" dirty="0">
              <a:latin typeface="+mj-lt"/>
              <a:ea typeface="+mj-ea"/>
              <a:cs typeface="+mj-cs"/>
            </a:endParaRPr>
          </a:p>
        </p:txBody>
      </p:sp>
    </p:spTree>
    <p:extLst>
      <p:ext uri="{BB962C8B-B14F-4D97-AF65-F5344CB8AC3E}">
        <p14:creationId xmlns:p14="http://schemas.microsoft.com/office/powerpoint/2010/main" val="1009084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en-GB" b="1" dirty="0">
                <a:solidFill>
                  <a:srgbClr val="9B0014"/>
                </a:solidFill>
              </a:rPr>
              <a:t>Example of a </a:t>
            </a:r>
            <a:r>
              <a:rPr lang="en-GB" b="1" i="1" dirty="0">
                <a:solidFill>
                  <a:srgbClr val="9B0014"/>
                </a:solidFill>
              </a:rPr>
              <a:t>distinctio</a:t>
            </a:r>
            <a:endParaRPr lang="en-GB"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4745151" cy="404231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200" dirty="0" err="1"/>
              <a:t>Sciendum</a:t>
            </a:r>
            <a:r>
              <a:rPr lang="it-IT" sz="2200" dirty="0"/>
              <a:t> est </a:t>
            </a:r>
            <a:r>
              <a:rPr lang="it-IT" sz="2200" dirty="0" err="1"/>
              <a:t>quod</a:t>
            </a:r>
            <a:r>
              <a:rPr lang="it-IT" sz="2200" dirty="0"/>
              <a:t> </a:t>
            </a:r>
            <a:r>
              <a:rPr lang="it-IT" sz="2200" dirty="0" err="1"/>
              <a:t>ignorantia</a:t>
            </a:r>
            <a:r>
              <a:rPr lang="it-IT" sz="2200" dirty="0"/>
              <a:t> alia est pena alia culpa. </a:t>
            </a:r>
            <a:r>
              <a:rPr lang="it-IT" sz="2200" dirty="0" err="1"/>
              <a:t>Ignorantia</a:t>
            </a:r>
            <a:r>
              <a:rPr lang="it-IT" sz="2200" dirty="0"/>
              <a:t> </a:t>
            </a:r>
            <a:r>
              <a:rPr lang="it-IT" sz="2200" dirty="0" err="1"/>
              <a:t>que</a:t>
            </a:r>
            <a:r>
              <a:rPr lang="it-IT" sz="2200" dirty="0"/>
              <a:t> est culpa </a:t>
            </a:r>
            <a:r>
              <a:rPr lang="it-IT" sz="2200" dirty="0" err="1"/>
              <a:t>nocet</a:t>
            </a:r>
            <a:r>
              <a:rPr lang="it-IT" sz="2200" dirty="0"/>
              <a:t> et de ea </a:t>
            </a:r>
            <a:r>
              <a:rPr lang="it-IT" sz="2200" dirty="0" err="1"/>
              <a:t>dicitur</a:t>
            </a:r>
            <a:r>
              <a:rPr lang="it-IT" sz="2200" dirty="0"/>
              <a:t> «qui </a:t>
            </a:r>
            <a:r>
              <a:rPr lang="it-IT" sz="2200" dirty="0" err="1"/>
              <a:t>ignorat</a:t>
            </a:r>
            <a:r>
              <a:rPr lang="it-IT" sz="2200" dirty="0"/>
              <a:t> </a:t>
            </a:r>
            <a:r>
              <a:rPr lang="it-IT" sz="2200" dirty="0" err="1"/>
              <a:t>ignorabitur</a:t>
            </a:r>
            <a:r>
              <a:rPr lang="it-IT" sz="2200" dirty="0"/>
              <a:t>» et </a:t>
            </a:r>
            <a:r>
              <a:rPr lang="it-IT" sz="2200" dirty="0" err="1"/>
              <a:t>noluit</a:t>
            </a:r>
            <a:r>
              <a:rPr lang="it-IT" sz="2200" dirty="0"/>
              <a:t> </a:t>
            </a:r>
            <a:r>
              <a:rPr lang="it-IT" sz="2200" dirty="0" err="1"/>
              <a:t>intelligere</a:t>
            </a:r>
            <a:r>
              <a:rPr lang="it-IT" sz="2200" dirty="0"/>
              <a:t> ut bene </a:t>
            </a:r>
            <a:r>
              <a:rPr lang="it-IT" sz="2200" dirty="0" err="1"/>
              <a:t>ageret</a:t>
            </a:r>
            <a:r>
              <a:rPr lang="it-IT" sz="2200" dirty="0"/>
              <a:t>, et </a:t>
            </a:r>
            <a:r>
              <a:rPr lang="it-IT" sz="2200" dirty="0" err="1"/>
              <a:t>iusta</a:t>
            </a:r>
            <a:r>
              <a:rPr lang="it-IT" sz="2200" dirty="0"/>
              <a:t> </a:t>
            </a:r>
            <a:r>
              <a:rPr lang="it-IT" sz="2200" dirty="0" err="1"/>
              <a:t>neminem</a:t>
            </a:r>
            <a:r>
              <a:rPr lang="it-IT" sz="2200" dirty="0"/>
              <a:t> </a:t>
            </a:r>
            <a:r>
              <a:rPr lang="it-IT" sz="2200" dirty="0" err="1"/>
              <a:t>excusat</a:t>
            </a:r>
            <a:r>
              <a:rPr lang="it-IT" sz="2200" dirty="0"/>
              <a:t>, ut Infra c. Quia ea (C.3 q.2 c.9). </a:t>
            </a:r>
            <a:r>
              <a:rPr lang="it-IT" sz="2200" dirty="0" err="1"/>
              <a:t>Ignorantia</a:t>
            </a:r>
            <a:r>
              <a:rPr lang="it-IT" sz="2200" dirty="0"/>
              <a:t> </a:t>
            </a:r>
            <a:r>
              <a:rPr lang="it-IT" sz="2200" dirty="0" err="1"/>
              <a:t>que</a:t>
            </a:r>
            <a:r>
              <a:rPr lang="it-IT" sz="2200" dirty="0"/>
              <a:t> est pena </a:t>
            </a:r>
            <a:r>
              <a:rPr lang="it-IT" sz="2200" dirty="0" err="1"/>
              <a:t>quemlibet</a:t>
            </a:r>
            <a:r>
              <a:rPr lang="it-IT" sz="2200" dirty="0"/>
              <a:t> </a:t>
            </a:r>
            <a:r>
              <a:rPr lang="it-IT" sz="2200" dirty="0" err="1"/>
              <a:t>excusat</a:t>
            </a:r>
            <a:r>
              <a:rPr lang="it-IT" sz="2200" dirty="0"/>
              <a:t>. </a:t>
            </a:r>
            <a:r>
              <a:rPr lang="it-IT" sz="2200" dirty="0" err="1"/>
              <a:t>Ignorantia</a:t>
            </a:r>
            <a:r>
              <a:rPr lang="it-IT" sz="2200" dirty="0"/>
              <a:t> pena </a:t>
            </a:r>
            <a:r>
              <a:rPr lang="it-IT" sz="2200" dirty="0" err="1"/>
              <a:t>aliter</a:t>
            </a:r>
            <a:r>
              <a:rPr lang="it-IT" sz="2200" dirty="0"/>
              <a:t> iuris </a:t>
            </a:r>
            <a:r>
              <a:rPr lang="it-IT" sz="2200" dirty="0" err="1"/>
              <a:t>aliter</a:t>
            </a:r>
            <a:r>
              <a:rPr lang="it-IT" sz="2200" dirty="0"/>
              <a:t> </a:t>
            </a:r>
            <a:r>
              <a:rPr lang="it-IT" sz="2200" dirty="0" err="1"/>
              <a:t>facti</a:t>
            </a:r>
            <a:r>
              <a:rPr lang="it-IT" sz="2200" dirty="0"/>
              <a:t>. Illa </a:t>
            </a:r>
            <a:r>
              <a:rPr lang="it-IT" sz="2200" dirty="0" err="1"/>
              <a:t>que</a:t>
            </a:r>
            <a:r>
              <a:rPr lang="it-IT" sz="2200" dirty="0"/>
              <a:t> est iuris, </a:t>
            </a:r>
            <a:r>
              <a:rPr lang="it-IT" sz="2200" dirty="0" err="1"/>
              <a:t>aliter</a:t>
            </a:r>
            <a:r>
              <a:rPr lang="it-IT" sz="2200" dirty="0"/>
              <a:t> est </a:t>
            </a:r>
            <a:r>
              <a:rPr lang="it-IT" sz="2200" dirty="0" err="1"/>
              <a:t>naturalis</a:t>
            </a:r>
            <a:r>
              <a:rPr lang="it-IT" sz="2200" dirty="0"/>
              <a:t>, </a:t>
            </a:r>
            <a:r>
              <a:rPr lang="it-IT" sz="2200" dirty="0" err="1"/>
              <a:t>aliter</a:t>
            </a:r>
            <a:r>
              <a:rPr lang="it-IT" sz="2200" dirty="0"/>
              <a:t> iuris </a:t>
            </a:r>
            <a:r>
              <a:rPr lang="it-IT" sz="2200" dirty="0" err="1"/>
              <a:t>civilis</a:t>
            </a:r>
            <a:r>
              <a:rPr lang="it-IT" sz="2200" dirty="0"/>
              <a:t>, </a:t>
            </a:r>
            <a:r>
              <a:rPr lang="it-IT" sz="2200" dirty="0" err="1"/>
              <a:t>aliter</a:t>
            </a:r>
            <a:r>
              <a:rPr lang="it-IT" sz="2200" dirty="0"/>
              <a:t> canonici. </a:t>
            </a:r>
            <a:r>
              <a:rPr lang="it-IT" sz="2200" dirty="0" err="1"/>
              <a:t>Ignorantia</a:t>
            </a:r>
            <a:r>
              <a:rPr lang="it-IT" sz="2200" dirty="0"/>
              <a:t> iuris </a:t>
            </a:r>
            <a:r>
              <a:rPr lang="it-IT" sz="2200" dirty="0" err="1"/>
              <a:t>naturalis</a:t>
            </a:r>
            <a:r>
              <a:rPr lang="it-IT" sz="2200" dirty="0"/>
              <a:t> </a:t>
            </a:r>
            <a:r>
              <a:rPr lang="it-IT" sz="2200" dirty="0" err="1"/>
              <a:t>nullum</a:t>
            </a:r>
            <a:r>
              <a:rPr lang="it-IT" sz="2200" dirty="0"/>
              <a:t> </a:t>
            </a:r>
            <a:r>
              <a:rPr lang="it-IT" sz="2200" dirty="0" err="1"/>
              <a:t>adultum</a:t>
            </a:r>
            <a:r>
              <a:rPr lang="it-IT" sz="2200" dirty="0"/>
              <a:t> </a:t>
            </a:r>
            <a:r>
              <a:rPr lang="it-IT" sz="2200" dirty="0" err="1"/>
              <a:t>excusat</a:t>
            </a:r>
            <a:r>
              <a:rPr lang="it-IT" sz="2200" dirty="0"/>
              <a:t>. </a:t>
            </a:r>
            <a:r>
              <a:rPr lang="it-IT" sz="2200" dirty="0" err="1"/>
              <a:t>Ignorantia</a:t>
            </a:r>
            <a:r>
              <a:rPr lang="it-IT" sz="2200" dirty="0"/>
              <a:t> iuris </a:t>
            </a:r>
            <a:r>
              <a:rPr lang="it-IT" sz="2200" dirty="0" err="1"/>
              <a:t>civilis</a:t>
            </a:r>
            <a:r>
              <a:rPr lang="it-IT" sz="2200" dirty="0"/>
              <a:t> </a:t>
            </a:r>
            <a:r>
              <a:rPr lang="it-IT" sz="2200" dirty="0" err="1"/>
              <a:t>aliquos</a:t>
            </a:r>
            <a:r>
              <a:rPr lang="it-IT" sz="2200" dirty="0"/>
              <a:t> </a:t>
            </a:r>
            <a:r>
              <a:rPr lang="it-IT" sz="2200" dirty="0" err="1"/>
              <a:t>excusat</a:t>
            </a:r>
            <a:r>
              <a:rPr lang="it-IT" sz="2200" dirty="0"/>
              <a:t>, ut </a:t>
            </a:r>
            <a:r>
              <a:rPr lang="it-IT" sz="2200" dirty="0" err="1"/>
              <a:t>rusticos</a:t>
            </a:r>
            <a:r>
              <a:rPr lang="it-IT" sz="2200" dirty="0"/>
              <a:t>, </a:t>
            </a:r>
            <a:r>
              <a:rPr lang="it-IT" sz="2200" dirty="0" err="1"/>
              <a:t>milites</a:t>
            </a:r>
            <a:r>
              <a:rPr lang="it-IT" sz="2200" dirty="0"/>
              <a:t> et </a:t>
            </a:r>
            <a:r>
              <a:rPr lang="it-IT" sz="2200" dirty="0" err="1"/>
              <a:t>mulieres</a:t>
            </a:r>
            <a:r>
              <a:rPr lang="it-IT" sz="2200" dirty="0"/>
              <a:t>. </a:t>
            </a:r>
            <a:r>
              <a:rPr lang="it-IT" sz="2200" dirty="0" err="1"/>
              <a:t>Ignorantia</a:t>
            </a:r>
            <a:r>
              <a:rPr lang="it-IT" sz="2200" dirty="0"/>
              <a:t> iuris canonici </a:t>
            </a:r>
            <a:r>
              <a:rPr lang="it-IT" sz="2200" dirty="0" err="1"/>
              <a:t>clericos</a:t>
            </a:r>
            <a:r>
              <a:rPr lang="it-IT" sz="2200" dirty="0"/>
              <a:t> non </a:t>
            </a:r>
            <a:r>
              <a:rPr lang="it-IT" sz="2200" dirty="0" err="1"/>
              <a:t>excusat</a:t>
            </a:r>
            <a:r>
              <a:rPr lang="it-IT" sz="2200" dirty="0"/>
              <a:t>. </a:t>
            </a:r>
            <a:r>
              <a:rPr lang="it-IT" sz="2200" dirty="0" err="1"/>
              <a:t>Ignorantia</a:t>
            </a:r>
            <a:r>
              <a:rPr lang="it-IT" sz="2200" dirty="0"/>
              <a:t> </a:t>
            </a:r>
            <a:r>
              <a:rPr lang="it-IT" sz="2200" dirty="0" err="1"/>
              <a:t>facti</a:t>
            </a:r>
            <a:r>
              <a:rPr lang="it-IT" sz="2200" dirty="0"/>
              <a:t> </a:t>
            </a:r>
            <a:r>
              <a:rPr lang="it-IT" sz="2200" dirty="0" err="1"/>
              <a:t>aliter</a:t>
            </a:r>
            <a:r>
              <a:rPr lang="it-IT" sz="2200" dirty="0"/>
              <a:t> </a:t>
            </a:r>
            <a:r>
              <a:rPr lang="it-IT" sz="2200" dirty="0" err="1"/>
              <a:t>probabilis</a:t>
            </a:r>
            <a:r>
              <a:rPr lang="it-IT" sz="2200" dirty="0"/>
              <a:t> alia crassa et supina. Illa </a:t>
            </a:r>
            <a:r>
              <a:rPr lang="it-IT" sz="2200" dirty="0" err="1"/>
              <a:t>que</a:t>
            </a:r>
            <a:r>
              <a:rPr lang="it-IT" sz="2200" dirty="0"/>
              <a:t> est </a:t>
            </a:r>
            <a:r>
              <a:rPr lang="it-IT" sz="2200" dirty="0" err="1"/>
              <a:t>probabilis</a:t>
            </a:r>
            <a:r>
              <a:rPr lang="it-IT" sz="2200" dirty="0"/>
              <a:t> </a:t>
            </a:r>
            <a:r>
              <a:rPr lang="it-IT" sz="2200" dirty="0" err="1"/>
              <a:t>quandoque</a:t>
            </a:r>
            <a:r>
              <a:rPr lang="it-IT" sz="2200" dirty="0"/>
              <a:t> </a:t>
            </a:r>
            <a:r>
              <a:rPr lang="it-IT" sz="2200" dirty="0" err="1"/>
              <a:t>excusat</a:t>
            </a:r>
            <a:r>
              <a:rPr lang="it-IT" sz="2200" dirty="0"/>
              <a:t>, ut i. q. i. Si qui a </a:t>
            </a:r>
            <a:r>
              <a:rPr lang="it-IT" sz="2200" dirty="0" err="1"/>
              <a:t>simoniacis</a:t>
            </a:r>
            <a:r>
              <a:rPr lang="it-IT" sz="2200" dirty="0"/>
              <a:t> (C.1 q.1 c.108)., et ix. q. i. </a:t>
            </a:r>
            <a:r>
              <a:rPr lang="it-IT" sz="2200" dirty="0" err="1"/>
              <a:t>Ordinationes</a:t>
            </a:r>
            <a:r>
              <a:rPr lang="it-IT" sz="2200" dirty="0"/>
              <a:t> (C.9 q.1 c.5), et xxxiv. q. ultima In </a:t>
            </a:r>
            <a:r>
              <a:rPr lang="it-IT" sz="2200" dirty="0" err="1"/>
              <a:t>lectum</a:t>
            </a:r>
            <a:r>
              <a:rPr lang="it-IT" sz="2200" dirty="0"/>
              <a:t> (C.34 q.1–2 c.6). Illa </a:t>
            </a:r>
            <a:r>
              <a:rPr lang="it-IT" sz="2200" dirty="0" err="1"/>
              <a:t>que</a:t>
            </a:r>
            <a:r>
              <a:rPr lang="it-IT" sz="2200" dirty="0"/>
              <a:t> est crassa et supina non </a:t>
            </a:r>
            <a:r>
              <a:rPr lang="it-IT" sz="2200" dirty="0" err="1"/>
              <a:t>excusat</a:t>
            </a:r>
            <a:r>
              <a:rPr lang="it-IT" sz="2200" dirty="0"/>
              <a:t>, ut xvi. D. </a:t>
            </a:r>
            <a:r>
              <a:rPr lang="it-IT" sz="2200" dirty="0" err="1"/>
              <a:t>Quod</a:t>
            </a:r>
            <a:r>
              <a:rPr lang="it-IT" sz="2200" dirty="0"/>
              <a:t> </a:t>
            </a:r>
            <a:r>
              <a:rPr lang="it-IT" sz="2200" dirty="0" err="1"/>
              <a:t>dicitis</a:t>
            </a:r>
            <a:r>
              <a:rPr lang="it-IT" sz="2200" dirty="0"/>
              <a:t> (D.16 c.14) et xii. q. ii. Qui et </a:t>
            </a:r>
            <a:r>
              <a:rPr lang="it-IT" sz="2200" dirty="0" err="1"/>
              <a:t>humanis</a:t>
            </a:r>
            <a:r>
              <a:rPr lang="it-IT" sz="2200" dirty="0"/>
              <a:t> (C.12 q.2 c.24).</a:t>
            </a:r>
          </a:p>
        </p:txBody>
      </p:sp>
      <p:sp>
        <p:nvSpPr>
          <p:cNvPr id="7" name="Titolo 4">
            <a:extLst>
              <a:ext uri="{FF2B5EF4-FFF2-40B4-BE49-F238E27FC236}">
                <a16:creationId xmlns:a16="http://schemas.microsoft.com/office/drawing/2014/main" id="{6789A391-07DC-684E-A59E-BE441F9792F1}"/>
              </a:ext>
            </a:extLst>
          </p:cNvPr>
          <p:cNvSpPr txBox="1">
            <a:spLocks/>
          </p:cNvSpPr>
          <p:nvPr/>
        </p:nvSpPr>
        <p:spPr>
          <a:xfrm>
            <a:off x="1838529" y="5312317"/>
            <a:ext cx="3329609" cy="8195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Munich</a:t>
            </a:r>
            <a:r>
              <a:rPr lang="es-ES" sz="1700" dirty="0"/>
              <a:t>, BSB, </a:t>
            </a:r>
            <a:r>
              <a:rPr lang="es-ES" sz="1700" dirty="0" err="1"/>
              <a:t>Clm</a:t>
            </a:r>
            <a:r>
              <a:rPr lang="es-ES" sz="1700" dirty="0"/>
              <a:t>. 7622, fol. 51rb</a:t>
            </a:r>
            <a:endParaRPr lang="it-IT" sz="1700" dirty="0"/>
          </a:p>
        </p:txBody>
      </p:sp>
      <p:sp>
        <p:nvSpPr>
          <p:cNvPr id="8" name="Titolo 4">
            <a:extLst>
              <a:ext uri="{FF2B5EF4-FFF2-40B4-BE49-F238E27FC236}">
                <a16:creationId xmlns:a16="http://schemas.microsoft.com/office/drawing/2014/main" id="{7D42C01E-F775-71D0-7A8D-7C81CC0A5EF1}"/>
              </a:ext>
            </a:extLst>
          </p:cNvPr>
          <p:cNvSpPr txBox="1">
            <a:spLocks/>
          </p:cNvSpPr>
          <p:nvPr/>
        </p:nvSpPr>
        <p:spPr>
          <a:xfrm>
            <a:off x="6744836" y="1544320"/>
            <a:ext cx="4745151" cy="42164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en-GB" sz="1750" dirty="0"/>
              <a:t>One should know that ignorance is either pain or guilt. Ignorance that is guilt harms, and of it is said</a:t>
            </a:r>
            <a:r>
              <a:rPr lang="it-IT" sz="1750" dirty="0"/>
              <a:t> «</a:t>
            </a:r>
            <a:r>
              <a:rPr lang="en-US" sz="1750" dirty="0"/>
              <a:t>he who is ignorant will be ignored</a:t>
            </a:r>
            <a:r>
              <a:rPr lang="it-IT" sz="1750" dirty="0"/>
              <a:t>»</a:t>
            </a:r>
            <a:r>
              <a:rPr lang="en-US" sz="1750" dirty="0"/>
              <a:t> (1 Corinthians 14:38</a:t>
            </a:r>
            <a:r>
              <a:rPr lang="it-IT" sz="1750" dirty="0"/>
              <a:t> and he </a:t>
            </a:r>
            <a:r>
              <a:rPr lang="en-GB" sz="1750" dirty="0"/>
              <a:t>did not want to understand how to act well, and this does not exonerate anybody from what is due […]. Ignorance which is pain excused anybody. Ignorance that is pain is either ignorance of law or of fact. That of law is either of natural law, or of civil law, or of canon law. Ignorance of natural law does not excuse any adult person. Ignorance of civil law excuses some, like peasants, soldiers, and women. Ignorance of canon law does not excuse clerics. Ignorance of fact is either probable or gross and sheer. Probable ignorance can sometimes excuse […] That which is gross and sheer does not excuse […]</a:t>
            </a:r>
          </a:p>
        </p:txBody>
      </p:sp>
    </p:spTree>
    <p:extLst>
      <p:ext uri="{BB962C8B-B14F-4D97-AF65-F5344CB8AC3E}">
        <p14:creationId xmlns:p14="http://schemas.microsoft.com/office/powerpoint/2010/main" val="303865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159981"/>
            <a:ext cx="9651458" cy="1209790"/>
          </a:xfrm>
        </p:spPr>
        <p:txBody>
          <a:bodyPr>
            <a:normAutofit/>
          </a:bodyPr>
          <a:lstStyle/>
          <a:p>
            <a:pPr>
              <a:lnSpc>
                <a:spcPct val="100000"/>
              </a:lnSpc>
            </a:pPr>
            <a:r>
              <a:rPr lang="en-GB" b="1" dirty="0">
                <a:solidFill>
                  <a:srgbClr val="9B0014"/>
                </a:solidFill>
              </a:rPr>
              <a:t>Example of a </a:t>
            </a:r>
            <a:r>
              <a:rPr lang="en-GB" b="1" i="1" dirty="0">
                <a:solidFill>
                  <a:srgbClr val="9B0014"/>
                </a:solidFill>
              </a:rPr>
              <a:t>distinctio</a:t>
            </a:r>
            <a:endParaRPr lang="en-GB" sz="3500" dirty="0"/>
          </a:p>
        </p:txBody>
      </p:sp>
      <p:sp>
        <p:nvSpPr>
          <p:cNvPr id="3" name="Titolo 4">
            <a:extLst>
              <a:ext uri="{FF2B5EF4-FFF2-40B4-BE49-F238E27FC236}">
                <a16:creationId xmlns:a16="http://schemas.microsoft.com/office/drawing/2014/main" id="{ED8D3D1E-4D49-3E45-3601-65EB97E4CE06}"/>
              </a:ext>
            </a:extLst>
          </p:cNvPr>
          <p:cNvSpPr txBox="1">
            <a:spLocks/>
          </p:cNvSpPr>
          <p:nvPr/>
        </p:nvSpPr>
        <p:spPr>
          <a:xfrm>
            <a:off x="3961322" y="2796271"/>
            <a:ext cx="1300911" cy="5879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Pena</a:t>
            </a:r>
          </a:p>
        </p:txBody>
      </p:sp>
      <p:sp>
        <p:nvSpPr>
          <p:cNvPr id="5" name="Titolo 4">
            <a:extLst>
              <a:ext uri="{FF2B5EF4-FFF2-40B4-BE49-F238E27FC236}">
                <a16:creationId xmlns:a16="http://schemas.microsoft.com/office/drawing/2014/main" id="{3A2107A5-7EE4-09AA-D3F0-D85DCA83374F}"/>
              </a:ext>
            </a:extLst>
          </p:cNvPr>
          <p:cNvSpPr txBox="1">
            <a:spLocks/>
          </p:cNvSpPr>
          <p:nvPr/>
        </p:nvSpPr>
        <p:spPr>
          <a:xfrm>
            <a:off x="3686136" y="4616186"/>
            <a:ext cx="1717471" cy="9797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Culpa</a:t>
            </a:r>
          </a:p>
        </p:txBody>
      </p:sp>
      <p:sp>
        <p:nvSpPr>
          <p:cNvPr id="6" name="Titolo 4">
            <a:extLst>
              <a:ext uri="{FF2B5EF4-FFF2-40B4-BE49-F238E27FC236}">
                <a16:creationId xmlns:a16="http://schemas.microsoft.com/office/drawing/2014/main" id="{445A353E-849F-AAC4-FEC7-F5AAEC1F23F1}"/>
              </a:ext>
            </a:extLst>
          </p:cNvPr>
          <p:cNvSpPr txBox="1">
            <a:spLocks/>
          </p:cNvSpPr>
          <p:nvPr/>
        </p:nvSpPr>
        <p:spPr>
          <a:xfrm>
            <a:off x="5090912" y="1615555"/>
            <a:ext cx="844573"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Iuris</a:t>
            </a:r>
          </a:p>
        </p:txBody>
      </p:sp>
      <p:sp>
        <p:nvSpPr>
          <p:cNvPr id="7" name="Titolo 4">
            <a:extLst>
              <a:ext uri="{FF2B5EF4-FFF2-40B4-BE49-F238E27FC236}">
                <a16:creationId xmlns:a16="http://schemas.microsoft.com/office/drawing/2014/main" id="{44B0E7F7-C043-EC06-AC57-C64C524AE470}"/>
              </a:ext>
            </a:extLst>
          </p:cNvPr>
          <p:cNvSpPr txBox="1">
            <a:spLocks/>
          </p:cNvSpPr>
          <p:nvPr/>
        </p:nvSpPr>
        <p:spPr>
          <a:xfrm>
            <a:off x="5125449" y="3745462"/>
            <a:ext cx="1057071"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Facti</a:t>
            </a:r>
            <a:endParaRPr lang="it-IT" sz="2800" dirty="0"/>
          </a:p>
        </p:txBody>
      </p:sp>
      <p:cxnSp>
        <p:nvCxnSpPr>
          <p:cNvPr id="11" name="Connettore diritto 10">
            <a:extLst>
              <a:ext uri="{FF2B5EF4-FFF2-40B4-BE49-F238E27FC236}">
                <a16:creationId xmlns:a16="http://schemas.microsoft.com/office/drawing/2014/main" id="{ED011E45-66AB-AEFC-47A5-F99DA3E7FD6A}"/>
              </a:ext>
            </a:extLst>
          </p:cNvPr>
          <p:cNvCxnSpPr>
            <a:cxnSpLocks/>
          </p:cNvCxnSpPr>
          <p:nvPr/>
        </p:nvCxnSpPr>
        <p:spPr>
          <a:xfrm flipV="1">
            <a:off x="4821672" y="2195929"/>
            <a:ext cx="305275" cy="817745"/>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18" name="Titolo 4">
            <a:extLst>
              <a:ext uri="{FF2B5EF4-FFF2-40B4-BE49-F238E27FC236}">
                <a16:creationId xmlns:a16="http://schemas.microsoft.com/office/drawing/2014/main" id="{FE7B5AB4-8B84-D65D-68B2-692BD5F0A3B8}"/>
              </a:ext>
            </a:extLst>
          </p:cNvPr>
          <p:cNvSpPr txBox="1">
            <a:spLocks/>
          </p:cNvSpPr>
          <p:nvPr/>
        </p:nvSpPr>
        <p:spPr>
          <a:xfrm>
            <a:off x="1482714" y="3474425"/>
            <a:ext cx="1655649" cy="1209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Ignorantia</a:t>
            </a:r>
            <a:endParaRPr lang="it-IT" sz="2800" dirty="0"/>
          </a:p>
        </p:txBody>
      </p:sp>
      <p:cxnSp>
        <p:nvCxnSpPr>
          <p:cNvPr id="19" name="Connettore diritto 18">
            <a:extLst>
              <a:ext uri="{FF2B5EF4-FFF2-40B4-BE49-F238E27FC236}">
                <a16:creationId xmlns:a16="http://schemas.microsoft.com/office/drawing/2014/main" id="{FBFF8813-E58D-4182-C409-194B4077D6D6}"/>
              </a:ext>
            </a:extLst>
          </p:cNvPr>
          <p:cNvCxnSpPr>
            <a:cxnSpLocks/>
          </p:cNvCxnSpPr>
          <p:nvPr/>
        </p:nvCxnSpPr>
        <p:spPr>
          <a:xfrm flipV="1">
            <a:off x="3068480" y="3142165"/>
            <a:ext cx="821938" cy="665759"/>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3" name="Connettore diritto 22">
            <a:extLst>
              <a:ext uri="{FF2B5EF4-FFF2-40B4-BE49-F238E27FC236}">
                <a16:creationId xmlns:a16="http://schemas.microsoft.com/office/drawing/2014/main" id="{2723252D-BD58-F98B-9617-2DE1DA7F2DD9}"/>
              </a:ext>
            </a:extLst>
          </p:cNvPr>
          <p:cNvCxnSpPr>
            <a:cxnSpLocks/>
          </p:cNvCxnSpPr>
          <p:nvPr/>
        </p:nvCxnSpPr>
        <p:spPr>
          <a:xfrm flipV="1">
            <a:off x="5863934" y="1478132"/>
            <a:ext cx="527889" cy="32910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4" name="Connettore diritto 23">
            <a:extLst>
              <a:ext uri="{FF2B5EF4-FFF2-40B4-BE49-F238E27FC236}">
                <a16:creationId xmlns:a16="http://schemas.microsoft.com/office/drawing/2014/main" id="{68C7A1A4-3B67-3F61-2686-23D16C040412}"/>
              </a:ext>
            </a:extLst>
          </p:cNvPr>
          <p:cNvCxnSpPr>
            <a:cxnSpLocks/>
          </p:cNvCxnSpPr>
          <p:nvPr/>
        </p:nvCxnSpPr>
        <p:spPr>
          <a:xfrm>
            <a:off x="5863934" y="2126940"/>
            <a:ext cx="517298" cy="30560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26" name="Titolo 4">
            <a:extLst>
              <a:ext uri="{FF2B5EF4-FFF2-40B4-BE49-F238E27FC236}">
                <a16:creationId xmlns:a16="http://schemas.microsoft.com/office/drawing/2014/main" id="{68F53344-BF38-FDA2-B2CC-CCF4EE5DCC24}"/>
              </a:ext>
            </a:extLst>
          </p:cNvPr>
          <p:cNvSpPr txBox="1">
            <a:spLocks/>
          </p:cNvSpPr>
          <p:nvPr/>
        </p:nvSpPr>
        <p:spPr>
          <a:xfrm>
            <a:off x="6381232" y="1100957"/>
            <a:ext cx="1963035"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Naturalis</a:t>
            </a:r>
            <a:endParaRPr lang="it-IT" sz="2800" dirty="0"/>
          </a:p>
        </p:txBody>
      </p:sp>
      <p:sp>
        <p:nvSpPr>
          <p:cNvPr id="28" name="Titolo 4">
            <a:extLst>
              <a:ext uri="{FF2B5EF4-FFF2-40B4-BE49-F238E27FC236}">
                <a16:creationId xmlns:a16="http://schemas.microsoft.com/office/drawing/2014/main" id="{B7D90C3E-C2AC-23F5-5584-CAA7ADD17FA3}"/>
              </a:ext>
            </a:extLst>
          </p:cNvPr>
          <p:cNvSpPr txBox="1">
            <a:spLocks/>
          </p:cNvSpPr>
          <p:nvPr/>
        </p:nvSpPr>
        <p:spPr>
          <a:xfrm>
            <a:off x="6403061" y="2140581"/>
            <a:ext cx="1963035"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Canonici</a:t>
            </a:r>
          </a:p>
        </p:txBody>
      </p:sp>
      <p:cxnSp>
        <p:nvCxnSpPr>
          <p:cNvPr id="29" name="Connettore diritto 28">
            <a:extLst>
              <a:ext uri="{FF2B5EF4-FFF2-40B4-BE49-F238E27FC236}">
                <a16:creationId xmlns:a16="http://schemas.microsoft.com/office/drawing/2014/main" id="{CC4965B0-A0D6-3187-DBEE-219336E6657A}"/>
              </a:ext>
            </a:extLst>
          </p:cNvPr>
          <p:cNvCxnSpPr>
            <a:cxnSpLocks/>
          </p:cNvCxnSpPr>
          <p:nvPr/>
        </p:nvCxnSpPr>
        <p:spPr>
          <a:xfrm>
            <a:off x="5863934" y="1972673"/>
            <a:ext cx="600733" cy="14735"/>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31" name="Titolo 4">
            <a:extLst>
              <a:ext uri="{FF2B5EF4-FFF2-40B4-BE49-F238E27FC236}">
                <a16:creationId xmlns:a16="http://schemas.microsoft.com/office/drawing/2014/main" id="{30F83913-53DF-25D1-0C3D-99B8AE6C3BCC}"/>
              </a:ext>
            </a:extLst>
          </p:cNvPr>
          <p:cNvSpPr txBox="1">
            <a:spLocks/>
          </p:cNvSpPr>
          <p:nvPr/>
        </p:nvSpPr>
        <p:spPr>
          <a:xfrm>
            <a:off x="6437543" y="1606672"/>
            <a:ext cx="1963035"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Civilis</a:t>
            </a:r>
            <a:endParaRPr lang="it-IT" sz="2800" dirty="0"/>
          </a:p>
        </p:txBody>
      </p:sp>
      <p:cxnSp>
        <p:nvCxnSpPr>
          <p:cNvPr id="33" name="Connettore diritto 32">
            <a:extLst>
              <a:ext uri="{FF2B5EF4-FFF2-40B4-BE49-F238E27FC236}">
                <a16:creationId xmlns:a16="http://schemas.microsoft.com/office/drawing/2014/main" id="{E261A279-A9D0-B1EF-95D2-ACED5F147B3E}"/>
              </a:ext>
            </a:extLst>
          </p:cNvPr>
          <p:cNvCxnSpPr>
            <a:cxnSpLocks/>
          </p:cNvCxnSpPr>
          <p:nvPr/>
        </p:nvCxnSpPr>
        <p:spPr>
          <a:xfrm>
            <a:off x="7906094" y="1481013"/>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35" name="Titolo 4">
            <a:extLst>
              <a:ext uri="{FF2B5EF4-FFF2-40B4-BE49-F238E27FC236}">
                <a16:creationId xmlns:a16="http://schemas.microsoft.com/office/drawing/2014/main" id="{41A99EA9-826F-E94A-45EA-C8A4D4BF918D}"/>
              </a:ext>
            </a:extLst>
          </p:cNvPr>
          <p:cNvSpPr txBox="1">
            <a:spLocks/>
          </p:cNvSpPr>
          <p:nvPr/>
        </p:nvSpPr>
        <p:spPr>
          <a:xfrm>
            <a:off x="8496667" y="1101816"/>
            <a:ext cx="3495378" cy="66699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Nullum</a:t>
            </a:r>
            <a:r>
              <a:rPr lang="it-IT" sz="2800" dirty="0"/>
              <a:t> </a:t>
            </a:r>
            <a:r>
              <a:rPr lang="it-IT" sz="2800" dirty="0" err="1"/>
              <a:t>adultum</a:t>
            </a:r>
            <a:r>
              <a:rPr lang="it-IT" sz="2800" dirty="0"/>
              <a:t> </a:t>
            </a:r>
            <a:r>
              <a:rPr lang="it-IT" sz="2800" dirty="0" err="1"/>
              <a:t>excusat</a:t>
            </a:r>
            <a:endParaRPr lang="it-IT" sz="2800" dirty="0"/>
          </a:p>
        </p:txBody>
      </p:sp>
      <p:cxnSp>
        <p:nvCxnSpPr>
          <p:cNvPr id="36" name="Connettore diritto 35">
            <a:extLst>
              <a:ext uri="{FF2B5EF4-FFF2-40B4-BE49-F238E27FC236}">
                <a16:creationId xmlns:a16="http://schemas.microsoft.com/office/drawing/2014/main" id="{9ED82BA3-77EB-3A6F-9916-A01D6206959B}"/>
              </a:ext>
            </a:extLst>
          </p:cNvPr>
          <p:cNvCxnSpPr>
            <a:cxnSpLocks/>
          </p:cNvCxnSpPr>
          <p:nvPr/>
        </p:nvCxnSpPr>
        <p:spPr>
          <a:xfrm>
            <a:off x="7509423" y="1990112"/>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37" name="Connettore diritto 36">
            <a:extLst>
              <a:ext uri="{FF2B5EF4-FFF2-40B4-BE49-F238E27FC236}">
                <a16:creationId xmlns:a16="http://schemas.microsoft.com/office/drawing/2014/main" id="{10C7F17E-0AF3-41F1-9836-BA849557643A}"/>
              </a:ext>
            </a:extLst>
          </p:cNvPr>
          <p:cNvCxnSpPr>
            <a:cxnSpLocks/>
          </p:cNvCxnSpPr>
          <p:nvPr/>
        </p:nvCxnSpPr>
        <p:spPr>
          <a:xfrm>
            <a:off x="7815085" y="2518696"/>
            <a:ext cx="402397"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38" name="Titolo 4">
            <a:extLst>
              <a:ext uri="{FF2B5EF4-FFF2-40B4-BE49-F238E27FC236}">
                <a16:creationId xmlns:a16="http://schemas.microsoft.com/office/drawing/2014/main" id="{1CBF5D97-EC36-19B4-F626-A01A1049F3C8}"/>
              </a:ext>
            </a:extLst>
          </p:cNvPr>
          <p:cNvSpPr txBox="1">
            <a:spLocks/>
          </p:cNvSpPr>
          <p:nvPr/>
        </p:nvSpPr>
        <p:spPr>
          <a:xfrm>
            <a:off x="8217482" y="1629213"/>
            <a:ext cx="2583023"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Aliquos</a:t>
            </a:r>
            <a:r>
              <a:rPr lang="it-IT" sz="2800" dirty="0"/>
              <a:t> </a:t>
            </a:r>
            <a:r>
              <a:rPr lang="it-IT" sz="2800" dirty="0" err="1"/>
              <a:t>excusat</a:t>
            </a:r>
            <a:endParaRPr lang="it-IT" sz="2800" dirty="0"/>
          </a:p>
        </p:txBody>
      </p:sp>
      <p:sp>
        <p:nvSpPr>
          <p:cNvPr id="39" name="Titolo 4">
            <a:extLst>
              <a:ext uri="{FF2B5EF4-FFF2-40B4-BE49-F238E27FC236}">
                <a16:creationId xmlns:a16="http://schemas.microsoft.com/office/drawing/2014/main" id="{EE883855-EA22-8718-52E0-0E9BC05DD7CB}"/>
              </a:ext>
            </a:extLst>
          </p:cNvPr>
          <p:cNvSpPr txBox="1">
            <a:spLocks/>
          </p:cNvSpPr>
          <p:nvPr/>
        </p:nvSpPr>
        <p:spPr>
          <a:xfrm>
            <a:off x="8217482" y="2158261"/>
            <a:ext cx="3033960" cy="66699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Clericos</a:t>
            </a:r>
            <a:r>
              <a:rPr lang="it-IT" sz="2800" dirty="0"/>
              <a:t> non </a:t>
            </a:r>
            <a:r>
              <a:rPr lang="it-IT" sz="2800" dirty="0" err="1"/>
              <a:t>excusat</a:t>
            </a:r>
            <a:endParaRPr lang="it-IT" sz="2800" dirty="0"/>
          </a:p>
        </p:txBody>
      </p:sp>
      <p:cxnSp>
        <p:nvCxnSpPr>
          <p:cNvPr id="50" name="Connettore diritto 49">
            <a:extLst>
              <a:ext uri="{FF2B5EF4-FFF2-40B4-BE49-F238E27FC236}">
                <a16:creationId xmlns:a16="http://schemas.microsoft.com/office/drawing/2014/main" id="{04AEBB28-07D1-CAE4-A67E-9BC5D7B6D422}"/>
              </a:ext>
            </a:extLst>
          </p:cNvPr>
          <p:cNvCxnSpPr>
            <a:cxnSpLocks/>
          </p:cNvCxnSpPr>
          <p:nvPr/>
        </p:nvCxnSpPr>
        <p:spPr>
          <a:xfrm>
            <a:off x="4811161" y="3247569"/>
            <a:ext cx="345291" cy="703986"/>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53" name="Connettore diritto 52">
            <a:extLst>
              <a:ext uri="{FF2B5EF4-FFF2-40B4-BE49-F238E27FC236}">
                <a16:creationId xmlns:a16="http://schemas.microsoft.com/office/drawing/2014/main" id="{21F14457-715D-3E42-5F2F-D81373EBD2DB}"/>
              </a:ext>
            </a:extLst>
          </p:cNvPr>
          <p:cNvCxnSpPr>
            <a:cxnSpLocks/>
          </p:cNvCxnSpPr>
          <p:nvPr/>
        </p:nvCxnSpPr>
        <p:spPr>
          <a:xfrm flipV="1">
            <a:off x="5996390" y="3850334"/>
            <a:ext cx="544422" cy="114264"/>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54" name="Connettore diritto 53">
            <a:extLst>
              <a:ext uri="{FF2B5EF4-FFF2-40B4-BE49-F238E27FC236}">
                <a16:creationId xmlns:a16="http://schemas.microsoft.com/office/drawing/2014/main" id="{D9BCC14E-C922-8C8A-17F1-91CFC5C3758F}"/>
              </a:ext>
            </a:extLst>
          </p:cNvPr>
          <p:cNvCxnSpPr>
            <a:cxnSpLocks/>
          </p:cNvCxnSpPr>
          <p:nvPr/>
        </p:nvCxnSpPr>
        <p:spPr>
          <a:xfrm>
            <a:off x="5996390" y="4284306"/>
            <a:ext cx="532772" cy="167727"/>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55" name="Titolo 4">
            <a:extLst>
              <a:ext uri="{FF2B5EF4-FFF2-40B4-BE49-F238E27FC236}">
                <a16:creationId xmlns:a16="http://schemas.microsoft.com/office/drawing/2014/main" id="{FB5BD0B7-8A93-D515-B0AF-C64E3E6D9D1E}"/>
              </a:ext>
            </a:extLst>
          </p:cNvPr>
          <p:cNvSpPr txBox="1">
            <a:spLocks/>
          </p:cNvSpPr>
          <p:nvPr/>
        </p:nvSpPr>
        <p:spPr>
          <a:xfrm>
            <a:off x="6529162" y="3444390"/>
            <a:ext cx="1963035"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Probabilis</a:t>
            </a:r>
            <a:endParaRPr lang="it-IT" sz="2800" dirty="0"/>
          </a:p>
        </p:txBody>
      </p:sp>
      <p:sp>
        <p:nvSpPr>
          <p:cNvPr id="56" name="Titolo 4">
            <a:extLst>
              <a:ext uri="{FF2B5EF4-FFF2-40B4-BE49-F238E27FC236}">
                <a16:creationId xmlns:a16="http://schemas.microsoft.com/office/drawing/2014/main" id="{B14ADB66-D1D8-6902-60E4-801A14A8F443}"/>
              </a:ext>
            </a:extLst>
          </p:cNvPr>
          <p:cNvSpPr txBox="1">
            <a:spLocks/>
          </p:cNvSpPr>
          <p:nvPr/>
        </p:nvSpPr>
        <p:spPr>
          <a:xfrm>
            <a:off x="6533610" y="4093552"/>
            <a:ext cx="2730564"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Crassa et supina</a:t>
            </a:r>
          </a:p>
        </p:txBody>
      </p:sp>
      <p:cxnSp>
        <p:nvCxnSpPr>
          <p:cNvPr id="57" name="Connettore diritto 56">
            <a:extLst>
              <a:ext uri="{FF2B5EF4-FFF2-40B4-BE49-F238E27FC236}">
                <a16:creationId xmlns:a16="http://schemas.microsoft.com/office/drawing/2014/main" id="{67481442-434D-734F-6C64-A9C32C38BFB5}"/>
              </a:ext>
            </a:extLst>
          </p:cNvPr>
          <p:cNvCxnSpPr>
            <a:cxnSpLocks/>
          </p:cNvCxnSpPr>
          <p:nvPr/>
        </p:nvCxnSpPr>
        <p:spPr>
          <a:xfrm>
            <a:off x="8155839" y="3776886"/>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58" name="Titolo 4">
            <a:extLst>
              <a:ext uri="{FF2B5EF4-FFF2-40B4-BE49-F238E27FC236}">
                <a16:creationId xmlns:a16="http://schemas.microsoft.com/office/drawing/2014/main" id="{B71D009B-FCBB-1BDD-C067-B0806D72EC58}"/>
              </a:ext>
            </a:extLst>
          </p:cNvPr>
          <p:cNvSpPr txBox="1">
            <a:spLocks/>
          </p:cNvSpPr>
          <p:nvPr/>
        </p:nvSpPr>
        <p:spPr>
          <a:xfrm>
            <a:off x="8746412" y="3397689"/>
            <a:ext cx="3215874"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Quandoque</a:t>
            </a:r>
            <a:r>
              <a:rPr lang="it-IT" sz="2800" dirty="0"/>
              <a:t> </a:t>
            </a:r>
            <a:r>
              <a:rPr lang="it-IT" sz="2800" dirty="0" err="1"/>
              <a:t>excusat</a:t>
            </a:r>
            <a:endParaRPr lang="it-IT" sz="2800" dirty="0"/>
          </a:p>
        </p:txBody>
      </p:sp>
      <p:cxnSp>
        <p:nvCxnSpPr>
          <p:cNvPr id="59" name="Connettore diritto 58">
            <a:extLst>
              <a:ext uri="{FF2B5EF4-FFF2-40B4-BE49-F238E27FC236}">
                <a16:creationId xmlns:a16="http://schemas.microsoft.com/office/drawing/2014/main" id="{AABEC2DB-BD3A-BA50-59DD-2410C1CE19D5}"/>
              </a:ext>
            </a:extLst>
          </p:cNvPr>
          <p:cNvCxnSpPr>
            <a:cxnSpLocks/>
          </p:cNvCxnSpPr>
          <p:nvPr/>
        </p:nvCxnSpPr>
        <p:spPr>
          <a:xfrm>
            <a:off x="9031893" y="4482152"/>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60" name="Titolo 4">
            <a:extLst>
              <a:ext uri="{FF2B5EF4-FFF2-40B4-BE49-F238E27FC236}">
                <a16:creationId xmlns:a16="http://schemas.microsoft.com/office/drawing/2014/main" id="{327BD36F-4937-47D5-6BA1-CA2EEF04BC14}"/>
              </a:ext>
            </a:extLst>
          </p:cNvPr>
          <p:cNvSpPr txBox="1">
            <a:spLocks/>
          </p:cNvSpPr>
          <p:nvPr/>
        </p:nvSpPr>
        <p:spPr>
          <a:xfrm>
            <a:off x="9622466" y="4102955"/>
            <a:ext cx="3215874"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a:t>Non </a:t>
            </a:r>
            <a:r>
              <a:rPr lang="it-IT" sz="2800" dirty="0" err="1"/>
              <a:t>excusat</a:t>
            </a:r>
            <a:endParaRPr lang="it-IT" sz="2800" dirty="0"/>
          </a:p>
        </p:txBody>
      </p:sp>
      <p:cxnSp>
        <p:nvCxnSpPr>
          <p:cNvPr id="63" name="Connettore diritto 62">
            <a:extLst>
              <a:ext uri="{FF2B5EF4-FFF2-40B4-BE49-F238E27FC236}">
                <a16:creationId xmlns:a16="http://schemas.microsoft.com/office/drawing/2014/main" id="{ECC81FA4-1529-E637-8DF2-949827EBA4CD}"/>
              </a:ext>
            </a:extLst>
          </p:cNvPr>
          <p:cNvCxnSpPr>
            <a:cxnSpLocks/>
          </p:cNvCxnSpPr>
          <p:nvPr/>
        </p:nvCxnSpPr>
        <p:spPr>
          <a:xfrm>
            <a:off x="3100771" y="4290979"/>
            <a:ext cx="628165" cy="725496"/>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66" name="Connettore diritto 65">
            <a:extLst>
              <a:ext uri="{FF2B5EF4-FFF2-40B4-BE49-F238E27FC236}">
                <a16:creationId xmlns:a16="http://schemas.microsoft.com/office/drawing/2014/main" id="{0F5A555A-D4F4-8C2D-5FC6-66096FBE55ED}"/>
              </a:ext>
            </a:extLst>
          </p:cNvPr>
          <p:cNvCxnSpPr>
            <a:cxnSpLocks/>
          </p:cNvCxnSpPr>
          <p:nvPr/>
        </p:nvCxnSpPr>
        <p:spPr>
          <a:xfrm>
            <a:off x="4706643" y="5163431"/>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67" name="Titolo 4">
            <a:extLst>
              <a:ext uri="{FF2B5EF4-FFF2-40B4-BE49-F238E27FC236}">
                <a16:creationId xmlns:a16="http://schemas.microsoft.com/office/drawing/2014/main" id="{67EF9E50-9D72-E012-1809-1BB3D95AAB9F}"/>
              </a:ext>
            </a:extLst>
          </p:cNvPr>
          <p:cNvSpPr txBox="1">
            <a:spLocks/>
          </p:cNvSpPr>
          <p:nvPr/>
        </p:nvSpPr>
        <p:spPr>
          <a:xfrm>
            <a:off x="5297216" y="4784234"/>
            <a:ext cx="3215874"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Neminem</a:t>
            </a:r>
            <a:r>
              <a:rPr lang="it-IT" sz="2800" dirty="0"/>
              <a:t> </a:t>
            </a:r>
            <a:r>
              <a:rPr lang="it-IT" sz="2800" dirty="0" err="1"/>
              <a:t>excusat</a:t>
            </a:r>
            <a:endParaRPr lang="it-IT" sz="2800" dirty="0"/>
          </a:p>
        </p:txBody>
      </p:sp>
      <p:cxnSp>
        <p:nvCxnSpPr>
          <p:cNvPr id="68" name="Connettore diritto 67">
            <a:extLst>
              <a:ext uri="{FF2B5EF4-FFF2-40B4-BE49-F238E27FC236}">
                <a16:creationId xmlns:a16="http://schemas.microsoft.com/office/drawing/2014/main" id="{2B7A633B-3B57-E52B-0C45-0797115F8B43}"/>
              </a:ext>
            </a:extLst>
          </p:cNvPr>
          <p:cNvCxnSpPr>
            <a:cxnSpLocks/>
          </p:cNvCxnSpPr>
          <p:nvPr/>
        </p:nvCxnSpPr>
        <p:spPr>
          <a:xfrm>
            <a:off x="4939965" y="3140022"/>
            <a:ext cx="600733" cy="0"/>
          </a:xfrm>
          <a:prstGeom prst="line">
            <a:avLst/>
          </a:prstGeom>
          <a:ln w="57150">
            <a:solidFill>
              <a:srgbClr val="9B0014"/>
            </a:solidFill>
          </a:ln>
        </p:spPr>
        <p:style>
          <a:lnRef idx="1">
            <a:schemeClr val="accent1"/>
          </a:lnRef>
          <a:fillRef idx="0">
            <a:schemeClr val="accent1"/>
          </a:fillRef>
          <a:effectRef idx="0">
            <a:schemeClr val="accent1"/>
          </a:effectRef>
          <a:fontRef idx="minor">
            <a:schemeClr val="tx1"/>
          </a:fontRef>
        </p:style>
      </p:cxnSp>
      <p:sp>
        <p:nvSpPr>
          <p:cNvPr id="69" name="Titolo 4">
            <a:extLst>
              <a:ext uri="{FF2B5EF4-FFF2-40B4-BE49-F238E27FC236}">
                <a16:creationId xmlns:a16="http://schemas.microsoft.com/office/drawing/2014/main" id="{9181A2B1-2644-E456-8F40-D18B52A897FD}"/>
              </a:ext>
            </a:extLst>
          </p:cNvPr>
          <p:cNvSpPr txBox="1">
            <a:spLocks/>
          </p:cNvSpPr>
          <p:nvPr/>
        </p:nvSpPr>
        <p:spPr>
          <a:xfrm>
            <a:off x="5530538" y="2760825"/>
            <a:ext cx="3215874" cy="666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800" dirty="0" err="1"/>
              <a:t>Quemlibet</a:t>
            </a:r>
            <a:r>
              <a:rPr lang="it-IT" sz="2800" dirty="0"/>
              <a:t> </a:t>
            </a:r>
            <a:r>
              <a:rPr lang="it-IT" sz="2800" dirty="0" err="1"/>
              <a:t>excusat</a:t>
            </a:r>
            <a:endParaRPr lang="it-IT" sz="2800" dirty="0"/>
          </a:p>
        </p:txBody>
      </p:sp>
    </p:spTree>
    <p:extLst>
      <p:ext uri="{BB962C8B-B14F-4D97-AF65-F5344CB8AC3E}">
        <p14:creationId xmlns:p14="http://schemas.microsoft.com/office/powerpoint/2010/main" val="2598115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B5C8F35-480A-3A55-0A05-7CAD3670C527}"/>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293398" y="0"/>
            <a:ext cx="2898602" cy="6858000"/>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4161602" y="1770732"/>
            <a:ext cx="4870637" cy="3998418"/>
          </a:xfrm>
        </p:spPr>
        <p:txBody>
          <a:bodyPr>
            <a:normAutofit/>
          </a:bodyPr>
          <a:lstStyle/>
          <a:p>
            <a:pPr>
              <a:lnSpc>
                <a:spcPct val="100000"/>
              </a:lnSpc>
            </a:pPr>
            <a:r>
              <a:rPr lang="fr-FR" sz="2000" dirty="0">
                <a:effectLst/>
                <a:ea typeface="Calibri" panose="020F0502020204030204" pitchFamily="34" charset="0"/>
              </a:rPr>
              <a:t>Quinque </a:t>
            </a:r>
            <a:r>
              <a:rPr lang="fr-FR" sz="2000" dirty="0" err="1">
                <a:effectLst/>
                <a:ea typeface="Calibri" panose="020F0502020204030204" pitchFamily="34" charset="0"/>
              </a:rPr>
              <a:t>faciunt</a:t>
            </a:r>
            <a:r>
              <a:rPr lang="fr-FR" sz="2000" dirty="0">
                <a:effectLst/>
                <a:ea typeface="Calibri" panose="020F0502020204030204" pitchFamily="34" charset="0"/>
              </a:rPr>
              <a:t> ut </a:t>
            </a:r>
            <a:r>
              <a:rPr lang="fr-FR" sz="2000" dirty="0" err="1">
                <a:effectLst/>
                <a:ea typeface="Calibri" panose="020F0502020204030204" pitchFamily="34" charset="0"/>
              </a:rPr>
              <a:t>quis</a:t>
            </a:r>
            <a:r>
              <a:rPr lang="fr-FR" sz="2000" dirty="0">
                <a:effectLst/>
                <a:ea typeface="Calibri" panose="020F0502020204030204" pitchFamily="34" charset="0"/>
              </a:rPr>
              <a:t> minus </a:t>
            </a:r>
            <a:r>
              <a:rPr lang="fr-FR" sz="2000" dirty="0" err="1">
                <a:effectLst/>
                <a:ea typeface="Calibri" panose="020F0502020204030204" pitchFamily="34" charset="0"/>
              </a:rPr>
              <a:t>puniatur</a:t>
            </a:r>
            <a:r>
              <a:rPr lang="fr-FR" sz="2000" dirty="0">
                <a:effectLst/>
                <a:ea typeface="Calibri" panose="020F0502020204030204" pitchFamily="34" charset="0"/>
              </a:rPr>
              <a:t>: </a:t>
            </a:r>
            <a:r>
              <a:rPr lang="fr-FR" sz="2000" b="1" dirty="0" err="1">
                <a:solidFill>
                  <a:srgbClr val="9B0014"/>
                </a:solidFill>
                <a:effectLst/>
                <a:ea typeface="Calibri" panose="020F0502020204030204" pitchFamily="34" charset="0"/>
              </a:rPr>
              <a:t>scandali</a:t>
            </a:r>
            <a:r>
              <a:rPr lang="fr-FR" sz="2000" b="1" dirty="0">
                <a:solidFill>
                  <a:srgbClr val="9B0014"/>
                </a:solidFill>
                <a:effectLst/>
                <a:ea typeface="Calibri" panose="020F0502020204030204" pitchFamily="34" charset="0"/>
              </a:rPr>
              <a:t> </a:t>
            </a:r>
            <a:r>
              <a:rPr lang="fr-FR" sz="2000" b="1" dirty="0" err="1">
                <a:solidFill>
                  <a:srgbClr val="9B0014"/>
                </a:solidFill>
                <a:effectLst/>
                <a:ea typeface="Calibri" panose="020F0502020204030204" pitchFamily="34" charset="0"/>
              </a:rPr>
              <a:t>vitatio</a:t>
            </a:r>
            <a:r>
              <a:rPr lang="fr-FR" sz="2000" dirty="0">
                <a:effectLst/>
                <a:ea typeface="Calibri" panose="020F0502020204030204" pitchFamily="34" charset="0"/>
              </a:rPr>
              <a:t>, D. lxiii. c. </a:t>
            </a:r>
            <a:r>
              <a:rPr lang="fr-FR" sz="2000" dirty="0" err="1">
                <a:effectLst/>
                <a:ea typeface="Calibri" panose="020F0502020204030204" pitchFamily="34" charset="0"/>
              </a:rPr>
              <a:t>Salonitane</a:t>
            </a:r>
            <a:r>
              <a:rPr lang="fr-FR" sz="2000" dirty="0">
                <a:effectLst/>
                <a:ea typeface="Calibri" panose="020F0502020204030204" pitchFamily="34" charset="0"/>
              </a:rPr>
              <a:t> (D. 63 c. 24); </a:t>
            </a:r>
            <a:r>
              <a:rPr lang="fr-FR" sz="2000" b="1" dirty="0">
                <a:solidFill>
                  <a:srgbClr val="9B0014"/>
                </a:solidFill>
                <a:effectLst/>
                <a:ea typeface="Calibri" panose="020F0502020204030204" pitchFamily="34" charset="0"/>
              </a:rPr>
              <a:t>personae </a:t>
            </a:r>
            <a:r>
              <a:rPr lang="fr-FR" sz="2000" b="1" dirty="0" err="1">
                <a:solidFill>
                  <a:srgbClr val="9B0014"/>
                </a:solidFill>
                <a:effectLst/>
                <a:ea typeface="Calibri" panose="020F0502020204030204" pitchFamily="34" charset="0"/>
              </a:rPr>
              <a:t>qualitas</a:t>
            </a:r>
            <a:r>
              <a:rPr lang="fr-FR" sz="2000" dirty="0">
                <a:effectLst/>
                <a:ea typeface="Calibri" panose="020F0502020204030204" pitchFamily="34" charset="0"/>
              </a:rPr>
              <a:t>, D. xxxvi. Tanta (D. 86 c. 24), C. xxxiii. q.   In </a:t>
            </a:r>
            <a:r>
              <a:rPr lang="fr-FR" sz="2000" dirty="0" err="1">
                <a:effectLst/>
                <a:ea typeface="Calibri" panose="020F0502020204030204" pitchFamily="34" charset="0"/>
              </a:rPr>
              <a:t>adolescentia</a:t>
            </a:r>
            <a:r>
              <a:rPr lang="fr-FR" sz="2000" dirty="0">
                <a:effectLst/>
                <a:ea typeface="Calibri" panose="020F0502020204030204" pitchFamily="34" charset="0"/>
              </a:rPr>
              <a:t> (C. 33 q. 2 c. 14), C. xi. q. i. Si qui </a:t>
            </a:r>
            <a:r>
              <a:rPr lang="fr-FR" sz="2000" dirty="0" err="1">
                <a:effectLst/>
                <a:ea typeface="Calibri" panose="020F0502020204030204" pitchFamily="34" charset="0"/>
              </a:rPr>
              <a:t>clericorum</a:t>
            </a:r>
            <a:r>
              <a:rPr lang="fr-FR" sz="2000" dirty="0">
                <a:effectLst/>
                <a:ea typeface="Calibri" panose="020F0502020204030204" pitchFamily="34" charset="0"/>
              </a:rPr>
              <a:t> (C. 11 q. 1 c. 25); </a:t>
            </a:r>
            <a:r>
              <a:rPr lang="fr-FR" sz="2000" b="1" dirty="0" err="1">
                <a:solidFill>
                  <a:srgbClr val="9B0014"/>
                </a:solidFill>
                <a:effectLst/>
                <a:ea typeface="Calibri" panose="020F0502020204030204" pitchFamily="34" charset="0"/>
              </a:rPr>
              <a:t>spontanea</a:t>
            </a:r>
            <a:r>
              <a:rPr lang="fr-FR" sz="2000" b="1" dirty="0">
                <a:solidFill>
                  <a:srgbClr val="9B0014"/>
                </a:solidFill>
                <a:effectLst/>
                <a:ea typeface="Calibri" panose="020F0502020204030204" pitchFamily="34" charset="0"/>
              </a:rPr>
              <a:t> </a:t>
            </a:r>
            <a:r>
              <a:rPr lang="fr-FR" sz="2000" b="1" dirty="0" err="1">
                <a:solidFill>
                  <a:srgbClr val="9B0014"/>
                </a:solidFill>
                <a:effectLst/>
                <a:ea typeface="Calibri" panose="020F0502020204030204" pitchFamily="34" charset="0"/>
              </a:rPr>
              <a:t>confessio</a:t>
            </a:r>
            <a:r>
              <a:rPr lang="fr-FR" sz="2000" dirty="0">
                <a:effectLst/>
                <a:ea typeface="Calibri" panose="020F0502020204030204" pitchFamily="34" charset="0"/>
              </a:rPr>
              <a:t>, D. lxxxvi. c. </a:t>
            </a:r>
            <a:r>
              <a:rPr lang="fr-FR" sz="2000" dirty="0" err="1">
                <a:effectLst/>
                <a:ea typeface="Calibri" panose="020F0502020204030204" pitchFamily="34" charset="0"/>
              </a:rPr>
              <a:t>Presbiter</a:t>
            </a:r>
            <a:r>
              <a:rPr lang="fr-FR" sz="2000" dirty="0">
                <a:effectLst/>
                <a:ea typeface="Calibri" panose="020F0502020204030204" pitchFamily="34" charset="0"/>
              </a:rPr>
              <a:t> (?), D. 12 Non di. (D. 12 c. 1) et l. </a:t>
            </a:r>
            <a:r>
              <a:rPr lang="fr-FR" sz="2000" dirty="0" err="1">
                <a:effectLst/>
                <a:ea typeface="Calibri" panose="020F0502020204030204" pitchFamily="34" charset="0"/>
              </a:rPr>
              <a:t>Presbiterum</a:t>
            </a:r>
            <a:r>
              <a:rPr lang="fr-FR" sz="2000" dirty="0">
                <a:effectLst/>
                <a:ea typeface="Calibri" panose="020F0502020204030204" pitchFamily="34" charset="0"/>
              </a:rPr>
              <a:t> (D. 50 c. 3); </a:t>
            </a:r>
            <a:r>
              <a:rPr lang="fr-FR" sz="2000" b="1" dirty="0" err="1">
                <a:solidFill>
                  <a:srgbClr val="9B0014"/>
                </a:solidFill>
                <a:effectLst/>
                <a:ea typeface="Calibri" panose="020F0502020204030204" pitchFamily="34" charset="0"/>
              </a:rPr>
              <a:t>alterius</a:t>
            </a:r>
            <a:r>
              <a:rPr lang="fr-FR" sz="2000" b="1" dirty="0">
                <a:solidFill>
                  <a:srgbClr val="9B0014"/>
                </a:solidFill>
                <a:effectLst/>
                <a:ea typeface="Calibri" panose="020F0502020204030204" pitchFamily="34" charset="0"/>
              </a:rPr>
              <a:t> </a:t>
            </a:r>
            <a:r>
              <a:rPr lang="fr-FR" sz="2000" b="1" dirty="0" err="1">
                <a:solidFill>
                  <a:srgbClr val="9B0014"/>
                </a:solidFill>
                <a:effectLst/>
                <a:ea typeface="Calibri" panose="020F0502020204030204" pitchFamily="34" charset="0"/>
              </a:rPr>
              <a:t>conpensatio</a:t>
            </a:r>
            <a:r>
              <a:rPr lang="fr-FR" sz="2000" dirty="0">
                <a:effectLst/>
                <a:ea typeface="Calibri" panose="020F0502020204030204" pitchFamily="34" charset="0"/>
              </a:rPr>
              <a:t>, C. xxxiii. q. vii. Si </a:t>
            </a:r>
            <a:r>
              <a:rPr lang="fr-FR" sz="2000" dirty="0" err="1">
                <a:effectLst/>
                <a:ea typeface="Calibri" panose="020F0502020204030204" pitchFamily="34" charset="0"/>
              </a:rPr>
              <a:t>quis</a:t>
            </a:r>
            <a:r>
              <a:rPr lang="fr-FR" sz="2000" dirty="0">
                <a:effectLst/>
                <a:ea typeface="Calibri" panose="020F0502020204030204" pitchFamily="34" charset="0"/>
              </a:rPr>
              <a:t> </a:t>
            </a:r>
            <a:r>
              <a:rPr lang="fr-FR" sz="2000" dirty="0" err="1">
                <a:effectLst/>
                <a:ea typeface="Calibri" panose="020F0502020204030204" pitchFamily="34" charset="0"/>
              </a:rPr>
              <a:t>multum</a:t>
            </a:r>
            <a:r>
              <a:rPr lang="fr-FR" sz="2000" dirty="0">
                <a:effectLst/>
                <a:ea typeface="Calibri" panose="020F0502020204030204" pitchFamily="34" charset="0"/>
              </a:rPr>
              <a:t> (?) et q. iii. Dixit Sara (C. 32 q. 4 c. 3); </a:t>
            </a:r>
            <a:r>
              <a:rPr lang="fr-FR" sz="2000" b="1" dirty="0" err="1">
                <a:solidFill>
                  <a:srgbClr val="9B0014"/>
                </a:solidFill>
                <a:effectLst/>
                <a:ea typeface="Calibri" panose="020F0502020204030204" pitchFamily="34" charset="0"/>
              </a:rPr>
              <a:t>pietatis</a:t>
            </a:r>
            <a:r>
              <a:rPr lang="fr-FR" sz="2000" b="1" dirty="0">
                <a:solidFill>
                  <a:srgbClr val="9B0014"/>
                </a:solidFill>
                <a:effectLst/>
                <a:ea typeface="Calibri" panose="020F0502020204030204" pitchFamily="34" charset="0"/>
              </a:rPr>
              <a:t> </a:t>
            </a:r>
            <a:r>
              <a:rPr lang="fr-FR" sz="2000" b="1" dirty="0" err="1">
                <a:solidFill>
                  <a:srgbClr val="9B0014"/>
                </a:solidFill>
                <a:effectLst/>
                <a:ea typeface="Calibri" panose="020F0502020204030204" pitchFamily="34" charset="0"/>
              </a:rPr>
              <a:t>respectus</a:t>
            </a:r>
            <a:r>
              <a:rPr lang="fr-FR" sz="2000" dirty="0">
                <a:effectLst/>
                <a:ea typeface="Calibri" panose="020F0502020204030204" pitchFamily="34" charset="0"/>
              </a:rPr>
              <a:t>, C. xxii. q. ii. c. Si </a:t>
            </a:r>
            <a:r>
              <a:rPr lang="fr-FR" sz="2000" dirty="0" err="1">
                <a:effectLst/>
                <a:ea typeface="Calibri" panose="020F0502020204030204" pitchFamily="34" charset="0"/>
              </a:rPr>
              <a:t>qualibet</a:t>
            </a:r>
            <a:r>
              <a:rPr lang="fr-FR" sz="2000" dirty="0">
                <a:effectLst/>
                <a:ea typeface="Calibri" panose="020F0502020204030204" pitchFamily="34" charset="0"/>
              </a:rPr>
              <a:t> (C. 22 q. 2 c. 20).</a:t>
            </a:r>
            <a:endParaRPr lang="it-IT" sz="2000" dirty="0"/>
          </a:p>
        </p:txBody>
      </p:sp>
      <p:sp>
        <p:nvSpPr>
          <p:cNvPr id="11" name="Titolo 4">
            <a:extLst>
              <a:ext uri="{FF2B5EF4-FFF2-40B4-BE49-F238E27FC236}">
                <a16:creationId xmlns:a16="http://schemas.microsoft.com/office/drawing/2014/main" id="{62FA2014-9775-9920-FDC2-E3EF94B7D567}"/>
              </a:ext>
            </a:extLst>
          </p:cNvPr>
          <p:cNvSpPr txBox="1">
            <a:spLocks/>
          </p:cNvSpPr>
          <p:nvPr/>
        </p:nvSpPr>
        <p:spPr>
          <a:xfrm>
            <a:off x="4180179" y="5598473"/>
            <a:ext cx="4870637" cy="1315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Vatican</a:t>
            </a:r>
            <a:r>
              <a:rPr lang="es-ES" sz="1700" dirty="0"/>
              <a:t>, Biblioteca </a:t>
            </a:r>
            <a:r>
              <a:rPr lang="es-ES" sz="1700" dirty="0" err="1"/>
              <a:t>Apostolica</a:t>
            </a:r>
            <a:r>
              <a:rPr lang="es-ES" sz="1700" dirty="0"/>
              <a:t> Vaticana, </a:t>
            </a:r>
            <a:r>
              <a:rPr lang="es-ES" sz="1700" dirty="0" err="1"/>
              <a:t>Borgh</a:t>
            </a:r>
            <a:r>
              <a:rPr lang="es-ES" sz="1700" dirty="0"/>
              <a:t>. 287, fol. 9ra (</a:t>
            </a:r>
            <a:r>
              <a:rPr lang="es-ES" sz="1700" i="1" dirty="0" err="1"/>
              <a:t>Distinctiones</a:t>
            </a:r>
            <a:r>
              <a:rPr lang="es-ES" sz="1700" i="1" dirty="0"/>
              <a:t> “</a:t>
            </a:r>
            <a:r>
              <a:rPr lang="es-ES" sz="1700" i="1" dirty="0" err="1"/>
              <a:t>Hec</a:t>
            </a:r>
            <a:r>
              <a:rPr lang="es-ES" sz="1700" i="1" dirty="0"/>
              <a:t> sunt que </a:t>
            </a:r>
            <a:r>
              <a:rPr lang="es-ES" sz="1700" i="1" dirty="0" err="1"/>
              <a:t>suadent</a:t>
            </a:r>
            <a:r>
              <a:rPr lang="es-ES" sz="1700" i="1" dirty="0"/>
              <a:t>”</a:t>
            </a:r>
            <a:r>
              <a:rPr lang="es-ES" sz="1700" dirty="0"/>
              <a:t>)</a:t>
            </a:r>
            <a:endParaRPr lang="it-IT" sz="1700" dirty="0"/>
          </a:p>
        </p:txBody>
      </p:sp>
      <p:sp>
        <p:nvSpPr>
          <p:cNvPr id="16" name="Titolo 4">
            <a:extLst>
              <a:ext uri="{FF2B5EF4-FFF2-40B4-BE49-F238E27FC236}">
                <a16:creationId xmlns:a16="http://schemas.microsoft.com/office/drawing/2014/main" id="{4D12CFD9-CCAC-6DC6-E20A-0C0ABE8570C5}"/>
              </a:ext>
            </a:extLst>
          </p:cNvPr>
          <p:cNvSpPr txBox="1">
            <a:spLocks/>
          </p:cNvSpPr>
          <p:nvPr/>
        </p:nvSpPr>
        <p:spPr>
          <a:xfrm>
            <a:off x="6847185" y="0"/>
            <a:ext cx="2446213" cy="78178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000" b="1" dirty="0">
                <a:solidFill>
                  <a:srgbClr val="9B0014"/>
                </a:solidFill>
              </a:rPr>
              <a:t>Incipit highlighted by a paragraph mark §</a:t>
            </a:r>
          </a:p>
        </p:txBody>
      </p:sp>
      <p:cxnSp>
        <p:nvCxnSpPr>
          <p:cNvPr id="17" name="Connettore 2 16">
            <a:extLst>
              <a:ext uri="{FF2B5EF4-FFF2-40B4-BE49-F238E27FC236}">
                <a16:creationId xmlns:a16="http://schemas.microsoft.com/office/drawing/2014/main" id="{21175030-2CB2-A6CB-1C47-F2DD2F282A1A}"/>
              </a:ext>
            </a:extLst>
          </p:cNvPr>
          <p:cNvCxnSpPr>
            <a:cxnSpLocks/>
          </p:cNvCxnSpPr>
          <p:nvPr/>
        </p:nvCxnSpPr>
        <p:spPr>
          <a:xfrm>
            <a:off x="9173079" y="233325"/>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2" name="Titolo 4">
            <a:extLst>
              <a:ext uri="{FF2B5EF4-FFF2-40B4-BE49-F238E27FC236}">
                <a16:creationId xmlns:a16="http://schemas.microsoft.com/office/drawing/2014/main" id="{A45F4BC1-7E10-A349-FA0E-D2A871181ACC}"/>
              </a:ext>
            </a:extLst>
          </p:cNvPr>
          <p:cNvSpPr txBox="1">
            <a:spLocks/>
          </p:cNvSpPr>
          <p:nvPr/>
        </p:nvSpPr>
        <p:spPr>
          <a:xfrm>
            <a:off x="4180179" y="915563"/>
            <a:ext cx="3438078" cy="9811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b="1" dirty="0">
                <a:solidFill>
                  <a:srgbClr val="9B0014"/>
                </a:solidFill>
              </a:rPr>
              <a:t>Simple text</a:t>
            </a:r>
            <a:endParaRPr lang="it-IT" sz="1800" dirty="0"/>
          </a:p>
        </p:txBody>
      </p:sp>
    </p:spTree>
    <p:extLst>
      <p:ext uri="{BB962C8B-B14F-4D97-AF65-F5344CB8AC3E}">
        <p14:creationId xmlns:p14="http://schemas.microsoft.com/office/powerpoint/2010/main" val="1339502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Immagine 5" descr="Immagine che contiene testo, lettera&#10;&#10;Descrizione generata automaticamente">
            <a:extLst>
              <a:ext uri="{FF2B5EF4-FFF2-40B4-BE49-F238E27FC236}">
                <a16:creationId xmlns:a16="http://schemas.microsoft.com/office/drawing/2014/main" id="{42E83AF2-1960-A634-E892-A5F38B8E005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977462" y="2231476"/>
            <a:ext cx="8214538" cy="4626524"/>
          </a:xfrm>
          <a:prstGeom prst="rect">
            <a:avLst/>
          </a:prstGeom>
        </p:spPr>
      </p:pic>
      <p:sp>
        <p:nvSpPr>
          <p:cNvPr id="11" name="Titolo 4">
            <a:extLst>
              <a:ext uri="{FF2B5EF4-FFF2-40B4-BE49-F238E27FC236}">
                <a16:creationId xmlns:a16="http://schemas.microsoft.com/office/drawing/2014/main" id="{62FA2014-9775-9920-FDC2-E3EF94B7D567}"/>
              </a:ext>
            </a:extLst>
          </p:cNvPr>
          <p:cNvSpPr txBox="1">
            <a:spLocks/>
          </p:cNvSpPr>
          <p:nvPr/>
        </p:nvSpPr>
        <p:spPr>
          <a:xfrm>
            <a:off x="4180179" y="915563"/>
            <a:ext cx="5288941" cy="1315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a:t>Cambridge, </a:t>
            </a:r>
            <a:r>
              <a:rPr lang="es-ES" sz="1700" dirty="0" err="1"/>
              <a:t>Pembroke</a:t>
            </a:r>
            <a:r>
              <a:rPr lang="es-ES" sz="1700" dirty="0"/>
              <a:t> </a:t>
            </a:r>
            <a:r>
              <a:rPr lang="es-ES" sz="1700" dirty="0" err="1"/>
              <a:t>College</a:t>
            </a:r>
            <a:r>
              <a:rPr lang="es-ES" sz="1700" dirty="0"/>
              <a:t>, 101 fol. 27r (</a:t>
            </a:r>
            <a:r>
              <a:rPr lang="es-ES" sz="1700" i="1" dirty="0" err="1"/>
              <a:t>Distinctiones</a:t>
            </a:r>
            <a:r>
              <a:rPr lang="es-ES" sz="1700" dirty="0"/>
              <a:t>)</a:t>
            </a:r>
            <a:endParaRPr lang="it-IT" sz="1700" dirty="0"/>
          </a:p>
        </p:txBody>
      </p:sp>
      <p:sp>
        <p:nvSpPr>
          <p:cNvPr id="12" name="Titolo 4">
            <a:extLst>
              <a:ext uri="{FF2B5EF4-FFF2-40B4-BE49-F238E27FC236}">
                <a16:creationId xmlns:a16="http://schemas.microsoft.com/office/drawing/2014/main" id="{A45F4BC1-7E10-A349-FA0E-D2A871181ACC}"/>
              </a:ext>
            </a:extLst>
          </p:cNvPr>
          <p:cNvSpPr txBox="1">
            <a:spLocks/>
          </p:cNvSpPr>
          <p:nvPr/>
        </p:nvSpPr>
        <p:spPr>
          <a:xfrm>
            <a:off x="4180179" y="173883"/>
            <a:ext cx="3438078" cy="9811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b="1" dirty="0">
                <a:solidFill>
                  <a:srgbClr val="9B0014"/>
                </a:solidFill>
              </a:rPr>
              <a:t>Diagrams</a:t>
            </a:r>
            <a:endParaRPr lang="en-GB" sz="1800" dirty="0"/>
          </a:p>
        </p:txBody>
      </p:sp>
    </p:spTree>
    <p:extLst>
      <p:ext uri="{BB962C8B-B14F-4D97-AF65-F5344CB8AC3E}">
        <p14:creationId xmlns:p14="http://schemas.microsoft.com/office/powerpoint/2010/main" val="2111222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911752" y="873888"/>
            <a:ext cx="8989928" cy="675811"/>
          </a:xfrm>
        </p:spPr>
        <p:txBody>
          <a:bodyPr>
            <a:normAutofit fontScale="90000"/>
          </a:bodyPr>
          <a:lstStyle/>
          <a:p>
            <a:pPr>
              <a:lnSpc>
                <a:spcPct val="100000"/>
              </a:lnSpc>
            </a:pPr>
            <a:r>
              <a:rPr lang="it-IT" sz="4900" b="1" i="1" dirty="0">
                <a:solidFill>
                  <a:srgbClr val="9B0014"/>
                </a:solidFill>
              </a:rPr>
              <a:t>Distinctiones</a:t>
            </a:r>
            <a:r>
              <a:rPr lang="it-IT" sz="4900" b="1" dirty="0">
                <a:solidFill>
                  <a:srgbClr val="9B0014"/>
                </a:solidFill>
              </a:rPr>
              <a:t>: </a:t>
            </a:r>
            <a:r>
              <a:rPr lang="it-IT" sz="4900" b="1" dirty="0" err="1">
                <a:solidFill>
                  <a:srgbClr val="9B0014"/>
                </a:solidFill>
              </a:rPr>
              <a:t>essential</a:t>
            </a:r>
            <a:r>
              <a:rPr lang="it-IT" sz="4900" b="1" dirty="0">
                <a:solidFill>
                  <a:srgbClr val="9B0014"/>
                </a:solidFill>
              </a:rPr>
              <a:t> </a:t>
            </a:r>
            <a:r>
              <a:rPr lang="it-IT" sz="4900" b="1" dirty="0" err="1">
                <a:solidFill>
                  <a:srgbClr val="9B0014"/>
                </a:solidFill>
              </a:rPr>
              <a:t>bibliography</a:t>
            </a:r>
            <a:br>
              <a:rPr lang="it-IT" sz="2000" dirty="0"/>
            </a:br>
            <a:endParaRPr lang="it-IT" sz="2000" dirty="0"/>
          </a:p>
        </p:txBody>
      </p:sp>
      <p:sp>
        <p:nvSpPr>
          <p:cNvPr id="7" name="Titolo 4">
            <a:extLst>
              <a:ext uri="{FF2B5EF4-FFF2-40B4-BE49-F238E27FC236}">
                <a16:creationId xmlns:a16="http://schemas.microsoft.com/office/drawing/2014/main" id="{F4606372-151F-F1F7-4CE0-F567EAA35CFC}"/>
              </a:ext>
            </a:extLst>
          </p:cNvPr>
          <p:cNvSpPr txBox="1">
            <a:spLocks/>
          </p:cNvSpPr>
          <p:nvPr/>
        </p:nvSpPr>
        <p:spPr>
          <a:xfrm>
            <a:off x="1631387" y="1633423"/>
            <a:ext cx="10509813" cy="34898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60000"/>
              </a:lnSpc>
              <a:buClr>
                <a:srgbClr val="9B0014"/>
              </a:buClr>
              <a:buFont typeface="Wingdings" panose="05000000000000000000" pitchFamily="2" charset="2"/>
              <a:buChar char="v"/>
            </a:pPr>
            <a:r>
              <a:rPr lang="fr-FR" sz="1800" dirty="0"/>
              <a:t>Meyer, C. </a:t>
            </a:r>
            <a:r>
              <a:rPr lang="fr-FR" sz="1800" i="1" dirty="0"/>
              <a:t>Die </a:t>
            </a:r>
            <a:r>
              <a:rPr lang="fr-FR" sz="1800" i="1" dirty="0" err="1"/>
              <a:t>Distinktionstechnik</a:t>
            </a:r>
            <a:r>
              <a:rPr lang="fr-FR" sz="1800" i="1" dirty="0"/>
              <a:t> </a:t>
            </a:r>
            <a:r>
              <a:rPr lang="de-DE" sz="1800" i="1" dirty="0"/>
              <a:t>in der Kanonistik des 12. Jahrhunderts. Ein Beitrag zur Wissenschaftsgeschichte des Hochmittelalters. </a:t>
            </a:r>
            <a:r>
              <a:rPr lang="de-DE" sz="1800" dirty="0"/>
              <a:t>Leuven, 2000.</a:t>
            </a:r>
            <a:endParaRPr lang="fr-FR" sz="1800" dirty="0"/>
          </a:p>
          <a:p>
            <a:pPr marL="342900" indent="-342900">
              <a:lnSpc>
                <a:spcPct val="160000"/>
              </a:lnSpc>
              <a:buClr>
                <a:srgbClr val="9B0014"/>
              </a:buClr>
              <a:buFont typeface="Wingdings" panose="05000000000000000000" pitchFamily="2" charset="2"/>
              <a:buChar char="v"/>
            </a:pPr>
            <a:r>
              <a:rPr lang="fr-FR" sz="1800" dirty="0" err="1"/>
              <a:t>Seckel</a:t>
            </a:r>
            <a:r>
              <a:rPr lang="fr-FR" sz="1800" dirty="0"/>
              <a:t>, E. </a:t>
            </a:r>
            <a:r>
              <a:rPr lang="fr-FR" sz="1800" i="1" dirty="0" err="1"/>
              <a:t>Distinctiones</a:t>
            </a:r>
            <a:r>
              <a:rPr lang="fr-FR" sz="1800" i="1" dirty="0"/>
              <a:t> </a:t>
            </a:r>
            <a:r>
              <a:rPr lang="fr-FR" sz="1800" i="1" dirty="0" err="1"/>
              <a:t>glossatorum</a:t>
            </a:r>
            <a:r>
              <a:rPr lang="fr-FR" sz="1800" i="1" dirty="0"/>
              <a:t>. </a:t>
            </a:r>
            <a:r>
              <a:rPr lang="fr-FR" sz="1800" i="1" dirty="0" err="1"/>
              <a:t>Studien</a:t>
            </a:r>
            <a:r>
              <a:rPr lang="fr-FR" sz="1800" i="1" dirty="0"/>
              <a:t> </a:t>
            </a:r>
            <a:r>
              <a:rPr lang="fr-FR" sz="1800" i="1" dirty="0" err="1"/>
              <a:t>zur</a:t>
            </a:r>
            <a:r>
              <a:rPr lang="fr-FR" sz="1800" i="1" dirty="0"/>
              <a:t> </a:t>
            </a:r>
            <a:r>
              <a:rPr lang="fr-FR" sz="1800" i="1" dirty="0" err="1"/>
              <a:t>Distinktionen-Literatur</a:t>
            </a:r>
            <a:r>
              <a:rPr lang="fr-FR" sz="1800" i="1" dirty="0"/>
              <a:t> der </a:t>
            </a:r>
            <a:r>
              <a:rPr lang="fr-FR" sz="1800" i="1" dirty="0" err="1"/>
              <a:t>romanistischen</a:t>
            </a:r>
            <a:r>
              <a:rPr lang="fr-FR" sz="1800" i="1" dirty="0"/>
              <a:t> </a:t>
            </a:r>
            <a:r>
              <a:rPr lang="fr-FR" sz="1800" i="1" dirty="0" err="1"/>
              <a:t>Glossatorenschule</a:t>
            </a:r>
            <a:r>
              <a:rPr lang="fr-FR" sz="1800" dirty="0"/>
              <a:t>. Graz, 1956. </a:t>
            </a:r>
          </a:p>
          <a:p>
            <a:pPr marL="342900" indent="-342900">
              <a:lnSpc>
                <a:spcPct val="160000"/>
              </a:lnSpc>
              <a:buClr>
                <a:srgbClr val="9B0014"/>
              </a:buClr>
              <a:buFont typeface="Wingdings" panose="05000000000000000000" pitchFamily="2" charset="2"/>
              <a:buChar char="v"/>
            </a:pPr>
            <a:r>
              <a:rPr lang="fr-FR" sz="1800" dirty="0" err="1"/>
              <a:t>Genzmer</a:t>
            </a:r>
            <a:r>
              <a:rPr lang="fr-FR" sz="1800" dirty="0"/>
              <a:t>, E</a:t>
            </a:r>
            <a:r>
              <a:rPr lang="fr-FR" sz="1800" i="1" dirty="0"/>
              <a:t>. </a:t>
            </a:r>
            <a:r>
              <a:rPr lang="fr-FR" sz="1800" i="1" dirty="0" err="1"/>
              <a:t>Vorbilder</a:t>
            </a:r>
            <a:r>
              <a:rPr lang="fr-FR" sz="1800" i="1" dirty="0"/>
              <a:t> </a:t>
            </a:r>
            <a:r>
              <a:rPr lang="fr-FR" sz="1800" i="1" dirty="0" err="1"/>
              <a:t>für</a:t>
            </a:r>
            <a:r>
              <a:rPr lang="fr-FR" sz="1800" i="1" dirty="0"/>
              <a:t> die </a:t>
            </a:r>
            <a:r>
              <a:rPr lang="fr-FR" sz="1800" i="1" dirty="0" err="1"/>
              <a:t>Distinctionen</a:t>
            </a:r>
            <a:r>
              <a:rPr lang="fr-FR" sz="1800" i="1" dirty="0"/>
              <a:t> der </a:t>
            </a:r>
            <a:r>
              <a:rPr lang="fr-FR" sz="1800" i="1" dirty="0" err="1"/>
              <a:t>Glossatoren</a:t>
            </a:r>
            <a:r>
              <a:rPr lang="fr-FR" sz="1800" dirty="0"/>
              <a:t>, in </a:t>
            </a:r>
            <a:r>
              <a:rPr lang="fr-FR" sz="1800" i="1" dirty="0"/>
              <a:t>Acta </a:t>
            </a:r>
            <a:r>
              <a:rPr lang="fr-FR" sz="1800" i="1" dirty="0" err="1"/>
              <a:t>Congressus</a:t>
            </a:r>
            <a:r>
              <a:rPr lang="fr-FR" sz="1800" i="1" dirty="0"/>
              <a:t> </a:t>
            </a:r>
            <a:r>
              <a:rPr lang="fr-FR" sz="1800" i="1" dirty="0" err="1"/>
              <a:t>Iuridici</a:t>
            </a:r>
            <a:r>
              <a:rPr lang="fr-FR" sz="1800" i="1" dirty="0"/>
              <a:t> </a:t>
            </a:r>
            <a:r>
              <a:rPr lang="fr-FR" sz="1800" i="1" dirty="0" err="1"/>
              <a:t>Internationalis</a:t>
            </a:r>
            <a:r>
              <a:rPr lang="fr-FR" sz="1800" i="1" dirty="0"/>
              <a:t> VII </a:t>
            </a:r>
            <a:r>
              <a:rPr lang="fr-FR" sz="1800" i="1" dirty="0" err="1"/>
              <a:t>saeculo</a:t>
            </a:r>
            <a:r>
              <a:rPr lang="fr-FR" sz="1800" i="1" dirty="0"/>
              <a:t> a </a:t>
            </a:r>
            <a:r>
              <a:rPr lang="fr-FR" sz="1800" i="1" dirty="0" err="1"/>
              <a:t>decretalibus</a:t>
            </a:r>
            <a:r>
              <a:rPr lang="fr-FR" sz="1800" i="1" dirty="0"/>
              <a:t> </a:t>
            </a:r>
            <a:r>
              <a:rPr lang="fr-FR" sz="1800" i="1" dirty="0" err="1"/>
              <a:t>Gregorii</a:t>
            </a:r>
            <a:r>
              <a:rPr lang="fr-FR" sz="1800" i="1" dirty="0"/>
              <a:t> IX et XIV a </a:t>
            </a:r>
            <a:r>
              <a:rPr lang="fr-FR" sz="1800" i="1" dirty="0" err="1"/>
              <a:t>Codice</a:t>
            </a:r>
            <a:r>
              <a:rPr lang="fr-FR" sz="1800" i="1" dirty="0"/>
              <a:t> </a:t>
            </a:r>
            <a:r>
              <a:rPr lang="fr-FR" sz="1800" i="1" dirty="0" err="1"/>
              <a:t>Iustiniano</a:t>
            </a:r>
            <a:r>
              <a:rPr lang="fr-FR" sz="1800" i="1" dirty="0"/>
              <a:t> </a:t>
            </a:r>
            <a:r>
              <a:rPr lang="fr-FR" sz="1800" i="1" dirty="0" err="1"/>
              <a:t>promulgatis</a:t>
            </a:r>
            <a:r>
              <a:rPr lang="fr-FR" sz="1800" dirty="0"/>
              <a:t>, vol. 2. Rome, 1935, pp. 345-58.</a:t>
            </a:r>
            <a:endParaRPr lang="it-IT" sz="1800" dirty="0"/>
          </a:p>
        </p:txBody>
      </p:sp>
    </p:spTree>
    <p:extLst>
      <p:ext uri="{BB962C8B-B14F-4D97-AF65-F5344CB8AC3E}">
        <p14:creationId xmlns:p14="http://schemas.microsoft.com/office/powerpoint/2010/main" val="409083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73361DC-D08F-78F9-C327-BFF1041DF880}"/>
              </a:ext>
            </a:extLst>
          </p:cNvPr>
          <p:cNvSpPr>
            <a:spLocks noGrp="1"/>
          </p:cNvSpPr>
          <p:nvPr>
            <p:ph type="title"/>
          </p:nvPr>
        </p:nvSpPr>
        <p:spPr>
          <a:xfrm>
            <a:off x="4513633" y="1106690"/>
            <a:ext cx="6976353" cy="4644620"/>
          </a:xfrm>
        </p:spPr>
        <p:txBody>
          <a:bodyPr>
            <a:normAutofit/>
          </a:bodyPr>
          <a:lstStyle/>
          <a:p>
            <a:pPr algn="ctr">
              <a:lnSpc>
                <a:spcPct val="100000"/>
              </a:lnSpc>
            </a:pPr>
            <a:r>
              <a:rPr lang="it-IT" b="1" dirty="0">
                <a:solidFill>
                  <a:srgbClr val="9B0014"/>
                </a:solidFill>
              </a:rPr>
              <a:t>2. </a:t>
            </a:r>
            <a:r>
              <a:rPr lang="it-IT" b="1" i="1" dirty="0" err="1">
                <a:solidFill>
                  <a:srgbClr val="9B0014"/>
                </a:solidFill>
              </a:rPr>
              <a:t>Quaestiones</a:t>
            </a:r>
            <a:endParaRPr lang="it-IT" sz="3500" i="1" dirty="0"/>
          </a:p>
        </p:txBody>
      </p:sp>
    </p:spTree>
    <p:extLst>
      <p:ext uri="{BB962C8B-B14F-4D97-AF65-F5344CB8AC3E}">
        <p14:creationId xmlns:p14="http://schemas.microsoft.com/office/powerpoint/2010/main" val="346367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it-IT" b="1" dirty="0" err="1">
                <a:solidFill>
                  <a:srgbClr val="9B0014"/>
                </a:solidFill>
              </a:rPr>
              <a:t>What</a:t>
            </a:r>
            <a:r>
              <a:rPr lang="it-IT" b="1" dirty="0">
                <a:solidFill>
                  <a:srgbClr val="9B0014"/>
                </a:solidFill>
              </a:rPr>
              <a:t> a </a:t>
            </a:r>
            <a:r>
              <a:rPr lang="it-IT" b="1" i="1" dirty="0">
                <a:solidFill>
                  <a:srgbClr val="9B0014"/>
                </a:solidFill>
              </a:rPr>
              <a:t>quaestio </a:t>
            </a:r>
            <a:r>
              <a:rPr lang="it-IT" b="1" dirty="0" err="1">
                <a:solidFill>
                  <a:srgbClr val="9B0014"/>
                </a:solidFill>
              </a:rPr>
              <a:t>is</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9651458" cy="401047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100" dirty="0"/>
              <a:t>It implies a </a:t>
            </a:r>
            <a:r>
              <a:rPr lang="en-GB" sz="3100" i="1" dirty="0" err="1"/>
              <a:t>quaerere</a:t>
            </a:r>
            <a:r>
              <a:rPr lang="en-GB" sz="3100" dirty="0"/>
              <a:t>, i.e., a question regarding a problem</a:t>
            </a:r>
          </a:p>
          <a:p>
            <a:pPr marL="457200" indent="-457200">
              <a:lnSpc>
                <a:spcPct val="100000"/>
              </a:lnSpc>
              <a:buClr>
                <a:srgbClr val="9B0014"/>
              </a:buClr>
              <a:buFont typeface="Wingdings" panose="05000000000000000000" pitchFamily="2" charset="2"/>
              <a:buChar char="v"/>
            </a:pPr>
            <a:r>
              <a:rPr lang="en-GB" sz="3100" dirty="0"/>
              <a:t>It is both a method and a genre</a:t>
            </a:r>
          </a:p>
          <a:p>
            <a:pPr marL="914400" lvl="1" indent="-457200">
              <a:buClr>
                <a:srgbClr val="9B0014"/>
              </a:buClr>
              <a:buFont typeface="Wingdings" panose="05000000000000000000" pitchFamily="2" charset="2"/>
              <a:buChar char="v"/>
            </a:pPr>
            <a:r>
              <a:rPr lang="en-GB" sz="2400" dirty="0">
                <a:latin typeface="+mj-lt"/>
                <a:ea typeface="+mj-ea"/>
                <a:cs typeface="+mj-cs"/>
              </a:rPr>
              <a:t>Teaching method: application of dialectics to solve the contrast between diverging opinions</a:t>
            </a:r>
          </a:p>
          <a:p>
            <a:pPr marL="914400" lvl="1" indent="-457200">
              <a:buClr>
                <a:srgbClr val="9B0014"/>
              </a:buClr>
              <a:buFont typeface="Wingdings" panose="05000000000000000000" pitchFamily="2" charset="2"/>
              <a:buChar char="v"/>
            </a:pPr>
            <a:r>
              <a:rPr lang="en-GB" sz="2400" dirty="0">
                <a:latin typeface="+mj-lt"/>
                <a:ea typeface="+mj-ea"/>
                <a:cs typeface="+mj-cs"/>
              </a:rPr>
              <a:t>Literary genre: collective term to indicate various scholastic genres characterised by the use of this method</a:t>
            </a:r>
          </a:p>
          <a:p>
            <a:pPr marL="457200" indent="-457200">
              <a:buClr>
                <a:srgbClr val="9B0014"/>
              </a:buClr>
              <a:buFont typeface="Wingdings" panose="05000000000000000000" pitchFamily="2" charset="2"/>
              <a:buChar char="v"/>
            </a:pPr>
            <a:r>
              <a:rPr lang="en-GB" sz="2800" dirty="0"/>
              <a:t>Non only in legal schools: theological and medical </a:t>
            </a:r>
            <a:r>
              <a:rPr lang="en-GB" sz="2800" i="1" dirty="0"/>
              <a:t>quaestiones</a:t>
            </a:r>
            <a:endParaRPr lang="en-GB" sz="2800" dirty="0"/>
          </a:p>
          <a:p>
            <a:pPr marL="457200" indent="-457200">
              <a:buClr>
                <a:srgbClr val="9B0014"/>
              </a:buClr>
              <a:buFont typeface="Wingdings" panose="05000000000000000000" pitchFamily="2" charset="2"/>
              <a:buChar char="v"/>
            </a:pPr>
            <a:r>
              <a:rPr lang="en-GB" sz="2800" dirty="0"/>
              <a:t>Legal schools examine the </a:t>
            </a:r>
            <a:r>
              <a:rPr lang="en-GB" sz="2800" i="1" dirty="0"/>
              <a:t>quaestio iuris</a:t>
            </a:r>
            <a:r>
              <a:rPr lang="en-GB" sz="2800" dirty="0"/>
              <a:t>: the legal characterisation of a fact</a:t>
            </a:r>
          </a:p>
          <a:p>
            <a:pPr marL="457200" indent="-457200">
              <a:buClr>
                <a:srgbClr val="9B0014"/>
              </a:buClr>
              <a:buFont typeface="Wingdings" panose="05000000000000000000" pitchFamily="2" charset="2"/>
              <a:buChar char="v"/>
            </a:pPr>
            <a:r>
              <a:rPr lang="en-GB" sz="2800" i="1" dirty="0"/>
              <a:t>Pro</a:t>
            </a:r>
            <a:r>
              <a:rPr lang="en-GB" sz="2800" dirty="0"/>
              <a:t> and </a:t>
            </a:r>
            <a:r>
              <a:rPr lang="en-GB" sz="2800" i="1" dirty="0"/>
              <a:t>contra</a:t>
            </a:r>
          </a:p>
          <a:p>
            <a:pPr marL="457200" indent="-457200">
              <a:buClr>
                <a:srgbClr val="9B0014"/>
              </a:buClr>
              <a:buFont typeface="Wingdings" panose="05000000000000000000" pitchFamily="2" charset="2"/>
              <a:buChar char="v"/>
            </a:pPr>
            <a:r>
              <a:rPr lang="en-GB" sz="2800" i="1" dirty="0" err="1"/>
              <a:t>Solutio</a:t>
            </a:r>
            <a:r>
              <a:rPr lang="en-GB" sz="2800" dirty="0"/>
              <a:t>: the antinomy is only apparent (</a:t>
            </a:r>
            <a:r>
              <a:rPr lang="en-GB" sz="2800" i="1" dirty="0"/>
              <a:t>distinctio</a:t>
            </a:r>
            <a:r>
              <a:rPr lang="en-GB" sz="2800" dirty="0"/>
              <a:t>)</a:t>
            </a:r>
            <a:endParaRPr lang="en-GB" sz="2800" i="1" dirty="0"/>
          </a:p>
        </p:txBody>
      </p:sp>
    </p:spTree>
    <p:extLst>
      <p:ext uri="{BB962C8B-B14F-4D97-AF65-F5344CB8AC3E}">
        <p14:creationId xmlns:p14="http://schemas.microsoft.com/office/powerpoint/2010/main" val="2683303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en-GB" b="1" dirty="0">
                <a:solidFill>
                  <a:srgbClr val="9B0014"/>
                </a:solidFill>
              </a:rPr>
              <a:t>Types of </a:t>
            </a:r>
            <a:r>
              <a:rPr lang="en-GB" b="1" i="1" dirty="0">
                <a:solidFill>
                  <a:srgbClr val="9B0014"/>
                </a:solidFill>
              </a:rPr>
              <a:t>quaestiones</a:t>
            </a:r>
            <a:endParaRPr lang="en-GB" sz="3500" i="1"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8" y="1709606"/>
            <a:ext cx="10038511" cy="34598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500" i="1" dirty="0"/>
              <a:t>Quaestiones </a:t>
            </a:r>
            <a:r>
              <a:rPr lang="en-GB" sz="3500" i="1" dirty="0" err="1"/>
              <a:t>legitimae</a:t>
            </a:r>
            <a:endParaRPr lang="en-GB" sz="3500" i="1" dirty="0"/>
          </a:p>
          <a:p>
            <a:pPr marL="914400" lvl="1" indent="-457200">
              <a:buClr>
                <a:srgbClr val="9B0014"/>
              </a:buClr>
              <a:buFont typeface="Wingdings" panose="05000000000000000000" pitchFamily="2" charset="2"/>
              <a:buChar char="v"/>
            </a:pPr>
            <a:r>
              <a:rPr lang="en-GB" sz="2000" dirty="0"/>
              <a:t>They solve contradictions between norms</a:t>
            </a:r>
          </a:p>
          <a:p>
            <a:pPr marL="914400" lvl="1" indent="-457200">
              <a:buClr>
                <a:srgbClr val="9B0014"/>
              </a:buClr>
              <a:buFont typeface="Wingdings" panose="05000000000000000000" pitchFamily="2" charset="2"/>
              <a:buChar char="v"/>
            </a:pPr>
            <a:r>
              <a:rPr lang="en-GB" sz="2000" dirty="0"/>
              <a:t>Systematic purpose</a:t>
            </a:r>
          </a:p>
          <a:p>
            <a:pPr marL="914400" lvl="1" indent="-457200">
              <a:buClr>
                <a:srgbClr val="9B0014"/>
              </a:buClr>
              <a:buFont typeface="Wingdings" panose="05000000000000000000" pitchFamily="2" charset="2"/>
              <a:buChar char="v"/>
            </a:pPr>
            <a:r>
              <a:rPr lang="en-GB" sz="2000" dirty="0"/>
              <a:t>Parts of the lesson of the master</a:t>
            </a:r>
          </a:p>
          <a:p>
            <a:pPr marL="457200" indent="-457200">
              <a:lnSpc>
                <a:spcPct val="100000"/>
              </a:lnSpc>
              <a:buClr>
                <a:srgbClr val="9B0014"/>
              </a:buClr>
              <a:buFont typeface="Wingdings" panose="05000000000000000000" pitchFamily="2" charset="2"/>
              <a:buChar char="v"/>
            </a:pPr>
            <a:r>
              <a:rPr lang="en-GB" sz="3500" i="1" dirty="0"/>
              <a:t>Quaestiones disputatae</a:t>
            </a:r>
          </a:p>
          <a:p>
            <a:pPr marL="914400" lvl="1" indent="-457200">
              <a:buClr>
                <a:srgbClr val="9B0014"/>
              </a:buClr>
              <a:buFont typeface="Wingdings" panose="05000000000000000000" pitchFamily="2" charset="2"/>
              <a:buChar char="v"/>
            </a:pPr>
            <a:r>
              <a:rPr lang="en-GB" sz="2000" dirty="0">
                <a:solidFill>
                  <a:prstClr val="black"/>
                </a:solidFill>
                <a:latin typeface="Calibri" panose="020F0502020204030204"/>
              </a:rPr>
              <a:t>Casuistic purpose: simulation of a court case</a:t>
            </a:r>
          </a:p>
          <a:p>
            <a:pPr marL="914400" lvl="1" indent="-457200">
              <a:buClr>
                <a:srgbClr val="9B0014"/>
              </a:buClr>
              <a:buFont typeface="Wingdings" panose="05000000000000000000" pitchFamily="2" charset="2"/>
              <a:buChar char="v"/>
            </a:pPr>
            <a:r>
              <a:rPr lang="en-GB" sz="2000" dirty="0">
                <a:solidFill>
                  <a:prstClr val="black"/>
                </a:solidFill>
                <a:latin typeface="Calibri" panose="020F0502020204030204"/>
              </a:rPr>
              <a:t>Class exercises by students</a:t>
            </a:r>
            <a:endParaRPr lang="en-GB" sz="900" dirty="0">
              <a:solidFill>
                <a:prstClr val="black"/>
              </a:solidFill>
              <a:latin typeface="Calibri" panose="020F0502020204030204"/>
            </a:endParaRPr>
          </a:p>
          <a:p>
            <a:pPr marL="914400" lvl="1" indent="-457200">
              <a:buClr>
                <a:srgbClr val="9B0014"/>
              </a:buClr>
              <a:buFont typeface="Wingdings" panose="05000000000000000000" pitchFamily="2" charset="2"/>
              <a:buChar char="v"/>
            </a:pPr>
            <a:r>
              <a:rPr lang="en-GB" sz="2000" dirty="0">
                <a:solidFill>
                  <a:prstClr val="black"/>
                </a:solidFill>
                <a:latin typeface="Calibri" panose="020F0502020204030204"/>
              </a:rPr>
              <a:t>Initially collected by students (</a:t>
            </a:r>
            <a:r>
              <a:rPr lang="en-GB" sz="2000" i="1" dirty="0">
                <a:solidFill>
                  <a:prstClr val="black"/>
                </a:solidFill>
                <a:latin typeface="Calibri" panose="020F0502020204030204"/>
              </a:rPr>
              <a:t>q. reportatae</a:t>
            </a:r>
            <a:r>
              <a:rPr lang="en-GB" sz="2000" dirty="0">
                <a:solidFill>
                  <a:prstClr val="black"/>
                </a:solidFill>
                <a:latin typeface="Calibri" panose="020F0502020204030204"/>
              </a:rPr>
              <a:t>), then by the masters (</a:t>
            </a:r>
            <a:r>
              <a:rPr lang="en-GB" sz="2000" i="1" dirty="0">
                <a:solidFill>
                  <a:prstClr val="black"/>
                </a:solidFill>
                <a:latin typeface="Calibri" panose="020F0502020204030204"/>
              </a:rPr>
              <a:t>q. </a:t>
            </a:r>
            <a:r>
              <a:rPr lang="en-GB" sz="2000" i="1" dirty="0" err="1">
                <a:solidFill>
                  <a:prstClr val="black"/>
                </a:solidFill>
                <a:latin typeface="Calibri" panose="020F0502020204030204"/>
              </a:rPr>
              <a:t>redactae</a:t>
            </a:r>
            <a:r>
              <a:rPr lang="en-GB" sz="2000" dirty="0">
                <a:solidFill>
                  <a:prstClr val="black"/>
                </a:solidFill>
                <a:latin typeface="Calibri" panose="020F0502020204030204"/>
              </a:rPr>
              <a:t>)</a:t>
            </a:r>
          </a:p>
          <a:p>
            <a:pPr marL="914400" lvl="1" indent="-457200">
              <a:buClr>
                <a:srgbClr val="9B0014"/>
              </a:buClr>
              <a:buFont typeface="Wingdings" panose="05000000000000000000" pitchFamily="2" charset="2"/>
              <a:buChar char="v"/>
            </a:pPr>
            <a:r>
              <a:rPr lang="en-GB" sz="2000" dirty="0">
                <a:solidFill>
                  <a:prstClr val="black"/>
                </a:solidFill>
                <a:latin typeface="Calibri" panose="020F0502020204030204"/>
              </a:rPr>
              <a:t>Initially fictitious cases (</a:t>
            </a:r>
            <a:r>
              <a:rPr lang="en-GB" sz="2000" i="1" dirty="0">
                <a:solidFill>
                  <a:prstClr val="black"/>
                </a:solidFill>
                <a:latin typeface="Calibri" panose="020F0502020204030204"/>
              </a:rPr>
              <a:t>q. de facto</a:t>
            </a:r>
            <a:r>
              <a:rPr lang="en-GB" sz="2000" dirty="0">
                <a:solidFill>
                  <a:prstClr val="black"/>
                </a:solidFill>
                <a:latin typeface="Calibri" panose="020F0502020204030204"/>
              </a:rPr>
              <a:t>), then taken from practice (</a:t>
            </a:r>
            <a:r>
              <a:rPr lang="en-GB" sz="2000" i="1" dirty="0">
                <a:solidFill>
                  <a:prstClr val="black"/>
                </a:solidFill>
                <a:latin typeface="Calibri" panose="020F0502020204030204"/>
              </a:rPr>
              <a:t>q. ex facto </a:t>
            </a:r>
            <a:r>
              <a:rPr lang="en-GB" sz="2000" i="1" dirty="0" err="1">
                <a:solidFill>
                  <a:prstClr val="black"/>
                </a:solidFill>
                <a:latin typeface="Calibri" panose="020F0502020204030204"/>
              </a:rPr>
              <a:t>emergentes</a:t>
            </a:r>
            <a:r>
              <a:rPr lang="en-GB" sz="2000" dirty="0">
                <a:solidFill>
                  <a:prstClr val="black"/>
                </a:solidFill>
                <a:latin typeface="Calibri" panose="020F0502020204030204"/>
              </a:rPr>
              <a:t>)</a:t>
            </a:r>
          </a:p>
          <a:p>
            <a:pPr marL="914400" lvl="1" indent="-457200">
              <a:buClr>
                <a:srgbClr val="9B0014"/>
              </a:buClr>
              <a:buFont typeface="Wingdings" panose="05000000000000000000" pitchFamily="2" charset="2"/>
              <a:buChar char="v"/>
            </a:pPr>
            <a:endParaRPr lang="en-GB" sz="2000" dirty="0">
              <a:solidFill>
                <a:prstClr val="black"/>
              </a:solidFill>
              <a:latin typeface="Calibri" panose="020F0502020204030204"/>
            </a:endParaRPr>
          </a:p>
        </p:txBody>
      </p:sp>
    </p:spTree>
    <p:extLst>
      <p:ext uri="{BB962C8B-B14F-4D97-AF65-F5344CB8AC3E}">
        <p14:creationId xmlns:p14="http://schemas.microsoft.com/office/powerpoint/2010/main" val="3491008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it-IT" b="1" dirty="0" err="1">
                <a:solidFill>
                  <a:srgbClr val="9B0014"/>
                </a:solidFill>
              </a:rPr>
              <a:t>Example</a:t>
            </a:r>
            <a:r>
              <a:rPr lang="it-IT" b="1" dirty="0">
                <a:solidFill>
                  <a:srgbClr val="9B0014"/>
                </a:solidFill>
              </a:rPr>
              <a:t> of </a:t>
            </a:r>
            <a:r>
              <a:rPr lang="it-IT" b="1" i="1" dirty="0">
                <a:solidFill>
                  <a:srgbClr val="9B0014"/>
                </a:solidFill>
              </a:rPr>
              <a:t>quaestio </a:t>
            </a:r>
            <a:r>
              <a:rPr lang="it-IT" b="1" dirty="0">
                <a:solidFill>
                  <a:srgbClr val="9B0014"/>
                </a:solidFill>
              </a:rPr>
              <a:t>1/2</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4734991" cy="404231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200" dirty="0" err="1"/>
              <a:t>Cum</a:t>
            </a:r>
            <a:r>
              <a:rPr lang="it-IT" sz="2200" dirty="0"/>
              <a:t> Romana ecclesia </a:t>
            </a:r>
            <a:r>
              <a:rPr lang="it-IT" sz="2200" dirty="0" err="1"/>
              <a:t>persecutione</a:t>
            </a:r>
            <a:r>
              <a:rPr lang="it-IT" sz="2200" dirty="0"/>
              <a:t> </a:t>
            </a:r>
            <a:r>
              <a:rPr lang="it-IT" sz="2200" dirty="0" err="1"/>
              <a:t>quorundam</a:t>
            </a:r>
            <a:r>
              <a:rPr lang="it-IT" sz="2200" dirty="0"/>
              <a:t> fere </a:t>
            </a:r>
            <a:r>
              <a:rPr lang="it-IT" sz="2200" dirty="0" err="1"/>
              <a:t>pateretur</a:t>
            </a:r>
            <a:r>
              <a:rPr lang="it-IT" sz="2200" dirty="0"/>
              <a:t> </a:t>
            </a:r>
            <a:r>
              <a:rPr lang="it-IT" sz="2200" dirty="0" err="1"/>
              <a:t>naufragium</a:t>
            </a:r>
            <a:r>
              <a:rPr lang="it-IT" sz="2200" dirty="0"/>
              <a:t>, </a:t>
            </a:r>
            <a:r>
              <a:rPr lang="it-IT" sz="2200" dirty="0" err="1"/>
              <a:t>vocavit</a:t>
            </a:r>
            <a:r>
              <a:rPr lang="it-IT" sz="2200" dirty="0"/>
              <a:t> </a:t>
            </a:r>
            <a:r>
              <a:rPr lang="it-IT" sz="2200" dirty="0" err="1"/>
              <a:t>summus</a:t>
            </a:r>
            <a:r>
              <a:rPr lang="it-IT" sz="2200" dirty="0"/>
              <a:t> pontifex </a:t>
            </a:r>
            <a:r>
              <a:rPr lang="it-IT" sz="2200" dirty="0" err="1"/>
              <a:t>imperatorem</a:t>
            </a:r>
            <a:r>
              <a:rPr lang="it-IT" sz="2200" dirty="0"/>
              <a:t> </a:t>
            </a:r>
            <a:r>
              <a:rPr lang="it-IT" sz="2200" dirty="0" err="1"/>
              <a:t>Romanum</a:t>
            </a:r>
            <a:r>
              <a:rPr lang="it-IT" sz="2200" dirty="0"/>
              <a:t> ut </a:t>
            </a:r>
            <a:r>
              <a:rPr lang="it-IT" sz="2200" dirty="0" err="1"/>
              <a:t>liberaret</a:t>
            </a:r>
            <a:r>
              <a:rPr lang="it-IT" sz="2200" dirty="0"/>
              <a:t> </a:t>
            </a:r>
            <a:r>
              <a:rPr lang="it-IT" sz="2200" dirty="0" err="1"/>
              <a:t>sponsam</a:t>
            </a:r>
            <a:r>
              <a:rPr lang="it-IT" sz="2200" dirty="0"/>
              <a:t> Dei ab incursione </a:t>
            </a:r>
            <a:r>
              <a:rPr lang="it-IT" sz="2200" dirty="0" err="1"/>
              <a:t>hostium</a:t>
            </a:r>
            <a:r>
              <a:rPr lang="it-IT" sz="2200" dirty="0"/>
              <a:t>. Tandem </a:t>
            </a:r>
            <a:r>
              <a:rPr lang="it-IT" sz="2200" dirty="0" err="1"/>
              <a:t>venit</a:t>
            </a:r>
            <a:r>
              <a:rPr lang="it-IT" sz="2200" dirty="0"/>
              <a:t> imperator in </a:t>
            </a:r>
            <a:r>
              <a:rPr lang="it-IT" sz="2200" dirty="0" err="1"/>
              <a:t>Italiam</a:t>
            </a:r>
            <a:r>
              <a:rPr lang="it-IT" sz="2200" dirty="0"/>
              <a:t>. </a:t>
            </a:r>
            <a:r>
              <a:rPr lang="it-IT" sz="2200" dirty="0" err="1"/>
              <a:t>Pepigit</a:t>
            </a:r>
            <a:r>
              <a:rPr lang="it-IT" sz="2200" dirty="0"/>
              <a:t> </a:t>
            </a:r>
            <a:r>
              <a:rPr lang="it-IT" sz="2200" dirty="0" err="1"/>
              <a:t>apostolicus</a:t>
            </a:r>
            <a:r>
              <a:rPr lang="it-IT" sz="2200" dirty="0"/>
              <a:t> </a:t>
            </a:r>
            <a:r>
              <a:rPr lang="it-IT" sz="2200" dirty="0" err="1"/>
              <a:t>cum</a:t>
            </a:r>
            <a:r>
              <a:rPr lang="it-IT" sz="2200" dirty="0"/>
              <a:t> </a:t>
            </a:r>
            <a:r>
              <a:rPr lang="it-IT" sz="2200" dirty="0" err="1"/>
              <a:t>cardinalibus</a:t>
            </a:r>
            <a:r>
              <a:rPr lang="it-IT" sz="2200" dirty="0"/>
              <a:t> et </a:t>
            </a:r>
            <a:r>
              <a:rPr lang="it-IT" sz="2200" dirty="0" err="1"/>
              <a:t>cum</a:t>
            </a:r>
            <a:r>
              <a:rPr lang="it-IT" sz="2200" dirty="0"/>
              <a:t> imperatore </a:t>
            </a:r>
            <a:r>
              <a:rPr lang="it-IT" sz="2200" dirty="0" err="1"/>
              <a:t>quod</a:t>
            </a:r>
            <a:r>
              <a:rPr lang="it-IT" sz="2200" dirty="0"/>
              <a:t> </a:t>
            </a:r>
            <a:r>
              <a:rPr lang="it-IT" sz="2200" dirty="0" err="1"/>
              <a:t>nullum</a:t>
            </a:r>
            <a:r>
              <a:rPr lang="it-IT" sz="2200" dirty="0"/>
              <a:t> </a:t>
            </a:r>
            <a:r>
              <a:rPr lang="it-IT" sz="2200" dirty="0" err="1"/>
              <a:t>fedus</a:t>
            </a:r>
            <a:r>
              <a:rPr lang="it-IT" sz="2200" dirty="0"/>
              <a:t> </a:t>
            </a:r>
            <a:r>
              <a:rPr lang="it-IT" sz="2200" dirty="0" err="1"/>
              <a:t>inirent</a:t>
            </a:r>
            <a:r>
              <a:rPr lang="it-IT" sz="2200" dirty="0"/>
              <a:t> </a:t>
            </a:r>
            <a:r>
              <a:rPr lang="it-IT" sz="2200" dirty="0" err="1"/>
              <a:t>cum</a:t>
            </a:r>
            <a:r>
              <a:rPr lang="it-IT" sz="2200" dirty="0"/>
              <a:t> rege Siculo </a:t>
            </a:r>
            <a:r>
              <a:rPr lang="it-IT" sz="2200" dirty="0" err="1"/>
              <a:t>absque</a:t>
            </a:r>
            <a:r>
              <a:rPr lang="it-IT" sz="2200" dirty="0"/>
              <a:t> </a:t>
            </a:r>
            <a:r>
              <a:rPr lang="it-IT" sz="2200" dirty="0" err="1"/>
              <a:t>imperatoris</a:t>
            </a:r>
            <a:r>
              <a:rPr lang="it-IT" sz="2200" dirty="0"/>
              <a:t> concilio. Procedente </a:t>
            </a:r>
            <a:r>
              <a:rPr lang="it-IT" sz="2200" dirty="0" err="1"/>
              <a:t>autem</a:t>
            </a:r>
            <a:r>
              <a:rPr lang="it-IT" sz="2200" dirty="0"/>
              <a:t> tempore, </a:t>
            </a:r>
            <a:r>
              <a:rPr lang="it-IT" sz="2200" dirty="0" err="1"/>
              <a:t>cum</a:t>
            </a:r>
            <a:r>
              <a:rPr lang="it-IT" sz="2200" dirty="0"/>
              <a:t> imperator </a:t>
            </a:r>
            <a:r>
              <a:rPr lang="it-IT" sz="2200" dirty="0" err="1"/>
              <a:t>tardaret</a:t>
            </a:r>
            <a:r>
              <a:rPr lang="it-IT" sz="2200" dirty="0"/>
              <a:t>, item </a:t>
            </a:r>
            <a:r>
              <a:rPr lang="it-IT" sz="2200" dirty="0" err="1"/>
              <a:t>investivit</a:t>
            </a:r>
            <a:r>
              <a:rPr lang="it-IT" sz="2200" dirty="0"/>
              <a:t> dominus </a:t>
            </a:r>
            <a:r>
              <a:rPr lang="it-IT" sz="2200" dirty="0" err="1"/>
              <a:t>apostolicus</a:t>
            </a:r>
            <a:r>
              <a:rPr lang="it-IT" sz="2200" dirty="0"/>
              <a:t> </a:t>
            </a:r>
            <a:r>
              <a:rPr lang="it-IT" sz="2200" dirty="0" err="1"/>
              <a:t>regem</a:t>
            </a:r>
            <a:r>
              <a:rPr lang="it-IT" sz="2200" dirty="0"/>
              <a:t> </a:t>
            </a:r>
            <a:r>
              <a:rPr lang="it-IT" sz="2200" dirty="0" err="1"/>
              <a:t>Siculum</a:t>
            </a:r>
            <a:r>
              <a:rPr lang="it-IT" sz="2200" dirty="0"/>
              <a:t> de Apulia, et </a:t>
            </a:r>
            <a:r>
              <a:rPr lang="it-IT" sz="2200" dirty="0" err="1"/>
              <a:t>postquam</a:t>
            </a:r>
            <a:r>
              <a:rPr lang="it-IT" sz="2200" dirty="0"/>
              <a:t> </a:t>
            </a:r>
            <a:r>
              <a:rPr lang="it-IT" sz="2200" dirty="0" err="1"/>
              <a:t>audivit</a:t>
            </a:r>
            <a:r>
              <a:rPr lang="it-IT" sz="2200" dirty="0"/>
              <a:t> imperator, </a:t>
            </a:r>
            <a:r>
              <a:rPr lang="it-IT" sz="2200" dirty="0" err="1"/>
              <a:t>nimium</a:t>
            </a:r>
            <a:r>
              <a:rPr lang="it-IT" sz="2200" dirty="0"/>
              <a:t> </a:t>
            </a:r>
            <a:r>
              <a:rPr lang="it-IT" sz="2200" dirty="0" err="1"/>
              <a:t>turbatus</a:t>
            </a:r>
            <a:r>
              <a:rPr lang="it-IT" sz="2200" dirty="0"/>
              <a:t> </a:t>
            </a:r>
            <a:r>
              <a:rPr lang="it-IT" sz="2200" dirty="0" err="1"/>
              <a:t>conqueritur</a:t>
            </a:r>
            <a:r>
              <a:rPr lang="it-IT" sz="2200" dirty="0"/>
              <a:t> de </a:t>
            </a:r>
            <a:r>
              <a:rPr lang="it-IT" sz="2200" dirty="0" err="1"/>
              <a:t>pacti</a:t>
            </a:r>
            <a:r>
              <a:rPr lang="it-IT" sz="2200" dirty="0"/>
              <a:t> </a:t>
            </a:r>
            <a:r>
              <a:rPr lang="it-IT" sz="2200" dirty="0" err="1"/>
              <a:t>fracta</a:t>
            </a:r>
            <a:r>
              <a:rPr lang="it-IT" sz="2200" dirty="0"/>
              <a:t> fide, </a:t>
            </a:r>
            <a:r>
              <a:rPr lang="it-IT" sz="2200" dirty="0" err="1"/>
              <a:t>subtrahit</a:t>
            </a:r>
            <a:r>
              <a:rPr lang="it-IT" sz="2200" dirty="0"/>
              <a:t> </a:t>
            </a:r>
            <a:r>
              <a:rPr lang="it-IT" sz="2200" dirty="0" err="1"/>
              <a:t>obsequium</a:t>
            </a:r>
            <a:r>
              <a:rPr lang="it-IT" sz="2200" dirty="0"/>
              <a:t> Romane curie, </a:t>
            </a:r>
            <a:r>
              <a:rPr lang="it-IT" sz="2200" dirty="0" err="1"/>
              <a:t>vult</a:t>
            </a:r>
            <a:r>
              <a:rPr lang="it-IT" sz="2200" dirty="0"/>
              <a:t> </a:t>
            </a:r>
            <a:r>
              <a:rPr lang="it-IT" sz="2200" dirty="0" err="1"/>
              <a:t>eligere</a:t>
            </a:r>
            <a:r>
              <a:rPr lang="it-IT" sz="2200" dirty="0"/>
              <a:t> </a:t>
            </a:r>
            <a:r>
              <a:rPr lang="it-IT" sz="2200" dirty="0" err="1"/>
              <a:t>iudices</a:t>
            </a:r>
            <a:r>
              <a:rPr lang="it-IT" sz="2200" dirty="0"/>
              <a:t> ut </a:t>
            </a:r>
            <a:r>
              <a:rPr lang="it-IT" sz="2200" dirty="0" err="1"/>
              <a:t>cognoscant</a:t>
            </a:r>
            <a:r>
              <a:rPr lang="it-IT" sz="2200" dirty="0"/>
              <a:t> </a:t>
            </a:r>
            <a:r>
              <a:rPr lang="it-IT" sz="2200" dirty="0" err="1"/>
              <a:t>suam</a:t>
            </a:r>
            <a:r>
              <a:rPr lang="it-IT" sz="2200" dirty="0"/>
              <a:t> et domini apostolici </a:t>
            </a:r>
            <a:r>
              <a:rPr lang="it-IT" sz="2200" dirty="0" err="1"/>
              <a:t>rationem</a:t>
            </a:r>
            <a:r>
              <a:rPr lang="it-IT" sz="2200" dirty="0"/>
              <a:t>. Papa vero non </a:t>
            </a:r>
            <a:r>
              <a:rPr lang="it-IT" sz="2200" dirty="0" err="1"/>
              <a:t>vult</a:t>
            </a:r>
            <a:r>
              <a:rPr lang="it-IT" sz="2200" dirty="0"/>
              <a:t> se </a:t>
            </a:r>
            <a:r>
              <a:rPr lang="it-IT" sz="2200" dirty="0" err="1"/>
              <a:t>submittere</a:t>
            </a:r>
            <a:r>
              <a:rPr lang="it-IT" sz="2200" dirty="0"/>
              <a:t> </a:t>
            </a:r>
            <a:r>
              <a:rPr lang="it-IT" sz="2200" dirty="0" err="1"/>
              <a:t>iudicio</a:t>
            </a:r>
            <a:r>
              <a:rPr lang="it-IT" sz="2200" dirty="0"/>
              <a:t> </a:t>
            </a:r>
            <a:r>
              <a:rPr lang="it-IT" sz="2200" dirty="0" err="1"/>
              <a:t>cuiuslibet</a:t>
            </a:r>
            <a:r>
              <a:rPr lang="it-IT" sz="2200" dirty="0"/>
              <a:t>. </a:t>
            </a:r>
            <a:r>
              <a:rPr lang="it-IT" sz="2200" b="1" dirty="0">
                <a:solidFill>
                  <a:srgbClr val="9B0014"/>
                </a:solidFill>
              </a:rPr>
              <a:t>In hoc </a:t>
            </a:r>
            <a:r>
              <a:rPr lang="it-IT" sz="2200" b="1" dirty="0" err="1">
                <a:solidFill>
                  <a:srgbClr val="9B0014"/>
                </a:solidFill>
              </a:rPr>
              <a:t>themate</a:t>
            </a:r>
            <a:r>
              <a:rPr lang="it-IT" sz="2200" b="1" dirty="0">
                <a:solidFill>
                  <a:srgbClr val="9B0014"/>
                </a:solidFill>
              </a:rPr>
              <a:t> ii. </a:t>
            </a:r>
            <a:r>
              <a:rPr lang="it-IT" sz="2200" b="1" dirty="0" err="1">
                <a:solidFill>
                  <a:srgbClr val="9B0014"/>
                </a:solidFill>
              </a:rPr>
              <a:t>formantur</a:t>
            </a:r>
            <a:r>
              <a:rPr lang="it-IT" sz="2200" b="1" dirty="0">
                <a:solidFill>
                  <a:srgbClr val="9B0014"/>
                </a:solidFill>
              </a:rPr>
              <a:t> </a:t>
            </a:r>
            <a:r>
              <a:rPr lang="it-IT" sz="2200" b="1" dirty="0" err="1">
                <a:solidFill>
                  <a:srgbClr val="9B0014"/>
                </a:solidFill>
              </a:rPr>
              <a:t>questiones</a:t>
            </a:r>
            <a:r>
              <a:rPr lang="it-IT" sz="2200" b="1" dirty="0">
                <a:solidFill>
                  <a:srgbClr val="9B0014"/>
                </a:solidFill>
              </a:rPr>
              <a:t>: prima est </a:t>
            </a:r>
            <a:r>
              <a:rPr lang="it-IT" sz="2200" dirty="0"/>
              <a:t>an tali facto </a:t>
            </a:r>
            <a:r>
              <a:rPr lang="it-IT" sz="2200" dirty="0" err="1"/>
              <a:t>debeat</a:t>
            </a:r>
            <a:r>
              <a:rPr lang="it-IT" sz="2200" dirty="0"/>
              <a:t> imperator </a:t>
            </a:r>
            <a:r>
              <a:rPr lang="it-IT" sz="2200" dirty="0" err="1"/>
              <a:t>subtrahere</a:t>
            </a:r>
            <a:r>
              <a:rPr lang="it-IT" sz="2200" dirty="0"/>
              <a:t> </a:t>
            </a:r>
            <a:r>
              <a:rPr lang="it-IT" sz="2200" dirty="0" err="1"/>
              <a:t>suum</a:t>
            </a:r>
            <a:r>
              <a:rPr lang="it-IT" sz="2200" dirty="0"/>
              <a:t> </a:t>
            </a:r>
            <a:r>
              <a:rPr lang="it-IT" sz="2200" dirty="0" err="1"/>
              <a:t>servitium</a:t>
            </a:r>
            <a:r>
              <a:rPr lang="it-IT" sz="2200" dirty="0"/>
              <a:t>. </a:t>
            </a:r>
            <a:r>
              <a:rPr lang="it-IT" sz="2200" b="1" dirty="0" err="1">
                <a:solidFill>
                  <a:srgbClr val="9B0014"/>
                </a:solidFill>
              </a:rPr>
              <a:t>Secunda</a:t>
            </a:r>
            <a:r>
              <a:rPr lang="it-IT" sz="2200" b="1" dirty="0">
                <a:solidFill>
                  <a:srgbClr val="9B0014"/>
                </a:solidFill>
              </a:rPr>
              <a:t> est </a:t>
            </a:r>
            <a:r>
              <a:rPr lang="it-IT" sz="2200" dirty="0"/>
              <a:t>an ratione </a:t>
            </a:r>
            <a:r>
              <a:rPr lang="it-IT" sz="2200" dirty="0" err="1"/>
              <a:t>possit</a:t>
            </a:r>
            <a:r>
              <a:rPr lang="it-IT" sz="2200" dirty="0"/>
              <a:t> convenire </a:t>
            </a:r>
            <a:r>
              <a:rPr lang="it-IT" sz="2200" dirty="0" err="1"/>
              <a:t>Romanum</a:t>
            </a:r>
            <a:r>
              <a:rPr lang="it-IT" sz="2200" dirty="0"/>
              <a:t> </a:t>
            </a:r>
            <a:r>
              <a:rPr lang="it-IT" sz="2200" dirty="0" err="1"/>
              <a:t>pontificem</a:t>
            </a:r>
            <a:r>
              <a:rPr lang="it-IT" sz="2200" dirty="0"/>
              <a:t>. </a:t>
            </a:r>
            <a:r>
              <a:rPr lang="it-IT" sz="2200" dirty="0" err="1"/>
              <a:t>Solutio</a:t>
            </a:r>
            <a:r>
              <a:rPr lang="it-IT" sz="2200" dirty="0"/>
              <a:t>: non </a:t>
            </a:r>
            <a:r>
              <a:rPr lang="it-IT" sz="2200" dirty="0" err="1"/>
              <a:t>potest</a:t>
            </a:r>
            <a:r>
              <a:rPr lang="it-IT" sz="2200" dirty="0"/>
              <a:t> </a:t>
            </a:r>
            <a:r>
              <a:rPr lang="it-IT" sz="2200" dirty="0" err="1"/>
              <a:t>eum</a:t>
            </a:r>
            <a:r>
              <a:rPr lang="it-IT" sz="2200" dirty="0"/>
              <a:t> convenire </a:t>
            </a:r>
            <a:r>
              <a:rPr lang="it-IT" sz="2200" dirty="0" err="1"/>
              <a:t>nec</a:t>
            </a:r>
            <a:r>
              <a:rPr lang="it-IT" sz="2200" dirty="0"/>
              <a:t> </a:t>
            </a:r>
            <a:r>
              <a:rPr lang="it-IT" sz="2200" dirty="0" err="1"/>
              <a:t>debet</a:t>
            </a:r>
            <a:r>
              <a:rPr lang="it-IT" sz="2200" dirty="0"/>
              <a:t> ei </a:t>
            </a:r>
            <a:r>
              <a:rPr lang="it-IT" sz="2200" dirty="0" err="1"/>
              <a:t>subtrahere</a:t>
            </a:r>
            <a:r>
              <a:rPr lang="it-IT" sz="2200" dirty="0"/>
              <a:t> </a:t>
            </a:r>
            <a:r>
              <a:rPr lang="it-IT" sz="2200" dirty="0" err="1"/>
              <a:t>obedientiam</a:t>
            </a:r>
            <a:r>
              <a:rPr lang="it-IT" sz="2200" dirty="0"/>
              <a:t>.</a:t>
            </a:r>
          </a:p>
        </p:txBody>
      </p:sp>
      <p:sp>
        <p:nvSpPr>
          <p:cNvPr id="3" name="Titolo 4">
            <a:extLst>
              <a:ext uri="{FF2B5EF4-FFF2-40B4-BE49-F238E27FC236}">
                <a16:creationId xmlns:a16="http://schemas.microsoft.com/office/drawing/2014/main" id="{C07534DB-922B-81BC-5330-09F0318F1C57}"/>
              </a:ext>
            </a:extLst>
          </p:cNvPr>
          <p:cNvSpPr txBox="1">
            <a:spLocks/>
          </p:cNvSpPr>
          <p:nvPr/>
        </p:nvSpPr>
        <p:spPr>
          <a:xfrm>
            <a:off x="1838529" y="5594569"/>
            <a:ext cx="3329609" cy="57709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G. </a:t>
            </a:r>
            <a:r>
              <a:rPr lang="es-ES" sz="1700" dirty="0" err="1"/>
              <a:t>Fransen</a:t>
            </a:r>
            <a:r>
              <a:rPr lang="es-ES" sz="1700" dirty="0"/>
              <a:t>, </a:t>
            </a:r>
            <a:r>
              <a:rPr lang="es-ES" sz="1700" i="1" dirty="0"/>
              <a:t>Canones et quaestiones</a:t>
            </a:r>
            <a:r>
              <a:rPr lang="es-ES" sz="1700" dirty="0"/>
              <a:t>, vol. 1.2, pp. 341-42</a:t>
            </a:r>
            <a:endParaRPr lang="it-IT" sz="1700" dirty="0"/>
          </a:p>
        </p:txBody>
      </p:sp>
      <p:sp>
        <p:nvSpPr>
          <p:cNvPr id="6" name="Titolo 4">
            <a:extLst>
              <a:ext uri="{FF2B5EF4-FFF2-40B4-BE49-F238E27FC236}">
                <a16:creationId xmlns:a16="http://schemas.microsoft.com/office/drawing/2014/main" id="{03065DD1-C23D-1BE0-C0CA-DB612E0F2857}"/>
              </a:ext>
            </a:extLst>
          </p:cNvPr>
          <p:cNvSpPr txBox="1">
            <a:spLocks/>
          </p:cNvSpPr>
          <p:nvPr/>
        </p:nvSpPr>
        <p:spPr>
          <a:xfrm>
            <a:off x="6725920" y="1425696"/>
            <a:ext cx="5161280" cy="43147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buClr>
                <a:srgbClr val="9B0014"/>
              </a:buClr>
            </a:pPr>
            <a:r>
              <a:rPr lang="en-US" sz="1600" dirty="0"/>
              <a:t>When the Roman Church was nearly shipwrecked by the persecution of certain people, the supreme pontiff called upon the Roman emperor to liberate the bride of God from the onslaught of enemies. Finally, the emperor came to Italy. The pope, with the cardinals and the emperor, negotiated that he would enter into no treaty with the king of Sicily without the emperor’s consultation. However, as time passed and since the emperor delayed, the also invested the king of Sicily with Apulia. Upon hearing this, the emperor was greatly troubled and complained about the breach of the pact; he withdrew obedience from the Roman Curia and wanted to choose judges to hear his and the pope’s case. However, the Pope refused to submit to the judgment of anyone. </a:t>
            </a:r>
            <a:r>
              <a:rPr lang="en-US" sz="1600" b="1" dirty="0">
                <a:solidFill>
                  <a:srgbClr val="9B0014"/>
                </a:solidFill>
              </a:rPr>
              <a:t>In this matter, two questions arise: the first is </a:t>
            </a:r>
            <a:r>
              <a:rPr lang="en-US" sz="1600" dirty="0"/>
              <a:t>whether the emperor should withdraw his allegiance due to such a fact. </a:t>
            </a:r>
            <a:r>
              <a:rPr lang="en-US" sz="1600" b="1" dirty="0">
                <a:solidFill>
                  <a:srgbClr val="9B0014"/>
                </a:solidFill>
              </a:rPr>
              <a:t>The second is </a:t>
            </a:r>
            <a:r>
              <a:rPr lang="en-US" sz="1600" dirty="0"/>
              <a:t>whether he can sue the Roman pontiff in court. Solution: he cannot sue him, nor should he withdraw obedience from him."</a:t>
            </a:r>
          </a:p>
        </p:txBody>
      </p:sp>
    </p:spTree>
    <p:extLst>
      <p:ext uri="{BB962C8B-B14F-4D97-AF65-F5344CB8AC3E}">
        <p14:creationId xmlns:p14="http://schemas.microsoft.com/office/powerpoint/2010/main" val="322938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1209790"/>
          </a:xfrm>
        </p:spPr>
        <p:txBody>
          <a:bodyPr>
            <a:normAutofit/>
          </a:bodyPr>
          <a:lstStyle/>
          <a:p>
            <a:pPr>
              <a:lnSpc>
                <a:spcPct val="100000"/>
              </a:lnSpc>
            </a:pPr>
            <a:r>
              <a:rPr lang="it-IT" b="1" dirty="0" err="1">
                <a:solidFill>
                  <a:srgbClr val="9B0014"/>
                </a:solidFill>
              </a:rPr>
              <a:t>Example</a:t>
            </a:r>
            <a:r>
              <a:rPr lang="it-IT" b="1" dirty="0">
                <a:solidFill>
                  <a:srgbClr val="9B0014"/>
                </a:solidFill>
              </a:rPr>
              <a:t> of </a:t>
            </a:r>
            <a:r>
              <a:rPr lang="it-IT" b="1" i="1" dirty="0">
                <a:solidFill>
                  <a:srgbClr val="9B0014"/>
                </a:solidFill>
              </a:rPr>
              <a:t>quaestio </a:t>
            </a:r>
            <a:r>
              <a:rPr lang="it-IT" b="1" dirty="0">
                <a:solidFill>
                  <a:srgbClr val="9B0014"/>
                </a:solidFill>
              </a:rPr>
              <a:t>2/2</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423763"/>
            <a:ext cx="4734991" cy="404231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200" dirty="0"/>
              <a:t>Q. i. ex parte </a:t>
            </a:r>
            <a:r>
              <a:rPr lang="it-IT" sz="2200" dirty="0" err="1"/>
              <a:t>imperatoris</a:t>
            </a:r>
            <a:endParaRPr lang="it-IT" sz="2200" dirty="0"/>
          </a:p>
          <a:p>
            <a:pPr>
              <a:lnSpc>
                <a:spcPct val="100000"/>
              </a:lnSpc>
              <a:buClr>
                <a:srgbClr val="9B0014"/>
              </a:buClr>
            </a:pPr>
            <a:r>
              <a:rPr lang="it-IT" sz="2200" dirty="0"/>
              <a:t>C. xi. q. iii. Non </a:t>
            </a:r>
            <a:r>
              <a:rPr lang="it-IT" sz="2200" dirty="0" err="1"/>
              <a:t>semper</a:t>
            </a:r>
            <a:r>
              <a:rPr lang="it-IT" sz="2200" dirty="0"/>
              <a:t> </a:t>
            </a:r>
            <a:r>
              <a:rPr lang="it-IT" sz="2200" dirty="0" err="1"/>
              <a:t>malum</a:t>
            </a:r>
            <a:r>
              <a:rPr lang="it-IT" sz="2200" dirty="0"/>
              <a:t> (C.11 q.3 c.92)</a:t>
            </a:r>
          </a:p>
          <a:p>
            <a:pPr>
              <a:lnSpc>
                <a:spcPct val="100000"/>
              </a:lnSpc>
              <a:buClr>
                <a:srgbClr val="9B0014"/>
              </a:buClr>
            </a:pPr>
            <a:r>
              <a:rPr lang="it-IT" sz="2200" dirty="0"/>
              <a:t>C. e. Si dominus (C.11 q.3 c.93)</a:t>
            </a:r>
          </a:p>
          <a:p>
            <a:pPr>
              <a:lnSpc>
                <a:spcPct val="100000"/>
              </a:lnSpc>
              <a:buClr>
                <a:srgbClr val="9B0014"/>
              </a:buClr>
            </a:pPr>
            <a:r>
              <a:rPr lang="it-IT" sz="2200" dirty="0"/>
              <a:t>et c. Qui </a:t>
            </a:r>
            <a:r>
              <a:rPr lang="it-IT" sz="2200" dirty="0" err="1"/>
              <a:t>iustus</a:t>
            </a:r>
            <a:r>
              <a:rPr lang="it-IT" sz="2200" dirty="0"/>
              <a:t> (C.11 q.3 c.90)</a:t>
            </a:r>
          </a:p>
          <a:p>
            <a:pPr>
              <a:lnSpc>
                <a:spcPct val="100000"/>
              </a:lnSpc>
              <a:buClr>
                <a:srgbClr val="9B0014"/>
              </a:buClr>
            </a:pPr>
            <a:r>
              <a:rPr lang="it-IT" sz="2200" dirty="0"/>
              <a:t>C. xi. q. iii. C. </a:t>
            </a:r>
            <a:r>
              <a:rPr lang="it-IT" sz="2200" dirty="0" err="1"/>
              <a:t>Plurumque</a:t>
            </a:r>
            <a:r>
              <a:rPr lang="it-IT" sz="2200" dirty="0"/>
              <a:t> (C.11 q.3 c.88)</a:t>
            </a:r>
          </a:p>
          <a:p>
            <a:pPr>
              <a:lnSpc>
                <a:spcPct val="100000"/>
              </a:lnSpc>
              <a:buClr>
                <a:srgbClr val="9B0014"/>
              </a:buClr>
            </a:pPr>
            <a:r>
              <a:rPr lang="it-IT" sz="2200" dirty="0"/>
              <a:t>et c. Nemo </a:t>
            </a:r>
            <a:r>
              <a:rPr lang="it-IT" sz="2200" dirty="0" err="1"/>
              <a:t>clericorum</a:t>
            </a:r>
            <a:r>
              <a:rPr lang="it-IT" sz="2200" dirty="0"/>
              <a:t> (C.11 q.3 c.81)</a:t>
            </a:r>
          </a:p>
          <a:p>
            <a:pPr>
              <a:lnSpc>
                <a:spcPct val="100000"/>
              </a:lnSpc>
              <a:buClr>
                <a:srgbClr val="9B0014"/>
              </a:buClr>
            </a:pPr>
            <a:r>
              <a:rPr lang="it-IT" sz="2200" dirty="0"/>
              <a:t>D. xxi. c. </a:t>
            </a:r>
            <a:r>
              <a:rPr lang="it-IT" sz="2200" dirty="0" err="1"/>
              <a:t>Nolite</a:t>
            </a:r>
            <a:r>
              <a:rPr lang="it-IT" sz="2200" dirty="0"/>
              <a:t> (D.21 c.5)</a:t>
            </a:r>
          </a:p>
          <a:p>
            <a:pPr>
              <a:lnSpc>
                <a:spcPct val="100000"/>
              </a:lnSpc>
              <a:buClr>
                <a:srgbClr val="9B0014"/>
              </a:buClr>
            </a:pPr>
            <a:endParaRPr lang="it-IT" sz="2200" dirty="0"/>
          </a:p>
          <a:p>
            <a:pPr>
              <a:lnSpc>
                <a:spcPct val="100000"/>
              </a:lnSpc>
              <a:buClr>
                <a:srgbClr val="9B0014"/>
              </a:buClr>
            </a:pPr>
            <a:r>
              <a:rPr lang="it-IT" sz="2200" dirty="0"/>
              <a:t>Q. ii. Ex parte </a:t>
            </a:r>
            <a:r>
              <a:rPr lang="it-IT" sz="2200" dirty="0" err="1"/>
              <a:t>imperatoris</a:t>
            </a:r>
            <a:endParaRPr lang="it-IT" sz="2200" dirty="0"/>
          </a:p>
          <a:p>
            <a:pPr>
              <a:lnSpc>
                <a:spcPct val="100000"/>
              </a:lnSpc>
              <a:buClr>
                <a:srgbClr val="9B0014"/>
              </a:buClr>
            </a:pPr>
            <a:r>
              <a:rPr lang="it-IT" sz="2200" dirty="0"/>
              <a:t>C. ii. q. vii. c. Nos si </a:t>
            </a:r>
            <a:r>
              <a:rPr lang="it-IT" sz="2200" dirty="0" err="1"/>
              <a:t>com</a:t>
            </a:r>
            <a:r>
              <a:rPr lang="it-IT" sz="2200" dirty="0"/>
              <a:t>. (C.2 q.7 c.41)</a:t>
            </a:r>
          </a:p>
          <a:p>
            <a:pPr>
              <a:lnSpc>
                <a:spcPct val="100000"/>
              </a:lnSpc>
              <a:buClr>
                <a:srgbClr val="9B0014"/>
              </a:buClr>
            </a:pPr>
            <a:r>
              <a:rPr lang="it-IT" sz="2200" dirty="0"/>
              <a:t>D. lxiii. c. </a:t>
            </a:r>
            <a:r>
              <a:rPr lang="it-IT" sz="2200" dirty="0" err="1"/>
              <a:t>Agatho</a:t>
            </a:r>
            <a:r>
              <a:rPr lang="it-IT" sz="2200" dirty="0"/>
              <a:t> (D.63 c.21)</a:t>
            </a:r>
          </a:p>
          <a:p>
            <a:pPr>
              <a:lnSpc>
                <a:spcPct val="100000"/>
              </a:lnSpc>
              <a:buClr>
                <a:srgbClr val="9B0014"/>
              </a:buClr>
            </a:pPr>
            <a:r>
              <a:rPr lang="it-IT" sz="2200" dirty="0"/>
              <a:t>et c. </a:t>
            </a:r>
            <a:r>
              <a:rPr lang="it-IT" sz="2200" dirty="0" err="1"/>
              <a:t>Adrianus</a:t>
            </a:r>
            <a:r>
              <a:rPr lang="it-IT" sz="2200" dirty="0"/>
              <a:t> (D.63 c.22)</a:t>
            </a:r>
          </a:p>
          <a:p>
            <a:pPr>
              <a:lnSpc>
                <a:spcPct val="100000"/>
              </a:lnSpc>
              <a:buClr>
                <a:srgbClr val="9B0014"/>
              </a:buClr>
            </a:pPr>
            <a:r>
              <a:rPr lang="it-IT" sz="2200" dirty="0"/>
              <a:t>et c. Quia sancta (D.63 c.28)</a:t>
            </a:r>
          </a:p>
          <a:p>
            <a:pPr>
              <a:lnSpc>
                <a:spcPct val="100000"/>
              </a:lnSpc>
              <a:buClr>
                <a:srgbClr val="9B0014"/>
              </a:buClr>
            </a:pPr>
            <a:r>
              <a:rPr lang="it-IT" sz="2200" dirty="0"/>
              <a:t>C. ii. q. </a:t>
            </a:r>
            <a:r>
              <a:rPr lang="it-IT" sz="2200" dirty="0" err="1"/>
              <a:t>iiii</a:t>
            </a:r>
            <a:r>
              <a:rPr lang="it-IT" sz="2200" dirty="0"/>
              <a:t>. c. Mandasti (C.2 q.5 c.10)</a:t>
            </a:r>
          </a:p>
          <a:p>
            <a:pPr>
              <a:lnSpc>
                <a:spcPct val="100000"/>
              </a:lnSpc>
              <a:buClr>
                <a:srgbClr val="9B0014"/>
              </a:buClr>
            </a:pPr>
            <a:r>
              <a:rPr lang="it-IT" sz="2200" dirty="0"/>
              <a:t>C. ii. q. </a:t>
            </a:r>
            <a:r>
              <a:rPr lang="it-IT" sz="2200" dirty="0" err="1"/>
              <a:t>iiii</a:t>
            </a:r>
            <a:r>
              <a:rPr lang="it-IT" sz="2200" dirty="0"/>
              <a:t>. C. </a:t>
            </a:r>
            <a:r>
              <a:rPr lang="it-IT" sz="2200" dirty="0" err="1"/>
              <a:t>Auditum</a:t>
            </a:r>
            <a:r>
              <a:rPr lang="it-IT" sz="2200" dirty="0"/>
              <a:t> est </a:t>
            </a:r>
            <a:r>
              <a:rPr lang="it-IT" sz="2200" dirty="0" err="1"/>
              <a:t>fratres</a:t>
            </a:r>
            <a:r>
              <a:rPr lang="it-IT" sz="2200" dirty="0"/>
              <a:t> (C.2 q.5 c.18)</a:t>
            </a:r>
          </a:p>
          <a:p>
            <a:pPr>
              <a:lnSpc>
                <a:spcPct val="100000"/>
              </a:lnSpc>
              <a:buClr>
                <a:srgbClr val="9B0014"/>
              </a:buClr>
            </a:pPr>
            <a:r>
              <a:rPr lang="it-IT" sz="2200" dirty="0"/>
              <a:t>C. xii. q. ii. Non </a:t>
            </a:r>
            <a:r>
              <a:rPr lang="it-IT" sz="2200" dirty="0" err="1"/>
              <a:t>liceat</a:t>
            </a:r>
            <a:r>
              <a:rPr lang="it-IT" sz="2200" dirty="0"/>
              <a:t> (C.12 q.2 c.3)</a:t>
            </a:r>
          </a:p>
          <a:p>
            <a:pPr>
              <a:lnSpc>
                <a:spcPct val="100000"/>
              </a:lnSpc>
              <a:buClr>
                <a:srgbClr val="9B0014"/>
              </a:buClr>
            </a:pPr>
            <a:r>
              <a:rPr lang="it-IT" sz="2200" dirty="0"/>
              <a:t>D. xcvi. c. </a:t>
            </a:r>
            <a:r>
              <a:rPr lang="it-IT" sz="2200" dirty="0" err="1"/>
              <a:t>Cum</a:t>
            </a:r>
            <a:r>
              <a:rPr lang="it-IT" sz="2200" dirty="0"/>
              <a:t> ad </a:t>
            </a:r>
            <a:r>
              <a:rPr lang="it-IT" sz="2200" dirty="0" err="1"/>
              <a:t>verum</a:t>
            </a:r>
            <a:r>
              <a:rPr lang="it-IT" sz="2200" dirty="0"/>
              <a:t> (D.96 c.6)</a:t>
            </a:r>
          </a:p>
          <a:p>
            <a:pPr>
              <a:lnSpc>
                <a:spcPct val="100000"/>
              </a:lnSpc>
              <a:buClr>
                <a:srgbClr val="9B0014"/>
              </a:buClr>
            </a:pPr>
            <a:r>
              <a:rPr lang="it-IT" sz="2200" dirty="0"/>
              <a:t>D. xc. </a:t>
            </a:r>
            <a:r>
              <a:rPr lang="it-IT" sz="2200" dirty="0" err="1"/>
              <a:t>Quoniam</a:t>
            </a:r>
            <a:r>
              <a:rPr lang="it-IT" sz="2200" dirty="0"/>
              <a:t> (D.100 c.1)</a:t>
            </a:r>
          </a:p>
          <a:p>
            <a:pPr>
              <a:lnSpc>
                <a:spcPct val="100000"/>
              </a:lnSpc>
              <a:buClr>
                <a:srgbClr val="9B0014"/>
              </a:buClr>
            </a:pPr>
            <a:endParaRPr lang="it-IT" sz="2200" dirty="0"/>
          </a:p>
        </p:txBody>
      </p:sp>
      <p:sp>
        <p:nvSpPr>
          <p:cNvPr id="3" name="Titolo 4">
            <a:extLst>
              <a:ext uri="{FF2B5EF4-FFF2-40B4-BE49-F238E27FC236}">
                <a16:creationId xmlns:a16="http://schemas.microsoft.com/office/drawing/2014/main" id="{C07534DB-922B-81BC-5330-09F0318F1C57}"/>
              </a:ext>
            </a:extLst>
          </p:cNvPr>
          <p:cNvSpPr txBox="1">
            <a:spLocks/>
          </p:cNvSpPr>
          <p:nvPr/>
        </p:nvSpPr>
        <p:spPr>
          <a:xfrm>
            <a:off x="1838529" y="5594569"/>
            <a:ext cx="3329609" cy="57709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G. </a:t>
            </a:r>
            <a:r>
              <a:rPr lang="es-ES" sz="1700" dirty="0" err="1"/>
              <a:t>Fransen</a:t>
            </a:r>
            <a:r>
              <a:rPr lang="es-ES" sz="1700" dirty="0"/>
              <a:t>, </a:t>
            </a:r>
            <a:r>
              <a:rPr lang="es-ES" sz="1700" i="1" dirty="0"/>
              <a:t>Canones et quaestiones</a:t>
            </a:r>
            <a:r>
              <a:rPr lang="es-ES" sz="1700" dirty="0"/>
              <a:t>, vol. 1.2, pp. 341-42</a:t>
            </a:r>
            <a:endParaRPr lang="it-IT" sz="1700" dirty="0"/>
          </a:p>
        </p:txBody>
      </p:sp>
      <p:sp>
        <p:nvSpPr>
          <p:cNvPr id="6" name="Titolo 4">
            <a:extLst>
              <a:ext uri="{FF2B5EF4-FFF2-40B4-BE49-F238E27FC236}">
                <a16:creationId xmlns:a16="http://schemas.microsoft.com/office/drawing/2014/main" id="{03065DD1-C23D-1BE0-C0CA-DB612E0F2857}"/>
              </a:ext>
            </a:extLst>
          </p:cNvPr>
          <p:cNvSpPr txBox="1">
            <a:spLocks/>
          </p:cNvSpPr>
          <p:nvPr/>
        </p:nvSpPr>
        <p:spPr>
          <a:xfrm>
            <a:off x="6845734" y="1398392"/>
            <a:ext cx="4734991" cy="47676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buClr>
                <a:srgbClr val="9B0014"/>
              </a:buClr>
            </a:pPr>
            <a:r>
              <a:rPr lang="it-IT" sz="1600" dirty="0"/>
              <a:t>C. vi. q. i. c. </a:t>
            </a:r>
            <a:r>
              <a:rPr lang="it-IT" sz="1600" dirty="0" err="1"/>
              <a:t>Oves</a:t>
            </a:r>
            <a:r>
              <a:rPr lang="it-IT" sz="1600" dirty="0"/>
              <a:t> (C.6 q.1 c.9)</a:t>
            </a:r>
          </a:p>
          <a:p>
            <a:pPr algn="r">
              <a:lnSpc>
                <a:spcPct val="100000"/>
              </a:lnSpc>
              <a:buClr>
                <a:srgbClr val="9B0014"/>
              </a:buClr>
            </a:pPr>
            <a:r>
              <a:rPr lang="it-IT" sz="1600" dirty="0"/>
              <a:t>e. C. e. q. </a:t>
            </a:r>
            <a:r>
              <a:rPr lang="it-IT" sz="1600" dirty="0" err="1"/>
              <a:t>Sacerdos</a:t>
            </a:r>
            <a:r>
              <a:rPr lang="it-IT" sz="1600" dirty="0"/>
              <a:t> (C.6 q.1 c.8)</a:t>
            </a:r>
          </a:p>
          <a:p>
            <a:pPr algn="r">
              <a:lnSpc>
                <a:spcPct val="100000"/>
              </a:lnSpc>
              <a:buClr>
                <a:srgbClr val="9B0014"/>
              </a:buClr>
            </a:pPr>
            <a:r>
              <a:rPr lang="it-IT" sz="1600" dirty="0"/>
              <a:t>C. </a:t>
            </a:r>
            <a:r>
              <a:rPr lang="it-IT" sz="1600" dirty="0" err="1"/>
              <a:t>viiii</a:t>
            </a:r>
            <a:r>
              <a:rPr lang="it-IT" sz="1600" dirty="0"/>
              <a:t>. q. i. </a:t>
            </a:r>
            <a:r>
              <a:rPr lang="it-IT" sz="1600" dirty="0" err="1"/>
              <a:t>Quam</a:t>
            </a:r>
            <a:r>
              <a:rPr lang="it-IT" sz="1600" dirty="0"/>
              <a:t> </a:t>
            </a:r>
            <a:r>
              <a:rPr lang="it-IT" sz="1600" dirty="0" err="1"/>
              <a:t>sit</a:t>
            </a:r>
            <a:r>
              <a:rPr lang="it-IT" sz="1600" dirty="0"/>
              <a:t> separabile (C.7 q.1 c.9)</a:t>
            </a:r>
          </a:p>
          <a:p>
            <a:pPr algn="r">
              <a:lnSpc>
                <a:spcPct val="100000"/>
              </a:lnSpc>
              <a:buClr>
                <a:srgbClr val="9B0014"/>
              </a:buClr>
            </a:pPr>
            <a:r>
              <a:rPr lang="it-IT" sz="1600" dirty="0"/>
              <a:t>C. viii. q. i. c. </a:t>
            </a:r>
            <a:r>
              <a:rPr lang="it-IT" sz="1600" dirty="0" err="1"/>
              <a:t>Sciendum</a:t>
            </a:r>
            <a:r>
              <a:rPr lang="it-IT" sz="1600" dirty="0"/>
              <a:t> </a:t>
            </a:r>
            <a:r>
              <a:rPr lang="it-IT" sz="1600" dirty="0" err="1"/>
              <a:t>Summopere</a:t>
            </a:r>
            <a:r>
              <a:rPr lang="it-IT" sz="1600" dirty="0"/>
              <a:t> (C.8 q.1 c.10)</a:t>
            </a:r>
          </a:p>
          <a:p>
            <a:pPr algn="r">
              <a:lnSpc>
                <a:spcPct val="100000"/>
              </a:lnSpc>
              <a:buClr>
                <a:srgbClr val="9B0014"/>
              </a:buClr>
            </a:pPr>
            <a:r>
              <a:rPr lang="it-IT" sz="1600" dirty="0"/>
              <a:t>C. viii. q. </a:t>
            </a:r>
            <a:r>
              <a:rPr lang="it-IT" sz="1600" dirty="0" err="1"/>
              <a:t>iiii</a:t>
            </a:r>
            <a:r>
              <a:rPr lang="it-IT" sz="1600" dirty="0"/>
              <a:t>. Nonne (C.8 q.4 </a:t>
            </a:r>
            <a:r>
              <a:rPr lang="it-IT" sz="1600" dirty="0" err="1"/>
              <a:t>c.un</a:t>
            </a:r>
            <a:r>
              <a:rPr lang="it-IT" sz="1600" dirty="0"/>
              <a:t>.)</a:t>
            </a:r>
          </a:p>
          <a:p>
            <a:pPr algn="r">
              <a:lnSpc>
                <a:spcPct val="100000"/>
              </a:lnSpc>
              <a:buClr>
                <a:srgbClr val="9B0014"/>
              </a:buClr>
            </a:pPr>
            <a:r>
              <a:rPr lang="it-IT" sz="1600" dirty="0"/>
              <a:t>D. vii. </a:t>
            </a:r>
            <a:r>
              <a:rPr lang="it-IT" sz="1600" dirty="0" err="1"/>
              <a:t>Huic</a:t>
            </a:r>
            <a:r>
              <a:rPr lang="it-IT" sz="1600" dirty="0"/>
              <a:t> (D.17 c.3)</a:t>
            </a:r>
          </a:p>
          <a:p>
            <a:pPr algn="r">
              <a:lnSpc>
                <a:spcPct val="100000"/>
              </a:lnSpc>
              <a:buClr>
                <a:srgbClr val="9B0014"/>
              </a:buClr>
            </a:pPr>
            <a:r>
              <a:rPr lang="it-IT" sz="1600" dirty="0"/>
              <a:t>C. xxiii. q. Si </a:t>
            </a:r>
            <a:r>
              <a:rPr lang="it-IT" sz="1600" dirty="0" err="1"/>
              <a:t>dicat</a:t>
            </a:r>
            <a:r>
              <a:rPr lang="it-IT" sz="1600" dirty="0"/>
              <a:t> (C.33 q.5 c.1)</a:t>
            </a:r>
          </a:p>
          <a:p>
            <a:pPr algn="r">
              <a:lnSpc>
                <a:spcPct val="100000"/>
              </a:lnSpc>
              <a:buClr>
                <a:srgbClr val="9B0014"/>
              </a:buClr>
            </a:pPr>
            <a:r>
              <a:rPr lang="it-IT" sz="1600" dirty="0"/>
              <a:t>C. xi. q. i. c. Quia </a:t>
            </a:r>
            <a:r>
              <a:rPr lang="it-IT" sz="1600" dirty="0" err="1"/>
              <a:t>reus</a:t>
            </a:r>
            <a:r>
              <a:rPr lang="it-IT" sz="1600" dirty="0"/>
              <a:t> (C.11 q.1 c.50)</a:t>
            </a:r>
          </a:p>
          <a:p>
            <a:pPr algn="r">
              <a:lnSpc>
                <a:spcPct val="100000"/>
              </a:lnSpc>
              <a:buClr>
                <a:srgbClr val="9B0014"/>
              </a:buClr>
            </a:pPr>
            <a:r>
              <a:rPr lang="it-IT" sz="1600" dirty="0"/>
              <a:t>C. ix. q. iii. Quid ergo </a:t>
            </a:r>
            <a:r>
              <a:rPr lang="it-IT" sz="1600" dirty="0" err="1"/>
              <a:t>mirum</a:t>
            </a:r>
            <a:r>
              <a:rPr lang="it-IT" sz="1600" dirty="0"/>
              <a:t> (C.9 q.3 c.99)</a:t>
            </a:r>
          </a:p>
          <a:p>
            <a:pPr algn="r">
              <a:lnSpc>
                <a:spcPct val="100000"/>
              </a:lnSpc>
              <a:buClr>
                <a:srgbClr val="9B0014"/>
              </a:buClr>
            </a:pPr>
            <a:endParaRPr lang="it-IT" sz="1600" dirty="0"/>
          </a:p>
          <a:p>
            <a:pPr algn="r">
              <a:lnSpc>
                <a:spcPct val="100000"/>
              </a:lnSpc>
              <a:buClr>
                <a:srgbClr val="9B0014"/>
              </a:buClr>
            </a:pPr>
            <a:r>
              <a:rPr lang="it-IT" sz="1600" dirty="0"/>
              <a:t>C. </a:t>
            </a:r>
            <a:r>
              <a:rPr lang="it-IT" sz="1600" dirty="0" err="1"/>
              <a:t>viiii</a:t>
            </a:r>
            <a:r>
              <a:rPr lang="it-IT" sz="1600" dirty="0"/>
              <a:t>. q. iii. c. Nemo (C. 9 q.3 c.13)</a:t>
            </a:r>
          </a:p>
          <a:p>
            <a:pPr algn="r">
              <a:lnSpc>
                <a:spcPct val="100000"/>
              </a:lnSpc>
              <a:buClr>
                <a:srgbClr val="9B0014"/>
              </a:buClr>
            </a:pPr>
            <a:r>
              <a:rPr lang="it-IT" sz="1600" dirty="0"/>
              <a:t>C. e. q. e. c. </a:t>
            </a:r>
            <a:r>
              <a:rPr lang="it-IT" sz="1600" dirty="0" err="1"/>
              <a:t>Aliorum</a:t>
            </a:r>
            <a:r>
              <a:rPr lang="it-IT" sz="1600" dirty="0"/>
              <a:t> </a:t>
            </a:r>
            <a:r>
              <a:rPr lang="it-IT" sz="1600" dirty="0" err="1"/>
              <a:t>hominum</a:t>
            </a:r>
            <a:r>
              <a:rPr lang="it-IT" sz="1600" dirty="0"/>
              <a:t> (C.9 q.3 c.14)</a:t>
            </a:r>
          </a:p>
          <a:p>
            <a:pPr algn="r">
              <a:lnSpc>
                <a:spcPct val="100000"/>
              </a:lnSpc>
              <a:buClr>
                <a:srgbClr val="9B0014"/>
              </a:buClr>
            </a:pPr>
            <a:r>
              <a:rPr lang="it-IT" sz="1600" dirty="0"/>
              <a:t>et c. </a:t>
            </a:r>
            <a:r>
              <a:rPr lang="it-IT" sz="1600" dirty="0" err="1"/>
              <a:t>Facta</a:t>
            </a:r>
            <a:r>
              <a:rPr lang="it-IT" sz="1600" dirty="0"/>
              <a:t> (C.9 q.3 c.15)</a:t>
            </a:r>
          </a:p>
          <a:p>
            <a:pPr algn="r">
              <a:lnSpc>
                <a:spcPct val="100000"/>
              </a:lnSpc>
              <a:buClr>
                <a:srgbClr val="9B0014"/>
              </a:buClr>
            </a:pPr>
            <a:r>
              <a:rPr lang="it-IT" sz="1600" dirty="0"/>
              <a:t>et c. </a:t>
            </a:r>
            <a:r>
              <a:rPr lang="it-IT" sz="1600" dirty="0" err="1"/>
              <a:t>Cuncta</a:t>
            </a:r>
            <a:r>
              <a:rPr lang="it-IT" sz="1600" dirty="0"/>
              <a:t> per (C.9 q.3 c.17)</a:t>
            </a:r>
          </a:p>
          <a:p>
            <a:pPr algn="r">
              <a:lnSpc>
                <a:spcPct val="100000"/>
              </a:lnSpc>
              <a:buClr>
                <a:srgbClr val="9B0014"/>
              </a:buClr>
            </a:pPr>
            <a:r>
              <a:rPr lang="it-IT" sz="1600" dirty="0"/>
              <a:t>et c. </a:t>
            </a:r>
            <a:r>
              <a:rPr lang="it-IT" sz="1600" dirty="0" err="1"/>
              <a:t>Fratres</a:t>
            </a:r>
            <a:r>
              <a:rPr lang="it-IT" sz="1600" dirty="0"/>
              <a:t> (C.9 q.3 c.19)</a:t>
            </a:r>
          </a:p>
          <a:p>
            <a:pPr algn="r">
              <a:lnSpc>
                <a:spcPct val="100000"/>
              </a:lnSpc>
              <a:buClr>
                <a:srgbClr val="9B0014"/>
              </a:buClr>
            </a:pPr>
            <a:r>
              <a:rPr lang="it-IT" sz="1600" dirty="0"/>
              <a:t>C. </a:t>
            </a:r>
            <a:r>
              <a:rPr lang="it-IT" sz="1600" dirty="0" err="1"/>
              <a:t>viiii</a:t>
            </a:r>
            <a:r>
              <a:rPr lang="it-IT" sz="1600" dirty="0"/>
              <a:t>. q. iii. C. </a:t>
            </a:r>
            <a:r>
              <a:rPr lang="it-IT" sz="1600" dirty="0" err="1"/>
              <a:t>Patet</a:t>
            </a:r>
            <a:r>
              <a:rPr lang="it-IT" sz="1600" dirty="0"/>
              <a:t> (C.9 q.3 c.10)</a:t>
            </a:r>
          </a:p>
          <a:p>
            <a:pPr algn="r">
              <a:lnSpc>
                <a:spcPct val="100000"/>
              </a:lnSpc>
              <a:buClr>
                <a:srgbClr val="9B0014"/>
              </a:buClr>
            </a:pPr>
            <a:r>
              <a:rPr lang="it-IT" sz="1600" dirty="0"/>
              <a:t>C. xvii. q. </a:t>
            </a:r>
            <a:r>
              <a:rPr lang="it-IT" sz="1600" dirty="0" err="1"/>
              <a:t>iiii</a:t>
            </a:r>
            <a:r>
              <a:rPr lang="it-IT" sz="1600" dirty="0"/>
              <a:t>. </a:t>
            </a:r>
            <a:r>
              <a:rPr lang="it-IT" sz="1600" dirty="0" err="1"/>
              <a:t>Neminem</a:t>
            </a:r>
            <a:r>
              <a:rPr lang="it-IT" sz="1600" dirty="0"/>
              <a:t> (C.17 q.4 c.30)</a:t>
            </a:r>
          </a:p>
          <a:p>
            <a:pPr algn="r">
              <a:lnSpc>
                <a:spcPct val="100000"/>
              </a:lnSpc>
              <a:buClr>
                <a:srgbClr val="9B0014"/>
              </a:buClr>
            </a:pPr>
            <a:r>
              <a:rPr lang="it-IT" sz="1600" dirty="0"/>
              <a:t>D. xxi. c. Nunc </a:t>
            </a:r>
            <a:r>
              <a:rPr lang="it-IT" sz="1600" dirty="0" err="1"/>
              <a:t>autem</a:t>
            </a:r>
            <a:r>
              <a:rPr lang="it-IT" sz="1600" dirty="0"/>
              <a:t> (D.21 c.7)</a:t>
            </a:r>
          </a:p>
          <a:p>
            <a:pPr algn="r">
              <a:lnSpc>
                <a:spcPct val="100000"/>
              </a:lnSpc>
              <a:buClr>
                <a:srgbClr val="9B0014"/>
              </a:buClr>
            </a:pPr>
            <a:r>
              <a:rPr lang="it-IT" sz="1600" dirty="0"/>
              <a:t>D. lxxiii. § </a:t>
            </a:r>
            <a:r>
              <a:rPr lang="it-IT" sz="1600" dirty="0" err="1"/>
              <a:t>Verum</a:t>
            </a:r>
            <a:r>
              <a:rPr lang="it-IT" sz="1600" dirty="0"/>
              <a:t> quia </a:t>
            </a:r>
            <a:r>
              <a:rPr lang="it-IT" sz="1600" dirty="0" err="1"/>
              <a:t>imperatores</a:t>
            </a:r>
            <a:r>
              <a:rPr lang="it-IT" sz="1600" dirty="0"/>
              <a:t> (D.63 p.c.28)</a:t>
            </a:r>
          </a:p>
          <a:p>
            <a:pPr algn="r">
              <a:lnSpc>
                <a:spcPct val="100000"/>
              </a:lnSpc>
              <a:buClr>
                <a:srgbClr val="9B0014"/>
              </a:buClr>
            </a:pPr>
            <a:r>
              <a:rPr lang="it-IT" sz="1600" dirty="0"/>
              <a:t>D. xcvi. c. In </a:t>
            </a:r>
            <a:r>
              <a:rPr lang="it-IT" sz="1600" dirty="0" err="1"/>
              <a:t>scripturis</a:t>
            </a:r>
            <a:r>
              <a:rPr lang="it-IT" sz="1600" dirty="0"/>
              <a:t> (D.96 c.8)</a:t>
            </a:r>
          </a:p>
        </p:txBody>
      </p:sp>
    </p:spTree>
    <p:extLst>
      <p:ext uri="{BB962C8B-B14F-4D97-AF65-F5344CB8AC3E}">
        <p14:creationId xmlns:p14="http://schemas.microsoft.com/office/powerpoint/2010/main" val="339754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4273605" y="14516"/>
            <a:ext cx="3619328" cy="1365188"/>
          </a:xfrm>
        </p:spPr>
        <p:txBody>
          <a:bodyPr>
            <a:normAutofit/>
          </a:bodyPr>
          <a:lstStyle/>
          <a:p>
            <a:pPr>
              <a:lnSpc>
                <a:spcPct val="100000"/>
              </a:lnSpc>
            </a:pPr>
            <a:r>
              <a:rPr lang="it-IT" b="1" dirty="0">
                <a:solidFill>
                  <a:srgbClr val="9B0014"/>
                </a:solidFill>
              </a:rPr>
              <a:t>2 </a:t>
            </a:r>
            <a:r>
              <a:rPr lang="it-IT" b="1" dirty="0" err="1">
                <a:solidFill>
                  <a:srgbClr val="9B0014"/>
                </a:solidFill>
              </a:rPr>
              <a:t>columns</a:t>
            </a:r>
            <a:br>
              <a:rPr lang="it-IT" i="1" dirty="0"/>
            </a:br>
            <a:r>
              <a:rPr lang="it-IT" sz="3500" dirty="0"/>
              <a:t>Simple text</a:t>
            </a:r>
            <a:endParaRPr lang="it-IT" sz="1700" dirty="0"/>
          </a:p>
        </p:txBody>
      </p:sp>
      <p:pic>
        <p:nvPicPr>
          <p:cNvPr id="4" name="Immagine 3" descr="Immagine che contiene testo&#10;&#10;Descrizione generata automaticamente">
            <a:extLst>
              <a:ext uri="{FF2B5EF4-FFF2-40B4-BE49-F238E27FC236}">
                <a16:creationId xmlns:a16="http://schemas.microsoft.com/office/drawing/2014/main" id="{7EA2DAAC-14EB-4AD6-7859-697937CB2ABA}"/>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892932" y="-1"/>
            <a:ext cx="4308319" cy="6856355"/>
          </a:xfrm>
          <a:prstGeom prst="rect">
            <a:avLst/>
          </a:prstGeom>
        </p:spPr>
      </p:pic>
      <p:sp>
        <p:nvSpPr>
          <p:cNvPr id="9" name="Titolo 4">
            <a:extLst>
              <a:ext uri="{FF2B5EF4-FFF2-40B4-BE49-F238E27FC236}">
                <a16:creationId xmlns:a16="http://schemas.microsoft.com/office/drawing/2014/main" id="{B16E7552-EFC5-BDDC-F95D-8D2A57C7DF5B}"/>
              </a:ext>
            </a:extLst>
          </p:cNvPr>
          <p:cNvSpPr txBox="1">
            <a:spLocks/>
          </p:cNvSpPr>
          <p:nvPr/>
        </p:nvSpPr>
        <p:spPr>
          <a:xfrm>
            <a:off x="5895830" y="4259115"/>
            <a:ext cx="1401628" cy="403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Solutions</a:t>
            </a:r>
            <a:endParaRPr lang="it-IT" sz="2000" dirty="0"/>
          </a:p>
        </p:txBody>
      </p:sp>
      <p:cxnSp>
        <p:nvCxnSpPr>
          <p:cNvPr id="10" name="Connettore 2 9">
            <a:extLst>
              <a:ext uri="{FF2B5EF4-FFF2-40B4-BE49-F238E27FC236}">
                <a16:creationId xmlns:a16="http://schemas.microsoft.com/office/drawing/2014/main" id="{E5BE7E6C-E2B2-F0F5-7F21-9329CE4DDA5F}"/>
              </a:ext>
            </a:extLst>
          </p:cNvPr>
          <p:cNvCxnSpPr>
            <a:cxnSpLocks/>
          </p:cNvCxnSpPr>
          <p:nvPr/>
        </p:nvCxnSpPr>
        <p:spPr>
          <a:xfrm>
            <a:off x="7127905" y="4452061"/>
            <a:ext cx="799041"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C911E365-BB3C-1714-241C-16EBFCD5BAB6}"/>
              </a:ext>
            </a:extLst>
          </p:cNvPr>
          <p:cNvSpPr txBox="1">
            <a:spLocks/>
          </p:cNvSpPr>
          <p:nvPr/>
        </p:nvSpPr>
        <p:spPr>
          <a:xfrm>
            <a:off x="6705376" y="3602376"/>
            <a:ext cx="937870" cy="635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Contra</a:t>
            </a:r>
            <a:endParaRPr lang="it-IT" sz="2000" dirty="0"/>
          </a:p>
        </p:txBody>
      </p:sp>
      <p:cxnSp>
        <p:nvCxnSpPr>
          <p:cNvPr id="8" name="Connettore 2 7">
            <a:extLst>
              <a:ext uri="{FF2B5EF4-FFF2-40B4-BE49-F238E27FC236}">
                <a16:creationId xmlns:a16="http://schemas.microsoft.com/office/drawing/2014/main" id="{0C1DEAE9-C112-9F4A-1D6D-B59BB5209974}"/>
              </a:ext>
            </a:extLst>
          </p:cNvPr>
          <p:cNvCxnSpPr>
            <a:cxnSpLocks/>
          </p:cNvCxnSpPr>
          <p:nvPr/>
        </p:nvCxnSpPr>
        <p:spPr>
          <a:xfrm>
            <a:off x="7572714" y="3947043"/>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5" name="Titolo 4">
            <a:extLst>
              <a:ext uri="{FF2B5EF4-FFF2-40B4-BE49-F238E27FC236}">
                <a16:creationId xmlns:a16="http://schemas.microsoft.com/office/drawing/2014/main" id="{07523D43-4426-E5BB-8C28-A5939A3FD2B9}"/>
              </a:ext>
            </a:extLst>
          </p:cNvPr>
          <p:cNvSpPr txBox="1">
            <a:spLocks/>
          </p:cNvSpPr>
          <p:nvPr/>
        </p:nvSpPr>
        <p:spPr>
          <a:xfrm>
            <a:off x="5293360" y="2316139"/>
            <a:ext cx="2563657" cy="6944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Quaestio </a:t>
            </a:r>
            <a:r>
              <a:rPr lang="it-IT" sz="2000" dirty="0"/>
              <a:t>with </a:t>
            </a:r>
          </a:p>
          <a:p>
            <a:pPr>
              <a:lnSpc>
                <a:spcPct val="100000"/>
              </a:lnSpc>
            </a:pPr>
            <a:r>
              <a:rPr lang="it-IT" sz="2000" dirty="0" err="1"/>
              <a:t>allegations</a:t>
            </a:r>
            <a:endParaRPr lang="it-IT" sz="2000" dirty="0"/>
          </a:p>
        </p:txBody>
      </p:sp>
      <p:cxnSp>
        <p:nvCxnSpPr>
          <p:cNvPr id="6" name="Connettore 2 5">
            <a:extLst>
              <a:ext uri="{FF2B5EF4-FFF2-40B4-BE49-F238E27FC236}">
                <a16:creationId xmlns:a16="http://schemas.microsoft.com/office/drawing/2014/main" id="{BA96B3A5-348F-A433-5B0B-5F5FF90437F4}"/>
              </a:ext>
            </a:extLst>
          </p:cNvPr>
          <p:cNvCxnSpPr>
            <a:cxnSpLocks/>
          </p:cNvCxnSpPr>
          <p:nvPr/>
        </p:nvCxnSpPr>
        <p:spPr>
          <a:xfrm>
            <a:off x="7526722" y="2533173"/>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1" name="Titolo 4">
            <a:extLst>
              <a:ext uri="{FF2B5EF4-FFF2-40B4-BE49-F238E27FC236}">
                <a16:creationId xmlns:a16="http://schemas.microsoft.com/office/drawing/2014/main" id="{62FA2014-9775-9920-FDC2-E3EF94B7D567}"/>
              </a:ext>
            </a:extLst>
          </p:cNvPr>
          <p:cNvSpPr txBox="1">
            <a:spLocks/>
          </p:cNvSpPr>
          <p:nvPr/>
        </p:nvSpPr>
        <p:spPr>
          <a:xfrm>
            <a:off x="4123298" y="5543781"/>
            <a:ext cx="3644791" cy="1315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a:t>Barcelona, Archivo de la Corona de Aragón, Sant Cugat 55, fol. 100r (</a:t>
            </a:r>
            <a:r>
              <a:rPr lang="es-ES" sz="1700" i="1" dirty="0"/>
              <a:t>Quaestiones “Barcinonenses VIII”)</a:t>
            </a:r>
            <a:endParaRPr lang="it-IT" sz="1700" dirty="0"/>
          </a:p>
        </p:txBody>
      </p:sp>
      <p:sp>
        <p:nvSpPr>
          <p:cNvPr id="16" name="Titolo 4">
            <a:extLst>
              <a:ext uri="{FF2B5EF4-FFF2-40B4-BE49-F238E27FC236}">
                <a16:creationId xmlns:a16="http://schemas.microsoft.com/office/drawing/2014/main" id="{4D12CFD9-CCAC-6DC6-E20A-0C0ABE8570C5}"/>
              </a:ext>
            </a:extLst>
          </p:cNvPr>
          <p:cNvSpPr txBox="1">
            <a:spLocks/>
          </p:cNvSpPr>
          <p:nvPr/>
        </p:nvSpPr>
        <p:spPr>
          <a:xfrm>
            <a:off x="4998721" y="1756366"/>
            <a:ext cx="2644526" cy="4343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sz="2000" b="1" dirty="0" err="1">
                <a:solidFill>
                  <a:srgbClr val="9B0014"/>
                </a:solidFill>
              </a:rPr>
              <a:t>Rubricated</a:t>
            </a:r>
            <a:r>
              <a:rPr lang="en-GB" sz="2000" b="1" dirty="0">
                <a:solidFill>
                  <a:srgbClr val="9B0014"/>
                </a:solidFill>
              </a:rPr>
              <a:t> initial letter</a:t>
            </a:r>
          </a:p>
        </p:txBody>
      </p:sp>
      <p:cxnSp>
        <p:nvCxnSpPr>
          <p:cNvPr id="17" name="Connettore 2 16">
            <a:extLst>
              <a:ext uri="{FF2B5EF4-FFF2-40B4-BE49-F238E27FC236}">
                <a16:creationId xmlns:a16="http://schemas.microsoft.com/office/drawing/2014/main" id="{21175030-2CB2-A6CB-1C47-F2DD2F282A1A}"/>
              </a:ext>
            </a:extLst>
          </p:cNvPr>
          <p:cNvCxnSpPr>
            <a:cxnSpLocks/>
          </p:cNvCxnSpPr>
          <p:nvPr/>
        </p:nvCxnSpPr>
        <p:spPr>
          <a:xfrm>
            <a:off x="7550993" y="1975370"/>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1551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406372" y="2118810"/>
            <a:ext cx="3644791" cy="3415528"/>
          </a:xfrm>
        </p:spPr>
        <p:txBody>
          <a:bodyPr>
            <a:normAutofit/>
          </a:bodyPr>
          <a:lstStyle/>
          <a:p>
            <a:pPr>
              <a:lnSpc>
                <a:spcPct val="100000"/>
              </a:lnSpc>
            </a:pPr>
            <a:r>
              <a:rPr lang="it-IT" b="1" dirty="0">
                <a:solidFill>
                  <a:srgbClr val="9B0014"/>
                </a:solidFill>
              </a:rPr>
              <a:t>2 </a:t>
            </a:r>
            <a:r>
              <a:rPr lang="it-IT" b="1" dirty="0" err="1">
                <a:solidFill>
                  <a:srgbClr val="9B0014"/>
                </a:solidFill>
              </a:rPr>
              <a:t>columns</a:t>
            </a:r>
            <a:br>
              <a:rPr lang="it-IT" i="1" dirty="0"/>
            </a:br>
            <a:r>
              <a:rPr lang="it-IT" sz="3500" dirty="0" err="1"/>
              <a:t>Bigger</a:t>
            </a:r>
            <a:r>
              <a:rPr lang="it-IT" sz="3500" dirty="0"/>
              <a:t> text and </a:t>
            </a:r>
            <a:r>
              <a:rPr lang="it-IT" sz="3500" dirty="0" err="1"/>
              <a:t>smaller</a:t>
            </a:r>
            <a:r>
              <a:rPr lang="it-IT" sz="3500" dirty="0"/>
              <a:t> </a:t>
            </a:r>
            <a:r>
              <a:rPr lang="it-IT" sz="3500" dirty="0" err="1"/>
              <a:t>allegations</a:t>
            </a:r>
            <a:br>
              <a:rPr lang="it-IT" sz="2000" dirty="0"/>
            </a:br>
            <a:r>
              <a:rPr lang="es-ES" sz="1700" dirty="0"/>
              <a:t>Barcelona, Archivo de la Corona de Aragón, Sant Cugat 55, fol. 62v (</a:t>
            </a:r>
            <a:r>
              <a:rPr lang="es-ES" sz="1700" i="1" dirty="0"/>
              <a:t>Quaestiones decretales “Barcinonenses VI”)</a:t>
            </a:r>
            <a:endParaRPr lang="it-IT" sz="1700" dirty="0"/>
          </a:p>
        </p:txBody>
      </p:sp>
      <p:pic>
        <p:nvPicPr>
          <p:cNvPr id="3" name="Immagine 2" descr="Immagine che contiene testo&#10;&#10;Descrizione generata automaticamente">
            <a:extLst>
              <a:ext uri="{FF2B5EF4-FFF2-40B4-BE49-F238E27FC236}">
                <a16:creationId xmlns:a16="http://schemas.microsoft.com/office/drawing/2014/main" id="{5D165E73-4CEE-F4F6-10B9-BF1A2FD3519E}"/>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367601" y="13472"/>
            <a:ext cx="4824399" cy="6844527"/>
          </a:xfrm>
          <a:prstGeom prst="rect">
            <a:avLst/>
          </a:prstGeom>
        </p:spPr>
      </p:pic>
      <p:sp>
        <p:nvSpPr>
          <p:cNvPr id="5" name="Titolo 4">
            <a:extLst>
              <a:ext uri="{FF2B5EF4-FFF2-40B4-BE49-F238E27FC236}">
                <a16:creationId xmlns:a16="http://schemas.microsoft.com/office/drawing/2014/main" id="{07523D43-4426-E5BB-8C28-A5939A3FD2B9}"/>
              </a:ext>
            </a:extLst>
          </p:cNvPr>
          <p:cNvSpPr txBox="1">
            <a:spLocks/>
          </p:cNvSpPr>
          <p:nvPr/>
        </p:nvSpPr>
        <p:spPr>
          <a:xfrm>
            <a:off x="5556978" y="605153"/>
            <a:ext cx="1622121" cy="63593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r>
              <a:rPr lang="it-IT" sz="2000" b="1" dirty="0">
                <a:solidFill>
                  <a:srgbClr val="9B0014"/>
                </a:solidFill>
              </a:rPr>
              <a:t> </a:t>
            </a:r>
            <a:r>
              <a:rPr lang="it-IT" sz="2000" i="1" dirty="0"/>
              <a:t>pro</a:t>
            </a:r>
          </a:p>
        </p:txBody>
      </p:sp>
      <p:cxnSp>
        <p:nvCxnSpPr>
          <p:cNvPr id="6" name="Connettore 2 5">
            <a:extLst>
              <a:ext uri="{FF2B5EF4-FFF2-40B4-BE49-F238E27FC236}">
                <a16:creationId xmlns:a16="http://schemas.microsoft.com/office/drawing/2014/main" id="{BA96B3A5-348F-A433-5B0B-5F5FF90437F4}"/>
              </a:ext>
            </a:extLst>
          </p:cNvPr>
          <p:cNvCxnSpPr>
            <a:cxnSpLocks/>
          </p:cNvCxnSpPr>
          <p:nvPr/>
        </p:nvCxnSpPr>
        <p:spPr>
          <a:xfrm>
            <a:off x="7127905" y="937065"/>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C911E365-BB3C-1714-241C-16EBFCD5BAB6}"/>
              </a:ext>
            </a:extLst>
          </p:cNvPr>
          <p:cNvSpPr txBox="1">
            <a:spLocks/>
          </p:cNvSpPr>
          <p:nvPr/>
        </p:nvSpPr>
        <p:spPr>
          <a:xfrm>
            <a:off x="5107669" y="1881150"/>
            <a:ext cx="2165681" cy="635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r>
              <a:rPr lang="it-IT" sz="2000" b="1" dirty="0">
                <a:solidFill>
                  <a:srgbClr val="9B0014"/>
                </a:solidFill>
              </a:rPr>
              <a:t> </a:t>
            </a:r>
            <a:r>
              <a:rPr lang="it-IT" sz="2000" i="1" dirty="0"/>
              <a:t>contra</a:t>
            </a:r>
          </a:p>
        </p:txBody>
      </p:sp>
      <p:cxnSp>
        <p:nvCxnSpPr>
          <p:cNvPr id="8" name="Connettore 2 7">
            <a:extLst>
              <a:ext uri="{FF2B5EF4-FFF2-40B4-BE49-F238E27FC236}">
                <a16:creationId xmlns:a16="http://schemas.microsoft.com/office/drawing/2014/main" id="{0C1DEAE9-C112-9F4A-1D6D-B59BB5209974}"/>
              </a:ext>
            </a:extLst>
          </p:cNvPr>
          <p:cNvCxnSpPr>
            <a:cxnSpLocks/>
          </p:cNvCxnSpPr>
          <p:nvPr/>
        </p:nvCxnSpPr>
        <p:spPr>
          <a:xfrm>
            <a:off x="7179099" y="2234535"/>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9" name="Titolo 4">
            <a:extLst>
              <a:ext uri="{FF2B5EF4-FFF2-40B4-BE49-F238E27FC236}">
                <a16:creationId xmlns:a16="http://schemas.microsoft.com/office/drawing/2014/main" id="{B16E7552-EFC5-BDDC-F95D-8D2A57C7DF5B}"/>
              </a:ext>
            </a:extLst>
          </p:cNvPr>
          <p:cNvSpPr txBox="1">
            <a:spLocks/>
          </p:cNvSpPr>
          <p:nvPr/>
        </p:nvSpPr>
        <p:spPr>
          <a:xfrm>
            <a:off x="5777471" y="5849590"/>
            <a:ext cx="1401628" cy="403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Solution</a:t>
            </a:r>
            <a:endParaRPr lang="it-IT" sz="2000" dirty="0"/>
          </a:p>
        </p:txBody>
      </p:sp>
      <p:cxnSp>
        <p:nvCxnSpPr>
          <p:cNvPr id="10" name="Connettore 2 9">
            <a:extLst>
              <a:ext uri="{FF2B5EF4-FFF2-40B4-BE49-F238E27FC236}">
                <a16:creationId xmlns:a16="http://schemas.microsoft.com/office/drawing/2014/main" id="{E5BE7E6C-E2B2-F0F5-7F21-9329CE4DDA5F}"/>
              </a:ext>
            </a:extLst>
          </p:cNvPr>
          <p:cNvCxnSpPr>
            <a:cxnSpLocks/>
          </p:cNvCxnSpPr>
          <p:nvPr/>
        </p:nvCxnSpPr>
        <p:spPr>
          <a:xfrm>
            <a:off x="7009546" y="6042536"/>
            <a:ext cx="799041"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2" name="Titolo 4">
            <a:extLst>
              <a:ext uri="{FF2B5EF4-FFF2-40B4-BE49-F238E27FC236}">
                <a16:creationId xmlns:a16="http://schemas.microsoft.com/office/drawing/2014/main" id="{EAE27F32-6C0D-7A9F-85CA-2F65694AF439}"/>
              </a:ext>
            </a:extLst>
          </p:cNvPr>
          <p:cNvSpPr txBox="1">
            <a:spLocks/>
          </p:cNvSpPr>
          <p:nvPr/>
        </p:nvSpPr>
        <p:spPr>
          <a:xfrm>
            <a:off x="3820160" y="82122"/>
            <a:ext cx="3231003" cy="43431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Incipit </a:t>
            </a:r>
            <a:r>
              <a:rPr lang="it-IT" sz="2000" dirty="0"/>
              <a:t>(</a:t>
            </a:r>
            <a:r>
              <a:rPr lang="it-IT" sz="2000" dirty="0" err="1"/>
              <a:t>Rubricated</a:t>
            </a:r>
            <a:r>
              <a:rPr lang="it-IT" sz="2000" dirty="0"/>
              <a:t> </a:t>
            </a:r>
            <a:r>
              <a:rPr lang="it-IT" sz="2000" dirty="0" err="1"/>
              <a:t>intial</a:t>
            </a:r>
            <a:r>
              <a:rPr lang="it-IT" sz="2000" dirty="0"/>
              <a:t> </a:t>
            </a:r>
            <a:r>
              <a:rPr lang="it-IT" sz="2000" dirty="0" err="1"/>
              <a:t>letter</a:t>
            </a:r>
            <a:r>
              <a:rPr lang="it-IT" sz="2000" dirty="0"/>
              <a:t>)</a:t>
            </a:r>
          </a:p>
        </p:txBody>
      </p:sp>
      <p:cxnSp>
        <p:nvCxnSpPr>
          <p:cNvPr id="13" name="Connettore 2 12">
            <a:extLst>
              <a:ext uri="{FF2B5EF4-FFF2-40B4-BE49-F238E27FC236}">
                <a16:creationId xmlns:a16="http://schemas.microsoft.com/office/drawing/2014/main" id="{C6391823-C7C5-7151-8599-1FBB2E05B0F8}"/>
              </a:ext>
            </a:extLst>
          </p:cNvPr>
          <p:cNvCxnSpPr>
            <a:cxnSpLocks/>
          </p:cNvCxnSpPr>
          <p:nvPr/>
        </p:nvCxnSpPr>
        <p:spPr>
          <a:xfrm>
            <a:off x="6958910" y="301126"/>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196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magine 3" descr="Immagine che contiene testo&#10;&#10;Descrizione generata automaticamente">
            <a:extLst>
              <a:ext uri="{FF2B5EF4-FFF2-40B4-BE49-F238E27FC236}">
                <a16:creationId xmlns:a16="http://schemas.microsoft.com/office/drawing/2014/main" id="{97329CB8-5BC8-4FD7-466F-B79D175C32B3}"/>
              </a:ext>
            </a:extLst>
          </p:cNvPr>
          <p:cNvPicPr>
            <a:picLocks noChangeAspect="1"/>
          </p:cNvPicPr>
          <p:nvPr/>
        </p:nvPicPr>
        <p:blipFill rotWithShape="1">
          <a:blip r:embed="rId3">
            <a:extLst>
              <a:ext uri="{28A0092B-C50C-407E-A947-70E740481C1C}">
                <a14:useLocalDpi xmlns:a14="http://schemas.microsoft.com/office/drawing/2010/main"/>
              </a:ext>
            </a:extLst>
          </a:blip>
          <a:srcRect r="-16278"/>
          <a:stretch/>
        </p:blipFill>
        <p:spPr>
          <a:xfrm>
            <a:off x="6961437" y="0"/>
            <a:ext cx="6123979" cy="6858000"/>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538329" y="1063487"/>
            <a:ext cx="3329609" cy="4644620"/>
          </a:xfrm>
        </p:spPr>
        <p:txBody>
          <a:bodyPr>
            <a:normAutofit/>
          </a:bodyPr>
          <a:lstStyle/>
          <a:p>
            <a:pPr>
              <a:lnSpc>
                <a:spcPct val="100000"/>
              </a:lnSpc>
            </a:pPr>
            <a:r>
              <a:rPr lang="it-IT" b="1" dirty="0">
                <a:solidFill>
                  <a:srgbClr val="9B0014"/>
                </a:solidFill>
              </a:rPr>
              <a:t>3 </a:t>
            </a:r>
            <a:r>
              <a:rPr lang="it-IT" b="1" dirty="0" err="1">
                <a:solidFill>
                  <a:srgbClr val="9B0014"/>
                </a:solidFill>
              </a:rPr>
              <a:t>columns</a:t>
            </a:r>
            <a:br>
              <a:rPr lang="it-IT" i="1" dirty="0"/>
            </a:br>
            <a:br>
              <a:rPr lang="it-IT" sz="2000" i="1" dirty="0"/>
            </a:br>
            <a:r>
              <a:rPr lang="it-IT" sz="3500" dirty="0"/>
              <a:t>Text in the middle and </a:t>
            </a:r>
            <a:r>
              <a:rPr lang="it-IT" sz="3500" dirty="0" err="1"/>
              <a:t>allegations</a:t>
            </a:r>
            <a:r>
              <a:rPr lang="it-IT" sz="3500" dirty="0"/>
              <a:t> on </a:t>
            </a:r>
            <a:r>
              <a:rPr lang="it-IT" sz="3500" dirty="0" err="1"/>
              <a:t>both</a:t>
            </a:r>
            <a:r>
              <a:rPr lang="it-IT" sz="3500" dirty="0"/>
              <a:t> sides</a:t>
            </a:r>
            <a:br>
              <a:rPr lang="it-IT" sz="3500" dirty="0"/>
            </a:br>
            <a:br>
              <a:rPr lang="it-IT" sz="2000" dirty="0"/>
            </a:br>
            <a:r>
              <a:rPr lang="es-ES" sz="1700" dirty="0"/>
              <a:t>Barcelona, Archivo de la Corona de Aragón, Sant Cugat 55, fol. 59v (</a:t>
            </a:r>
            <a:r>
              <a:rPr lang="es-ES" sz="1700" i="1" dirty="0"/>
              <a:t>Quaestiones Barcinonenses breves)</a:t>
            </a:r>
            <a:endParaRPr lang="it-IT" sz="1700" dirty="0"/>
          </a:p>
        </p:txBody>
      </p:sp>
    </p:spTree>
    <p:extLst>
      <p:ext uri="{BB962C8B-B14F-4D97-AF65-F5344CB8AC3E}">
        <p14:creationId xmlns:p14="http://schemas.microsoft.com/office/powerpoint/2010/main" val="2895235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magine 11" descr="Immagine che contiene testo&#10;&#10;Descrizione generata automaticamente">
            <a:extLst>
              <a:ext uri="{FF2B5EF4-FFF2-40B4-BE49-F238E27FC236}">
                <a16:creationId xmlns:a16="http://schemas.microsoft.com/office/drawing/2014/main" id="{0BE92608-44C6-8E83-1672-3C07E512A50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730082" y="5411"/>
            <a:ext cx="9044548" cy="5546062"/>
          </a:xfrm>
          <a:prstGeom prst="rect">
            <a:avLst/>
          </a:prstGeom>
        </p:spPr>
      </p:pic>
      <p:sp>
        <p:nvSpPr>
          <p:cNvPr id="5" name="Titolo 4">
            <a:extLst>
              <a:ext uri="{FF2B5EF4-FFF2-40B4-BE49-F238E27FC236}">
                <a16:creationId xmlns:a16="http://schemas.microsoft.com/office/drawing/2014/main" id="{19E6CDF2-3856-FBA9-7867-68F6B1746879}"/>
              </a:ext>
            </a:extLst>
          </p:cNvPr>
          <p:cNvSpPr>
            <a:spLocks noGrp="1"/>
          </p:cNvSpPr>
          <p:nvPr>
            <p:ph type="title"/>
          </p:nvPr>
        </p:nvSpPr>
        <p:spPr>
          <a:xfrm>
            <a:off x="53485" y="65101"/>
            <a:ext cx="1401628" cy="2053946"/>
          </a:xfrm>
        </p:spPr>
        <p:txBody>
          <a:bodyPr>
            <a:normAutofit fontScale="90000"/>
          </a:bodyPr>
          <a:lstStyle/>
          <a:p>
            <a:pPr>
              <a:lnSpc>
                <a:spcPct val="100000"/>
              </a:lnSpc>
            </a:pPr>
            <a:r>
              <a:rPr lang="it-IT" sz="2000" b="1" dirty="0" err="1">
                <a:solidFill>
                  <a:srgbClr val="9B0014"/>
                </a:solidFill>
              </a:rPr>
              <a:t>Allegations</a:t>
            </a:r>
            <a:br>
              <a:rPr lang="it-IT" sz="2000" b="1" dirty="0">
                <a:solidFill>
                  <a:srgbClr val="9B0014"/>
                </a:solidFill>
              </a:rPr>
            </a:br>
            <a:r>
              <a:rPr lang="it-IT" sz="2000" dirty="0"/>
              <a:t>in one </a:t>
            </a:r>
            <a:r>
              <a:rPr lang="it-IT" sz="2000" dirty="0" err="1"/>
              <a:t>sense</a:t>
            </a:r>
            <a:r>
              <a:rPr lang="it-IT" sz="2000" dirty="0"/>
              <a:t>: </a:t>
            </a:r>
            <a:r>
              <a:rPr lang="it-IT" sz="2000" i="1" dirty="0"/>
              <a:t>contra </a:t>
            </a:r>
            <a:r>
              <a:rPr lang="it-IT" sz="2000" i="1" dirty="0" err="1"/>
              <a:t>militem</a:t>
            </a:r>
            <a:r>
              <a:rPr lang="it-IT" sz="2000" i="1" dirty="0"/>
              <a:t> in prima questione</a:t>
            </a:r>
            <a:endParaRPr lang="it-IT" sz="2000" dirty="0"/>
          </a:p>
        </p:txBody>
      </p:sp>
      <p:cxnSp>
        <p:nvCxnSpPr>
          <p:cNvPr id="6" name="Connettore 2 5">
            <a:extLst>
              <a:ext uri="{FF2B5EF4-FFF2-40B4-BE49-F238E27FC236}">
                <a16:creationId xmlns:a16="http://schemas.microsoft.com/office/drawing/2014/main" id="{344073C6-1F6E-8D4B-57B3-183396DFCB3D}"/>
              </a:ext>
            </a:extLst>
          </p:cNvPr>
          <p:cNvCxnSpPr>
            <a:cxnSpLocks/>
          </p:cNvCxnSpPr>
          <p:nvPr/>
        </p:nvCxnSpPr>
        <p:spPr>
          <a:xfrm>
            <a:off x="1342417" y="296985"/>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a:ext uri="{FF2B5EF4-FFF2-40B4-BE49-F238E27FC236}">
                <a16:creationId xmlns:a16="http://schemas.microsoft.com/office/drawing/2014/main" id="{F24D749C-454B-1B82-7880-3E11ED0CD66D}"/>
              </a:ext>
            </a:extLst>
          </p:cNvPr>
          <p:cNvCxnSpPr>
            <a:cxnSpLocks/>
          </p:cNvCxnSpPr>
          <p:nvPr/>
        </p:nvCxnSpPr>
        <p:spPr>
          <a:xfrm>
            <a:off x="1241682" y="2800686"/>
            <a:ext cx="719726"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8" name="Titolo 4">
            <a:extLst>
              <a:ext uri="{FF2B5EF4-FFF2-40B4-BE49-F238E27FC236}">
                <a16:creationId xmlns:a16="http://schemas.microsoft.com/office/drawing/2014/main" id="{EA80F2E8-D4BF-7CD2-3F37-91E567CC2A7B}"/>
              </a:ext>
            </a:extLst>
          </p:cNvPr>
          <p:cNvSpPr txBox="1">
            <a:spLocks/>
          </p:cNvSpPr>
          <p:nvPr/>
        </p:nvSpPr>
        <p:spPr>
          <a:xfrm>
            <a:off x="55165" y="2670391"/>
            <a:ext cx="1507575" cy="1110568"/>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The first </a:t>
            </a:r>
            <a:r>
              <a:rPr lang="it-IT" sz="2000" b="1" dirty="0" err="1">
                <a:solidFill>
                  <a:srgbClr val="9B0014"/>
                </a:solidFill>
              </a:rPr>
              <a:t>solution</a:t>
            </a:r>
            <a:r>
              <a:rPr lang="it-IT" sz="2000" b="1" dirty="0">
                <a:solidFill>
                  <a:srgbClr val="9B0014"/>
                </a:solidFill>
              </a:rPr>
              <a:t> of </a:t>
            </a:r>
            <a:r>
              <a:rPr lang="it-IT" sz="2000" b="1" dirty="0" err="1">
                <a:solidFill>
                  <a:srgbClr val="9B0014"/>
                </a:solidFill>
              </a:rPr>
              <a:t>each</a:t>
            </a:r>
            <a:r>
              <a:rPr lang="it-IT" sz="2000" b="1" dirty="0">
                <a:solidFill>
                  <a:srgbClr val="9B0014"/>
                </a:solidFill>
              </a:rPr>
              <a:t> </a:t>
            </a:r>
            <a:r>
              <a:rPr lang="it-IT" sz="2000" b="1" dirty="0" err="1">
                <a:solidFill>
                  <a:srgbClr val="9B0014"/>
                </a:solidFill>
              </a:rPr>
              <a:t>question</a:t>
            </a:r>
            <a:r>
              <a:rPr lang="it-IT" sz="2000" b="1" dirty="0">
                <a:solidFill>
                  <a:srgbClr val="9B0014"/>
                </a:solidFill>
              </a:rPr>
              <a:t> </a:t>
            </a:r>
            <a:r>
              <a:rPr lang="it-IT" sz="2000" b="1" dirty="0" err="1">
                <a:solidFill>
                  <a:srgbClr val="9B0014"/>
                </a:solidFill>
              </a:rPr>
              <a:t>is</a:t>
            </a:r>
            <a:r>
              <a:rPr lang="it-IT" sz="2000" b="1" dirty="0">
                <a:solidFill>
                  <a:srgbClr val="9B0014"/>
                </a:solidFill>
              </a:rPr>
              <a:t> </a:t>
            </a:r>
            <a:r>
              <a:rPr lang="it-IT" sz="2000" b="1" dirty="0" err="1">
                <a:solidFill>
                  <a:srgbClr val="9B0014"/>
                </a:solidFill>
              </a:rPr>
              <a:t>rubricated</a:t>
            </a:r>
            <a:endParaRPr lang="it-IT" sz="2000" dirty="0">
              <a:solidFill>
                <a:srgbClr val="9B0014"/>
              </a:solidFill>
            </a:endParaRPr>
          </a:p>
        </p:txBody>
      </p:sp>
      <p:cxnSp>
        <p:nvCxnSpPr>
          <p:cNvPr id="9" name="Connettore 2 8">
            <a:extLst>
              <a:ext uri="{FF2B5EF4-FFF2-40B4-BE49-F238E27FC236}">
                <a16:creationId xmlns:a16="http://schemas.microsoft.com/office/drawing/2014/main" id="{D96EBF32-7FA9-ED57-E067-76B1B952AC4F}"/>
              </a:ext>
            </a:extLst>
          </p:cNvPr>
          <p:cNvCxnSpPr>
            <a:cxnSpLocks/>
          </p:cNvCxnSpPr>
          <p:nvPr/>
        </p:nvCxnSpPr>
        <p:spPr>
          <a:xfrm flipH="1">
            <a:off x="10372351" y="219176"/>
            <a:ext cx="55792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4" name="Titolo 4">
            <a:extLst>
              <a:ext uri="{FF2B5EF4-FFF2-40B4-BE49-F238E27FC236}">
                <a16:creationId xmlns:a16="http://schemas.microsoft.com/office/drawing/2014/main" id="{338801B2-23AB-DBBB-34B0-773E09D40C1F}"/>
              </a:ext>
            </a:extLst>
          </p:cNvPr>
          <p:cNvSpPr txBox="1">
            <a:spLocks/>
          </p:cNvSpPr>
          <p:nvPr/>
        </p:nvSpPr>
        <p:spPr>
          <a:xfrm>
            <a:off x="10736887" y="29068"/>
            <a:ext cx="1401628"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err="1">
                <a:solidFill>
                  <a:srgbClr val="9B0014"/>
                </a:solidFill>
              </a:rPr>
              <a:t>Allegations</a:t>
            </a:r>
            <a:br>
              <a:rPr lang="it-IT" sz="2000" b="1" dirty="0">
                <a:solidFill>
                  <a:srgbClr val="9B0014"/>
                </a:solidFill>
              </a:rPr>
            </a:br>
            <a:r>
              <a:rPr lang="it-IT" sz="2000" dirty="0"/>
              <a:t>in the </a:t>
            </a:r>
            <a:r>
              <a:rPr lang="it-IT" sz="2000" dirty="0" err="1"/>
              <a:t>other</a:t>
            </a:r>
            <a:r>
              <a:rPr lang="it-IT" sz="2000" dirty="0"/>
              <a:t> </a:t>
            </a:r>
            <a:r>
              <a:rPr lang="it-IT" sz="2000" dirty="0" err="1"/>
              <a:t>sense</a:t>
            </a:r>
            <a:r>
              <a:rPr lang="it-IT" sz="2000" dirty="0"/>
              <a:t>: for the </a:t>
            </a:r>
            <a:r>
              <a:rPr lang="it-IT" sz="2000" dirty="0" err="1"/>
              <a:t>soldier</a:t>
            </a:r>
            <a:endParaRPr lang="it-IT" sz="2000" dirty="0"/>
          </a:p>
        </p:txBody>
      </p:sp>
      <p:sp>
        <p:nvSpPr>
          <p:cNvPr id="15" name="Ovale 14">
            <a:extLst>
              <a:ext uri="{FF2B5EF4-FFF2-40B4-BE49-F238E27FC236}">
                <a16:creationId xmlns:a16="http://schemas.microsoft.com/office/drawing/2014/main" id="{1A317C87-96C6-5998-21F4-3E08A31A7FC7}"/>
              </a:ext>
            </a:extLst>
          </p:cNvPr>
          <p:cNvSpPr/>
          <p:nvPr/>
        </p:nvSpPr>
        <p:spPr>
          <a:xfrm>
            <a:off x="5156037" y="4889251"/>
            <a:ext cx="350196" cy="311285"/>
          </a:xfrm>
          <a:prstGeom prst="ellipse">
            <a:avLst/>
          </a:prstGeom>
          <a:noFill/>
          <a:ln w="41275">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6" name="Connettore 2 15">
            <a:extLst>
              <a:ext uri="{FF2B5EF4-FFF2-40B4-BE49-F238E27FC236}">
                <a16:creationId xmlns:a16="http://schemas.microsoft.com/office/drawing/2014/main" id="{060AA4A5-18E4-2BB7-E248-07321A28B3F9}"/>
              </a:ext>
            </a:extLst>
          </p:cNvPr>
          <p:cNvCxnSpPr>
            <a:cxnSpLocks/>
          </p:cNvCxnSpPr>
          <p:nvPr/>
        </p:nvCxnSpPr>
        <p:spPr>
          <a:xfrm flipV="1">
            <a:off x="4776174" y="5203744"/>
            <a:ext cx="408562" cy="637089"/>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8" name="Titolo 4">
            <a:extLst>
              <a:ext uri="{FF2B5EF4-FFF2-40B4-BE49-F238E27FC236}">
                <a16:creationId xmlns:a16="http://schemas.microsoft.com/office/drawing/2014/main" id="{E059C714-AE80-B264-1A4F-F7C1366DCD98}"/>
              </a:ext>
            </a:extLst>
          </p:cNvPr>
          <p:cNvSpPr txBox="1">
            <a:spLocks/>
          </p:cNvSpPr>
          <p:nvPr/>
        </p:nvSpPr>
        <p:spPr>
          <a:xfrm>
            <a:off x="3958159" y="5734818"/>
            <a:ext cx="924884" cy="41035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Solutio</a:t>
            </a:r>
            <a:endParaRPr lang="it-IT" sz="2000" dirty="0">
              <a:solidFill>
                <a:srgbClr val="9B0014"/>
              </a:solidFill>
            </a:endParaRPr>
          </a:p>
        </p:txBody>
      </p:sp>
      <p:cxnSp>
        <p:nvCxnSpPr>
          <p:cNvPr id="20" name="Connettore diritto 19">
            <a:extLst>
              <a:ext uri="{FF2B5EF4-FFF2-40B4-BE49-F238E27FC236}">
                <a16:creationId xmlns:a16="http://schemas.microsoft.com/office/drawing/2014/main" id="{EB10AC35-7EB1-9EC6-0815-D40C26DC3F5E}"/>
              </a:ext>
            </a:extLst>
          </p:cNvPr>
          <p:cNvCxnSpPr>
            <a:cxnSpLocks/>
          </p:cNvCxnSpPr>
          <p:nvPr/>
        </p:nvCxnSpPr>
        <p:spPr>
          <a:xfrm flipV="1">
            <a:off x="5499527" y="2031498"/>
            <a:ext cx="2067525" cy="87549"/>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27704615-540B-5C12-9756-20AD6B154FAD}"/>
              </a:ext>
            </a:extLst>
          </p:cNvPr>
          <p:cNvCxnSpPr>
            <a:cxnSpLocks/>
          </p:cNvCxnSpPr>
          <p:nvPr/>
        </p:nvCxnSpPr>
        <p:spPr>
          <a:xfrm>
            <a:off x="4153354" y="2333900"/>
            <a:ext cx="827101"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5" name="Connettore 2 24">
            <a:extLst>
              <a:ext uri="{FF2B5EF4-FFF2-40B4-BE49-F238E27FC236}">
                <a16:creationId xmlns:a16="http://schemas.microsoft.com/office/drawing/2014/main" id="{3028569C-BB0B-56A6-35D3-FB439ED90CAC}"/>
              </a:ext>
            </a:extLst>
          </p:cNvPr>
          <p:cNvCxnSpPr>
            <a:cxnSpLocks/>
          </p:cNvCxnSpPr>
          <p:nvPr/>
        </p:nvCxnSpPr>
        <p:spPr>
          <a:xfrm flipH="1" flipV="1">
            <a:off x="7606918" y="2043468"/>
            <a:ext cx="391148" cy="651094"/>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30" name="Titolo 4">
            <a:extLst>
              <a:ext uri="{FF2B5EF4-FFF2-40B4-BE49-F238E27FC236}">
                <a16:creationId xmlns:a16="http://schemas.microsoft.com/office/drawing/2014/main" id="{08D982E7-1D27-F14D-5716-E829C0C27C1A}"/>
              </a:ext>
            </a:extLst>
          </p:cNvPr>
          <p:cNvSpPr txBox="1">
            <a:spLocks/>
          </p:cNvSpPr>
          <p:nvPr/>
        </p:nvSpPr>
        <p:spPr>
          <a:xfrm>
            <a:off x="10755759" y="2821438"/>
            <a:ext cx="1401628" cy="100103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i="1" dirty="0">
                <a:solidFill>
                  <a:srgbClr val="9B0014"/>
                </a:solidFill>
              </a:rPr>
              <a:t>Distinctio</a:t>
            </a:r>
            <a:br>
              <a:rPr lang="it-IT" sz="2000" b="1" dirty="0">
                <a:solidFill>
                  <a:srgbClr val="9B0014"/>
                </a:solidFill>
              </a:rPr>
            </a:br>
            <a:r>
              <a:rPr lang="it-IT" sz="2000" dirty="0" err="1"/>
              <a:t>within</a:t>
            </a:r>
            <a:r>
              <a:rPr lang="it-IT" sz="2000" dirty="0"/>
              <a:t> the </a:t>
            </a:r>
            <a:r>
              <a:rPr lang="it-IT" sz="2000" i="1" dirty="0"/>
              <a:t>quaestio</a:t>
            </a:r>
          </a:p>
        </p:txBody>
      </p:sp>
      <p:cxnSp>
        <p:nvCxnSpPr>
          <p:cNvPr id="31" name="Connettore diritto 30">
            <a:extLst>
              <a:ext uri="{FF2B5EF4-FFF2-40B4-BE49-F238E27FC236}">
                <a16:creationId xmlns:a16="http://schemas.microsoft.com/office/drawing/2014/main" id="{2066FFFD-F838-0CBA-8B80-2BBB099E5B8E}"/>
              </a:ext>
            </a:extLst>
          </p:cNvPr>
          <p:cNvCxnSpPr>
            <a:cxnSpLocks/>
          </p:cNvCxnSpPr>
          <p:nvPr/>
        </p:nvCxnSpPr>
        <p:spPr>
          <a:xfrm flipV="1">
            <a:off x="4931439" y="4621379"/>
            <a:ext cx="1423744" cy="20194"/>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33" name="Connettore 2 32">
            <a:extLst>
              <a:ext uri="{FF2B5EF4-FFF2-40B4-BE49-F238E27FC236}">
                <a16:creationId xmlns:a16="http://schemas.microsoft.com/office/drawing/2014/main" id="{AC293940-CCF2-1037-EC51-59FBF8A52A5C}"/>
              </a:ext>
            </a:extLst>
          </p:cNvPr>
          <p:cNvCxnSpPr>
            <a:cxnSpLocks/>
          </p:cNvCxnSpPr>
          <p:nvPr/>
        </p:nvCxnSpPr>
        <p:spPr>
          <a:xfrm flipH="1">
            <a:off x="7750718" y="4163438"/>
            <a:ext cx="3063777" cy="309729"/>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ttore diritto 37">
            <a:extLst>
              <a:ext uri="{FF2B5EF4-FFF2-40B4-BE49-F238E27FC236}">
                <a16:creationId xmlns:a16="http://schemas.microsoft.com/office/drawing/2014/main" id="{C7B17467-BE50-6E06-77A0-F3A849E35027}"/>
              </a:ext>
            </a:extLst>
          </p:cNvPr>
          <p:cNvCxnSpPr>
            <a:cxnSpLocks/>
          </p:cNvCxnSpPr>
          <p:nvPr/>
        </p:nvCxnSpPr>
        <p:spPr>
          <a:xfrm flipV="1">
            <a:off x="7990269" y="2566486"/>
            <a:ext cx="2824226" cy="103905"/>
          </a:xfrm>
          <a:prstGeom prst="line">
            <a:avLst/>
          </a:prstGeom>
          <a:ln w="63500">
            <a:solidFill>
              <a:srgbClr val="9B0014"/>
            </a:solidFill>
          </a:ln>
        </p:spPr>
        <p:style>
          <a:lnRef idx="1">
            <a:schemeClr val="accent1"/>
          </a:lnRef>
          <a:fillRef idx="0">
            <a:schemeClr val="accent1"/>
          </a:fillRef>
          <a:effectRef idx="0">
            <a:schemeClr val="accent1"/>
          </a:effectRef>
          <a:fontRef idx="minor">
            <a:schemeClr val="tx1"/>
          </a:fontRef>
        </p:style>
      </p:cxnSp>
      <p:sp>
        <p:nvSpPr>
          <p:cNvPr id="42" name="Rettangolo 41">
            <a:extLst>
              <a:ext uri="{FF2B5EF4-FFF2-40B4-BE49-F238E27FC236}">
                <a16:creationId xmlns:a16="http://schemas.microsoft.com/office/drawing/2014/main" id="{F6A47E07-BE1A-784C-4F26-4FDB4C79E2CA}"/>
              </a:ext>
            </a:extLst>
          </p:cNvPr>
          <p:cNvSpPr/>
          <p:nvPr/>
        </p:nvSpPr>
        <p:spPr>
          <a:xfrm>
            <a:off x="10814495" y="2566486"/>
            <a:ext cx="1284153" cy="1596952"/>
          </a:xfrm>
          <a:prstGeom prst="rect">
            <a:avLst/>
          </a:prstGeom>
          <a:noFill/>
          <a:ln w="63500">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Titolo 4">
            <a:extLst>
              <a:ext uri="{FF2B5EF4-FFF2-40B4-BE49-F238E27FC236}">
                <a16:creationId xmlns:a16="http://schemas.microsoft.com/office/drawing/2014/main" id="{1F7ACEAD-2083-21E3-CD2D-3EAE97F24326}"/>
              </a:ext>
            </a:extLst>
          </p:cNvPr>
          <p:cNvSpPr txBox="1">
            <a:spLocks/>
          </p:cNvSpPr>
          <p:nvPr/>
        </p:nvSpPr>
        <p:spPr>
          <a:xfrm>
            <a:off x="8765358" y="5741581"/>
            <a:ext cx="3329609" cy="88205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a:t>Barcelona, Archivo de la Corona de Aragón, Sant Cugat 55, fol. 59r (</a:t>
            </a:r>
            <a:r>
              <a:rPr lang="es-ES" sz="1700" i="1" dirty="0"/>
              <a:t>Quaestiones Barcinonenses breves)</a:t>
            </a:r>
            <a:endParaRPr lang="it-IT" sz="1700" dirty="0"/>
          </a:p>
        </p:txBody>
      </p:sp>
      <p:sp>
        <p:nvSpPr>
          <p:cNvPr id="53" name="Titolo 4">
            <a:extLst>
              <a:ext uri="{FF2B5EF4-FFF2-40B4-BE49-F238E27FC236}">
                <a16:creationId xmlns:a16="http://schemas.microsoft.com/office/drawing/2014/main" id="{E67C98D2-AF04-7660-28CF-F4BF8DEE7B40}"/>
              </a:ext>
            </a:extLst>
          </p:cNvPr>
          <p:cNvSpPr txBox="1">
            <a:spLocks/>
          </p:cNvSpPr>
          <p:nvPr/>
        </p:nvSpPr>
        <p:spPr>
          <a:xfrm>
            <a:off x="210255" y="5753064"/>
            <a:ext cx="3329609" cy="57709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G. </a:t>
            </a:r>
            <a:r>
              <a:rPr lang="es-ES" sz="1700" dirty="0" err="1"/>
              <a:t>Fransen</a:t>
            </a:r>
            <a:r>
              <a:rPr lang="es-ES" sz="1700" dirty="0"/>
              <a:t>, </a:t>
            </a:r>
            <a:r>
              <a:rPr lang="es-ES" sz="1700" i="1" dirty="0"/>
              <a:t>Canones et quaestiones</a:t>
            </a:r>
            <a:r>
              <a:rPr lang="es-ES" sz="1700" dirty="0"/>
              <a:t>, vol. 1.2, pp. 338-40</a:t>
            </a:r>
            <a:endParaRPr lang="it-IT" sz="1700" dirty="0"/>
          </a:p>
        </p:txBody>
      </p:sp>
    </p:spTree>
    <p:extLst>
      <p:ext uri="{BB962C8B-B14F-4D97-AF65-F5344CB8AC3E}">
        <p14:creationId xmlns:p14="http://schemas.microsoft.com/office/powerpoint/2010/main" val="1584432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7329CB8-5BC8-4FD7-466F-B79D175C32B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459613" y="0"/>
            <a:ext cx="4525703" cy="6870146"/>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963635" y="5472239"/>
            <a:ext cx="1401629" cy="1239417"/>
          </a:xfrm>
        </p:spPr>
        <p:txBody>
          <a:bodyPr>
            <a:normAutofit fontScale="90000"/>
          </a:bodyPr>
          <a:lstStyle/>
          <a:p>
            <a:pPr>
              <a:lnSpc>
                <a:spcPct val="100000"/>
              </a:lnSpc>
            </a:pPr>
            <a:r>
              <a:rPr lang="es-ES" sz="1700" dirty="0"/>
              <a:t>Leipzig, </a:t>
            </a:r>
            <a:r>
              <a:rPr lang="pl-PL" sz="1700" dirty="0"/>
              <a:t>UB, Rep.II 4° 117</a:t>
            </a:r>
            <a:r>
              <a:rPr lang="it-IT" sz="1700" dirty="0"/>
              <a:t>, </a:t>
            </a:r>
            <a:r>
              <a:rPr lang="it-IT" sz="1700" dirty="0" err="1"/>
              <a:t>fol</a:t>
            </a:r>
            <a:r>
              <a:rPr lang="it-IT" sz="1700" dirty="0"/>
              <a:t>. 21v (</a:t>
            </a:r>
            <a:r>
              <a:rPr lang="it-IT" sz="1700" i="1" dirty="0"/>
              <a:t>Quaestiones </a:t>
            </a:r>
            <a:r>
              <a:rPr lang="it-IT" sz="1700" i="1" dirty="0" err="1"/>
              <a:t>Lipsienses</a:t>
            </a:r>
            <a:r>
              <a:rPr lang="it-IT" sz="1700" i="1" dirty="0"/>
              <a:t> IV.1</a:t>
            </a:r>
            <a:r>
              <a:rPr lang="it-IT" sz="1700" dirty="0"/>
              <a:t>)</a:t>
            </a:r>
          </a:p>
        </p:txBody>
      </p:sp>
      <p:sp>
        <p:nvSpPr>
          <p:cNvPr id="2" name="Titolo 4">
            <a:extLst>
              <a:ext uri="{FF2B5EF4-FFF2-40B4-BE49-F238E27FC236}">
                <a16:creationId xmlns:a16="http://schemas.microsoft.com/office/drawing/2014/main" id="{6F1853E3-56FD-DDE5-00E4-AB607E5FE446}"/>
              </a:ext>
            </a:extLst>
          </p:cNvPr>
          <p:cNvSpPr txBox="1">
            <a:spLocks/>
          </p:cNvSpPr>
          <p:nvPr/>
        </p:nvSpPr>
        <p:spPr>
          <a:xfrm>
            <a:off x="3623770" y="3053080"/>
            <a:ext cx="1401628" cy="205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br>
              <a:rPr lang="it-IT" sz="2000" b="1" dirty="0">
                <a:solidFill>
                  <a:srgbClr val="9B0014"/>
                </a:solidFill>
              </a:rPr>
            </a:br>
            <a:r>
              <a:rPr lang="it-IT" sz="2000" dirty="0"/>
              <a:t>in one </a:t>
            </a:r>
            <a:r>
              <a:rPr lang="it-IT" sz="2000" dirty="0" err="1"/>
              <a:t>sense</a:t>
            </a:r>
            <a:r>
              <a:rPr lang="it-IT" sz="2000" dirty="0"/>
              <a:t>: </a:t>
            </a:r>
            <a:r>
              <a:rPr lang="it-IT" sz="2000" i="1" dirty="0"/>
              <a:t>pro imperatore</a:t>
            </a:r>
            <a:endParaRPr lang="it-IT" sz="2000" dirty="0"/>
          </a:p>
        </p:txBody>
      </p:sp>
      <p:cxnSp>
        <p:nvCxnSpPr>
          <p:cNvPr id="3" name="Connettore 2 2">
            <a:extLst>
              <a:ext uri="{FF2B5EF4-FFF2-40B4-BE49-F238E27FC236}">
                <a16:creationId xmlns:a16="http://schemas.microsoft.com/office/drawing/2014/main" id="{439D8B16-BC6B-1DA6-A78B-BA9C37FD9AEA}"/>
              </a:ext>
            </a:extLst>
          </p:cNvPr>
          <p:cNvCxnSpPr>
            <a:cxnSpLocks/>
          </p:cNvCxnSpPr>
          <p:nvPr/>
        </p:nvCxnSpPr>
        <p:spPr>
          <a:xfrm>
            <a:off x="4992685" y="3660884"/>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ttore 2 4">
            <a:extLst>
              <a:ext uri="{FF2B5EF4-FFF2-40B4-BE49-F238E27FC236}">
                <a16:creationId xmlns:a16="http://schemas.microsoft.com/office/drawing/2014/main" id="{8683880C-46C6-8623-0393-103297D40CCA}"/>
              </a:ext>
            </a:extLst>
          </p:cNvPr>
          <p:cNvCxnSpPr>
            <a:cxnSpLocks/>
          </p:cNvCxnSpPr>
          <p:nvPr/>
        </p:nvCxnSpPr>
        <p:spPr>
          <a:xfrm flipH="1">
            <a:off x="9956363" y="3619108"/>
            <a:ext cx="55792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6" name="Titolo 4">
            <a:extLst>
              <a:ext uri="{FF2B5EF4-FFF2-40B4-BE49-F238E27FC236}">
                <a16:creationId xmlns:a16="http://schemas.microsoft.com/office/drawing/2014/main" id="{89867D12-1639-AF60-9450-CEA612FDA605}"/>
              </a:ext>
            </a:extLst>
          </p:cNvPr>
          <p:cNvSpPr txBox="1">
            <a:spLocks/>
          </p:cNvSpPr>
          <p:nvPr/>
        </p:nvSpPr>
        <p:spPr>
          <a:xfrm>
            <a:off x="10419531" y="3296920"/>
            <a:ext cx="1401628"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err="1">
                <a:solidFill>
                  <a:srgbClr val="9B0014"/>
                </a:solidFill>
              </a:rPr>
              <a:t>Allegations</a:t>
            </a:r>
            <a:br>
              <a:rPr lang="it-IT" sz="2000" b="1" dirty="0">
                <a:solidFill>
                  <a:srgbClr val="9B0014"/>
                </a:solidFill>
              </a:rPr>
            </a:br>
            <a:r>
              <a:rPr lang="it-IT" sz="2000" dirty="0"/>
              <a:t>in the </a:t>
            </a:r>
            <a:r>
              <a:rPr lang="it-IT" sz="2000" dirty="0" err="1"/>
              <a:t>other</a:t>
            </a:r>
            <a:r>
              <a:rPr lang="it-IT" sz="2000" dirty="0"/>
              <a:t> </a:t>
            </a:r>
            <a:r>
              <a:rPr lang="it-IT" sz="2000" dirty="0" err="1"/>
              <a:t>sense</a:t>
            </a:r>
            <a:r>
              <a:rPr lang="it-IT" sz="2000" dirty="0"/>
              <a:t>: </a:t>
            </a:r>
            <a:r>
              <a:rPr lang="it-IT" sz="2000" i="1" dirty="0"/>
              <a:t>pro papa</a:t>
            </a:r>
          </a:p>
        </p:txBody>
      </p:sp>
      <p:sp>
        <p:nvSpPr>
          <p:cNvPr id="7" name="Titolo 4">
            <a:extLst>
              <a:ext uri="{FF2B5EF4-FFF2-40B4-BE49-F238E27FC236}">
                <a16:creationId xmlns:a16="http://schemas.microsoft.com/office/drawing/2014/main" id="{1760D18C-632A-BCAD-8456-5E24F0DC6A8D}"/>
              </a:ext>
            </a:extLst>
          </p:cNvPr>
          <p:cNvSpPr txBox="1">
            <a:spLocks/>
          </p:cNvSpPr>
          <p:nvPr/>
        </p:nvSpPr>
        <p:spPr>
          <a:xfrm>
            <a:off x="3963636" y="-191741"/>
            <a:ext cx="1401628" cy="205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Body text</a:t>
            </a:r>
            <a:br>
              <a:rPr lang="it-IT" sz="2000" b="1" dirty="0">
                <a:solidFill>
                  <a:srgbClr val="9B0014"/>
                </a:solidFill>
              </a:rPr>
            </a:br>
            <a:r>
              <a:rPr lang="it-IT" sz="2000" dirty="0"/>
              <a:t>of the </a:t>
            </a:r>
            <a:r>
              <a:rPr lang="it-IT" sz="2000" dirty="0" err="1"/>
              <a:t>previous</a:t>
            </a:r>
            <a:r>
              <a:rPr lang="it-IT" sz="2000" dirty="0"/>
              <a:t> </a:t>
            </a:r>
            <a:r>
              <a:rPr lang="it-IT" sz="2000" i="1" dirty="0"/>
              <a:t>quaestio</a:t>
            </a:r>
            <a:endParaRPr lang="it-IT" sz="2000" dirty="0"/>
          </a:p>
        </p:txBody>
      </p:sp>
      <p:cxnSp>
        <p:nvCxnSpPr>
          <p:cNvPr id="8" name="Connettore 2 7">
            <a:extLst>
              <a:ext uri="{FF2B5EF4-FFF2-40B4-BE49-F238E27FC236}">
                <a16:creationId xmlns:a16="http://schemas.microsoft.com/office/drawing/2014/main" id="{E16B5FA6-6C03-CE9F-3A7C-9C8B6C6E9026}"/>
              </a:ext>
            </a:extLst>
          </p:cNvPr>
          <p:cNvCxnSpPr>
            <a:cxnSpLocks/>
          </p:cNvCxnSpPr>
          <p:nvPr/>
        </p:nvCxnSpPr>
        <p:spPr>
          <a:xfrm>
            <a:off x="5332551" y="416063"/>
            <a:ext cx="466928"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ttore 2 8">
            <a:extLst>
              <a:ext uri="{FF2B5EF4-FFF2-40B4-BE49-F238E27FC236}">
                <a16:creationId xmlns:a16="http://schemas.microsoft.com/office/drawing/2014/main" id="{9B2FE023-BCD9-F300-6F1F-59B1251230F2}"/>
              </a:ext>
            </a:extLst>
          </p:cNvPr>
          <p:cNvCxnSpPr>
            <a:cxnSpLocks/>
          </p:cNvCxnSpPr>
          <p:nvPr/>
        </p:nvCxnSpPr>
        <p:spPr>
          <a:xfrm flipH="1">
            <a:off x="9985316" y="5703755"/>
            <a:ext cx="55792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0" name="Titolo 4">
            <a:extLst>
              <a:ext uri="{FF2B5EF4-FFF2-40B4-BE49-F238E27FC236}">
                <a16:creationId xmlns:a16="http://schemas.microsoft.com/office/drawing/2014/main" id="{97850A82-D075-B75B-1C23-9E6F71E48DC2}"/>
              </a:ext>
            </a:extLst>
          </p:cNvPr>
          <p:cNvSpPr txBox="1">
            <a:spLocks/>
          </p:cNvSpPr>
          <p:nvPr/>
        </p:nvSpPr>
        <p:spPr>
          <a:xfrm>
            <a:off x="10519364" y="5214469"/>
            <a:ext cx="1401628"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a:solidFill>
                  <a:srgbClr val="9B0014"/>
                </a:solidFill>
              </a:rPr>
              <a:t>Body text</a:t>
            </a:r>
            <a:br>
              <a:rPr lang="it-IT" sz="2000" b="1" dirty="0">
                <a:solidFill>
                  <a:srgbClr val="9B0014"/>
                </a:solidFill>
              </a:rPr>
            </a:br>
            <a:r>
              <a:rPr lang="it-IT" sz="2000" dirty="0"/>
              <a:t>of the </a:t>
            </a:r>
            <a:r>
              <a:rPr lang="it-IT" sz="2000" i="1" dirty="0"/>
              <a:t>quaestio</a:t>
            </a:r>
          </a:p>
        </p:txBody>
      </p:sp>
      <p:cxnSp>
        <p:nvCxnSpPr>
          <p:cNvPr id="11" name="Connettore 2 10">
            <a:extLst>
              <a:ext uri="{FF2B5EF4-FFF2-40B4-BE49-F238E27FC236}">
                <a16:creationId xmlns:a16="http://schemas.microsoft.com/office/drawing/2014/main" id="{AB16EE33-EB0E-4A95-A89B-2423331280B9}"/>
              </a:ext>
            </a:extLst>
          </p:cNvPr>
          <p:cNvCxnSpPr>
            <a:cxnSpLocks/>
          </p:cNvCxnSpPr>
          <p:nvPr/>
        </p:nvCxnSpPr>
        <p:spPr>
          <a:xfrm flipH="1">
            <a:off x="8381417" y="3429000"/>
            <a:ext cx="391148" cy="284251"/>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569F54D7-676B-3AEF-A4EB-4C2827E632F3}"/>
              </a:ext>
            </a:extLst>
          </p:cNvPr>
          <p:cNvCxnSpPr>
            <a:cxnSpLocks/>
          </p:cNvCxnSpPr>
          <p:nvPr/>
        </p:nvCxnSpPr>
        <p:spPr>
          <a:xfrm flipV="1">
            <a:off x="8772565" y="3406062"/>
            <a:ext cx="1052155" cy="41792"/>
          </a:xfrm>
          <a:prstGeom prst="line">
            <a:avLst/>
          </a:prstGeom>
          <a:ln w="635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FC7200B7-ADCF-CC18-E2E7-1771336708BD}"/>
              </a:ext>
            </a:extLst>
          </p:cNvPr>
          <p:cNvCxnSpPr>
            <a:cxnSpLocks/>
          </p:cNvCxnSpPr>
          <p:nvPr/>
        </p:nvCxnSpPr>
        <p:spPr>
          <a:xfrm flipV="1">
            <a:off x="9787182" y="2442558"/>
            <a:ext cx="505075" cy="976282"/>
          </a:xfrm>
          <a:prstGeom prst="line">
            <a:avLst/>
          </a:prstGeom>
          <a:ln w="63500">
            <a:solidFill>
              <a:srgbClr val="9B0014"/>
            </a:solidFill>
          </a:ln>
        </p:spPr>
        <p:style>
          <a:lnRef idx="1">
            <a:schemeClr val="accent1"/>
          </a:lnRef>
          <a:fillRef idx="0">
            <a:schemeClr val="accent1"/>
          </a:fillRef>
          <a:effectRef idx="0">
            <a:schemeClr val="accent1"/>
          </a:effectRef>
          <a:fontRef idx="minor">
            <a:schemeClr val="tx1"/>
          </a:fontRef>
        </p:style>
      </p:cxnSp>
      <p:sp>
        <p:nvSpPr>
          <p:cNvPr id="20" name="Titolo 4">
            <a:extLst>
              <a:ext uri="{FF2B5EF4-FFF2-40B4-BE49-F238E27FC236}">
                <a16:creationId xmlns:a16="http://schemas.microsoft.com/office/drawing/2014/main" id="{3A379100-D346-ACD9-A798-B8599F8F7DD1}"/>
              </a:ext>
            </a:extLst>
          </p:cNvPr>
          <p:cNvSpPr txBox="1">
            <a:spLocks/>
          </p:cNvSpPr>
          <p:nvPr/>
        </p:nvSpPr>
        <p:spPr>
          <a:xfrm>
            <a:off x="10233521" y="1138264"/>
            <a:ext cx="1401628" cy="1001034"/>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dirty="0"/>
              <a:t>Incipit of the </a:t>
            </a:r>
            <a:r>
              <a:rPr lang="it-IT" sz="2000" i="1" dirty="0"/>
              <a:t>quaestio </a:t>
            </a:r>
            <a:r>
              <a:rPr lang="it-IT" sz="2000" dirty="0"/>
              <a:t>(</a:t>
            </a:r>
            <a:r>
              <a:rPr lang="it-IT" sz="2000" dirty="0" err="1"/>
              <a:t>paragraph</a:t>
            </a:r>
            <a:r>
              <a:rPr lang="it-IT" sz="2000" dirty="0"/>
              <a:t> </a:t>
            </a:r>
            <a:r>
              <a:rPr lang="it-IT" sz="2000" dirty="0" err="1"/>
              <a:t>mark</a:t>
            </a:r>
            <a:r>
              <a:rPr lang="it-IT" sz="2000" dirty="0"/>
              <a:t> §)</a:t>
            </a:r>
            <a:endParaRPr lang="it-IT" sz="2000" i="1" dirty="0"/>
          </a:p>
        </p:txBody>
      </p:sp>
      <p:sp>
        <p:nvSpPr>
          <p:cNvPr id="21" name="Rettangolo 20">
            <a:extLst>
              <a:ext uri="{FF2B5EF4-FFF2-40B4-BE49-F238E27FC236}">
                <a16:creationId xmlns:a16="http://schemas.microsoft.com/office/drawing/2014/main" id="{89ADE0E8-4EDE-DC62-5987-33696B4BE1B5}"/>
              </a:ext>
            </a:extLst>
          </p:cNvPr>
          <p:cNvSpPr/>
          <p:nvPr/>
        </p:nvSpPr>
        <p:spPr>
          <a:xfrm>
            <a:off x="10292257" y="883312"/>
            <a:ext cx="1284153" cy="1596952"/>
          </a:xfrm>
          <a:prstGeom prst="rect">
            <a:avLst/>
          </a:prstGeom>
          <a:noFill/>
          <a:ln w="63500">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2" name="Connettore diritto 21">
            <a:extLst>
              <a:ext uri="{FF2B5EF4-FFF2-40B4-BE49-F238E27FC236}">
                <a16:creationId xmlns:a16="http://schemas.microsoft.com/office/drawing/2014/main" id="{795E5E3A-E4E4-62D1-2FAA-6821F2CD0BE6}"/>
              </a:ext>
            </a:extLst>
          </p:cNvPr>
          <p:cNvCxnSpPr>
            <a:cxnSpLocks/>
          </p:cNvCxnSpPr>
          <p:nvPr/>
        </p:nvCxnSpPr>
        <p:spPr>
          <a:xfrm>
            <a:off x="8622030" y="3982469"/>
            <a:ext cx="235977"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0833A512-56B0-9116-DBD5-02D5BE3943C4}"/>
              </a:ext>
            </a:extLst>
          </p:cNvPr>
          <p:cNvCxnSpPr>
            <a:cxnSpLocks/>
          </p:cNvCxnSpPr>
          <p:nvPr/>
        </p:nvCxnSpPr>
        <p:spPr>
          <a:xfrm flipV="1">
            <a:off x="7355205" y="4141470"/>
            <a:ext cx="594360" cy="18164"/>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sp>
        <p:nvSpPr>
          <p:cNvPr id="28" name="Ovale 27">
            <a:extLst>
              <a:ext uri="{FF2B5EF4-FFF2-40B4-BE49-F238E27FC236}">
                <a16:creationId xmlns:a16="http://schemas.microsoft.com/office/drawing/2014/main" id="{F4D6900F-D516-E64A-40EC-DB8067E48F03}"/>
              </a:ext>
            </a:extLst>
          </p:cNvPr>
          <p:cNvSpPr/>
          <p:nvPr/>
        </p:nvSpPr>
        <p:spPr>
          <a:xfrm>
            <a:off x="9440523" y="3472268"/>
            <a:ext cx="249539" cy="251144"/>
          </a:xfrm>
          <a:prstGeom prst="ellipse">
            <a:avLst/>
          </a:prstGeom>
          <a:noFill/>
          <a:ln w="41275">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10242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7329CB8-5BC8-4FD7-466F-B79D175C32B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841495" y="0"/>
            <a:ext cx="4344824" cy="6858000"/>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4103775" y="5472239"/>
            <a:ext cx="1401629" cy="1239417"/>
          </a:xfrm>
        </p:spPr>
        <p:txBody>
          <a:bodyPr>
            <a:normAutofit fontScale="90000"/>
          </a:bodyPr>
          <a:lstStyle/>
          <a:p>
            <a:pPr>
              <a:lnSpc>
                <a:spcPct val="100000"/>
              </a:lnSpc>
            </a:pPr>
            <a:r>
              <a:rPr lang="es-ES" sz="1700" dirty="0"/>
              <a:t>Leipzig, </a:t>
            </a:r>
            <a:r>
              <a:rPr lang="pl-PL" sz="1700" dirty="0"/>
              <a:t>UB, Rep.II 4° 117</a:t>
            </a:r>
            <a:r>
              <a:rPr lang="it-IT" sz="1700" dirty="0"/>
              <a:t>, </a:t>
            </a:r>
            <a:r>
              <a:rPr lang="it-IT" sz="1700" dirty="0" err="1"/>
              <a:t>fol</a:t>
            </a:r>
            <a:r>
              <a:rPr lang="it-IT" sz="1700" dirty="0"/>
              <a:t>. 28v (</a:t>
            </a:r>
            <a:r>
              <a:rPr lang="it-IT" sz="1700" i="1" dirty="0"/>
              <a:t>Quaestiones </a:t>
            </a:r>
            <a:r>
              <a:rPr lang="it-IT" sz="1700" i="1" dirty="0" err="1"/>
              <a:t>Lipsienses</a:t>
            </a:r>
            <a:r>
              <a:rPr lang="it-IT" sz="1700" i="1" dirty="0"/>
              <a:t> IV.1</a:t>
            </a:r>
            <a:r>
              <a:rPr lang="it-IT" sz="1700" dirty="0"/>
              <a:t>)</a:t>
            </a:r>
          </a:p>
        </p:txBody>
      </p:sp>
      <p:sp>
        <p:nvSpPr>
          <p:cNvPr id="2" name="Titolo 4">
            <a:extLst>
              <a:ext uri="{FF2B5EF4-FFF2-40B4-BE49-F238E27FC236}">
                <a16:creationId xmlns:a16="http://schemas.microsoft.com/office/drawing/2014/main" id="{6F1853E3-56FD-DDE5-00E4-AB607E5FE446}"/>
              </a:ext>
            </a:extLst>
          </p:cNvPr>
          <p:cNvSpPr txBox="1">
            <a:spLocks/>
          </p:cNvSpPr>
          <p:nvPr/>
        </p:nvSpPr>
        <p:spPr>
          <a:xfrm>
            <a:off x="3541399" y="3791806"/>
            <a:ext cx="1647144" cy="8296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a:solidFill>
                  <a:srgbClr val="9B0014"/>
                </a:solidFill>
              </a:rPr>
              <a:t>Room for the </a:t>
            </a:r>
            <a:r>
              <a:rPr lang="it-IT" sz="2000" b="1" dirty="0" err="1">
                <a:solidFill>
                  <a:srgbClr val="9B0014"/>
                </a:solidFill>
              </a:rPr>
              <a:t>allegations</a:t>
            </a:r>
            <a:endParaRPr lang="it-IT" sz="2000" dirty="0"/>
          </a:p>
        </p:txBody>
      </p:sp>
      <p:cxnSp>
        <p:nvCxnSpPr>
          <p:cNvPr id="3" name="Connettore 2 2">
            <a:extLst>
              <a:ext uri="{FF2B5EF4-FFF2-40B4-BE49-F238E27FC236}">
                <a16:creationId xmlns:a16="http://schemas.microsoft.com/office/drawing/2014/main" id="{439D8B16-BC6B-1DA6-A78B-BA9C37FD9AEA}"/>
              </a:ext>
            </a:extLst>
          </p:cNvPr>
          <p:cNvCxnSpPr>
            <a:cxnSpLocks/>
          </p:cNvCxnSpPr>
          <p:nvPr/>
        </p:nvCxnSpPr>
        <p:spPr>
          <a:xfrm>
            <a:off x="5029200" y="4087604"/>
            <a:ext cx="115177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ttore 2 4">
            <a:extLst>
              <a:ext uri="{FF2B5EF4-FFF2-40B4-BE49-F238E27FC236}">
                <a16:creationId xmlns:a16="http://schemas.microsoft.com/office/drawing/2014/main" id="{8683880C-46C6-8623-0393-103297D40CCA}"/>
              </a:ext>
            </a:extLst>
          </p:cNvPr>
          <p:cNvCxnSpPr>
            <a:cxnSpLocks/>
          </p:cNvCxnSpPr>
          <p:nvPr/>
        </p:nvCxnSpPr>
        <p:spPr>
          <a:xfrm flipH="1">
            <a:off x="9628397" y="4002260"/>
            <a:ext cx="98880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6" name="Titolo 4">
            <a:extLst>
              <a:ext uri="{FF2B5EF4-FFF2-40B4-BE49-F238E27FC236}">
                <a16:creationId xmlns:a16="http://schemas.microsoft.com/office/drawing/2014/main" id="{89867D12-1639-AF60-9450-CEA612FDA605}"/>
              </a:ext>
            </a:extLst>
          </p:cNvPr>
          <p:cNvSpPr txBox="1">
            <a:spLocks/>
          </p:cNvSpPr>
          <p:nvPr/>
        </p:nvSpPr>
        <p:spPr>
          <a:xfrm>
            <a:off x="10617200" y="3292514"/>
            <a:ext cx="1501461"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a:solidFill>
                  <a:srgbClr val="9B0014"/>
                </a:solidFill>
              </a:rPr>
              <a:t>Room for the </a:t>
            </a:r>
            <a:r>
              <a:rPr lang="it-IT" sz="2000" b="1" dirty="0" err="1">
                <a:solidFill>
                  <a:srgbClr val="9B0014"/>
                </a:solidFill>
              </a:rPr>
              <a:t>allegations</a:t>
            </a:r>
            <a:endParaRPr lang="it-IT" sz="2000" i="1" dirty="0"/>
          </a:p>
        </p:txBody>
      </p:sp>
      <p:sp>
        <p:nvSpPr>
          <p:cNvPr id="16" name="Ovale 15">
            <a:extLst>
              <a:ext uri="{FF2B5EF4-FFF2-40B4-BE49-F238E27FC236}">
                <a16:creationId xmlns:a16="http://schemas.microsoft.com/office/drawing/2014/main" id="{3B6E566B-A02D-4794-6D18-C477532F97C6}"/>
              </a:ext>
            </a:extLst>
          </p:cNvPr>
          <p:cNvSpPr/>
          <p:nvPr/>
        </p:nvSpPr>
        <p:spPr>
          <a:xfrm>
            <a:off x="7662523" y="1298028"/>
            <a:ext cx="414677" cy="251144"/>
          </a:xfrm>
          <a:prstGeom prst="ellipse">
            <a:avLst/>
          </a:prstGeom>
          <a:noFill/>
          <a:ln w="41275">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9" name="Connettore diritto 18">
            <a:extLst>
              <a:ext uri="{FF2B5EF4-FFF2-40B4-BE49-F238E27FC236}">
                <a16:creationId xmlns:a16="http://schemas.microsoft.com/office/drawing/2014/main" id="{22824C1B-5A3A-811D-0162-04DCB959DCBF}"/>
              </a:ext>
            </a:extLst>
          </p:cNvPr>
          <p:cNvCxnSpPr>
            <a:cxnSpLocks/>
          </p:cNvCxnSpPr>
          <p:nvPr/>
        </p:nvCxnSpPr>
        <p:spPr>
          <a:xfrm>
            <a:off x="8416290" y="2311588"/>
            <a:ext cx="285750"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4" name="Connettore diritto 23">
            <a:extLst>
              <a:ext uri="{FF2B5EF4-FFF2-40B4-BE49-F238E27FC236}">
                <a16:creationId xmlns:a16="http://schemas.microsoft.com/office/drawing/2014/main" id="{7A2875C0-EEB8-976F-2B47-A4BD918D2FCC}"/>
              </a:ext>
            </a:extLst>
          </p:cNvPr>
          <p:cNvCxnSpPr>
            <a:cxnSpLocks/>
          </p:cNvCxnSpPr>
          <p:nvPr/>
        </p:nvCxnSpPr>
        <p:spPr>
          <a:xfrm>
            <a:off x="8806815" y="2555428"/>
            <a:ext cx="207645"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A980CFED-A526-0EAC-DDBF-D4C8A6C6C280}"/>
              </a:ext>
            </a:extLst>
          </p:cNvPr>
          <p:cNvCxnSpPr>
            <a:cxnSpLocks/>
          </p:cNvCxnSpPr>
          <p:nvPr/>
        </p:nvCxnSpPr>
        <p:spPr>
          <a:xfrm>
            <a:off x="9063037" y="2558156"/>
            <a:ext cx="111443"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30" name="Connettore diritto 29">
            <a:extLst>
              <a:ext uri="{FF2B5EF4-FFF2-40B4-BE49-F238E27FC236}">
                <a16:creationId xmlns:a16="http://schemas.microsoft.com/office/drawing/2014/main" id="{B814273B-B6EA-4827-E449-39A13EE585F3}"/>
              </a:ext>
            </a:extLst>
          </p:cNvPr>
          <p:cNvCxnSpPr>
            <a:cxnSpLocks/>
          </p:cNvCxnSpPr>
          <p:nvPr/>
        </p:nvCxnSpPr>
        <p:spPr>
          <a:xfrm>
            <a:off x="8517255" y="2831653"/>
            <a:ext cx="171450"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FE791C34-AB35-5E2A-A8D3-FE31D5A82E09}"/>
              </a:ext>
            </a:extLst>
          </p:cNvPr>
          <p:cNvCxnSpPr>
            <a:cxnSpLocks/>
          </p:cNvCxnSpPr>
          <p:nvPr/>
        </p:nvCxnSpPr>
        <p:spPr>
          <a:xfrm>
            <a:off x="7410450" y="3262183"/>
            <a:ext cx="950595" cy="0"/>
          </a:xfrm>
          <a:prstGeom prst="line">
            <a:avLst/>
          </a:prstGeom>
          <a:ln w="25400">
            <a:solidFill>
              <a:srgbClr val="9B0014"/>
            </a:solidFill>
          </a:ln>
        </p:spPr>
        <p:style>
          <a:lnRef idx="1">
            <a:schemeClr val="accent1"/>
          </a:lnRef>
          <a:fillRef idx="0">
            <a:schemeClr val="accent1"/>
          </a:fillRef>
          <a:effectRef idx="0">
            <a:schemeClr val="accent1"/>
          </a:effectRef>
          <a:fontRef idx="minor">
            <a:schemeClr val="tx1"/>
          </a:fontRef>
        </p:style>
      </p:cxnSp>
      <p:cxnSp>
        <p:nvCxnSpPr>
          <p:cNvPr id="34" name="Connettore 2 33">
            <a:extLst>
              <a:ext uri="{FF2B5EF4-FFF2-40B4-BE49-F238E27FC236}">
                <a16:creationId xmlns:a16="http://schemas.microsoft.com/office/drawing/2014/main" id="{A470B8BA-A58E-A4BB-2010-0422D8F2BDEC}"/>
              </a:ext>
            </a:extLst>
          </p:cNvPr>
          <p:cNvCxnSpPr>
            <a:cxnSpLocks/>
          </p:cNvCxnSpPr>
          <p:nvPr/>
        </p:nvCxnSpPr>
        <p:spPr>
          <a:xfrm flipH="1">
            <a:off x="9439508" y="2474329"/>
            <a:ext cx="884993" cy="748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35" name="Titolo 4">
            <a:extLst>
              <a:ext uri="{FF2B5EF4-FFF2-40B4-BE49-F238E27FC236}">
                <a16:creationId xmlns:a16="http://schemas.microsoft.com/office/drawing/2014/main" id="{B8EDB5F8-756F-6469-F07E-175BBE8A4C09}"/>
              </a:ext>
            </a:extLst>
          </p:cNvPr>
          <p:cNvSpPr txBox="1">
            <a:spLocks/>
          </p:cNvSpPr>
          <p:nvPr/>
        </p:nvSpPr>
        <p:spPr>
          <a:xfrm>
            <a:off x="10187138" y="1820893"/>
            <a:ext cx="1673057"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a:solidFill>
                  <a:srgbClr val="9B0014"/>
                </a:solidFill>
              </a:rPr>
              <a:t>3 </a:t>
            </a:r>
            <a:r>
              <a:rPr lang="it-IT" sz="2000" b="1" i="1" dirty="0">
                <a:solidFill>
                  <a:srgbClr val="9B0014"/>
                </a:solidFill>
              </a:rPr>
              <a:t>quaestiones </a:t>
            </a:r>
            <a:r>
              <a:rPr lang="it-IT" sz="2000" b="1" dirty="0">
                <a:solidFill>
                  <a:srgbClr val="9B0014"/>
                </a:solidFill>
              </a:rPr>
              <a:t>in the </a:t>
            </a:r>
            <a:r>
              <a:rPr lang="it-IT" sz="2000" b="1" dirty="0" err="1">
                <a:solidFill>
                  <a:srgbClr val="9B0014"/>
                </a:solidFill>
              </a:rPr>
              <a:t>topic</a:t>
            </a:r>
            <a:endParaRPr lang="it-IT" sz="2000" dirty="0"/>
          </a:p>
        </p:txBody>
      </p:sp>
      <p:sp>
        <p:nvSpPr>
          <p:cNvPr id="37" name="Titolo 4">
            <a:extLst>
              <a:ext uri="{FF2B5EF4-FFF2-40B4-BE49-F238E27FC236}">
                <a16:creationId xmlns:a16="http://schemas.microsoft.com/office/drawing/2014/main" id="{308C44F5-556D-E896-95C9-8FE4B6A3D8D4}"/>
              </a:ext>
            </a:extLst>
          </p:cNvPr>
          <p:cNvSpPr txBox="1">
            <a:spLocks/>
          </p:cNvSpPr>
          <p:nvPr/>
        </p:nvSpPr>
        <p:spPr>
          <a:xfrm>
            <a:off x="4103775" y="2377553"/>
            <a:ext cx="1401628" cy="100103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i="1" dirty="0">
                <a:solidFill>
                  <a:srgbClr val="9B0014"/>
                </a:solidFill>
              </a:rPr>
              <a:t>Distinctio</a:t>
            </a:r>
            <a:br>
              <a:rPr lang="it-IT" sz="2000" b="1" dirty="0">
                <a:solidFill>
                  <a:srgbClr val="9B0014"/>
                </a:solidFill>
              </a:rPr>
            </a:br>
            <a:r>
              <a:rPr lang="it-IT" sz="2000" dirty="0" err="1"/>
              <a:t>within</a:t>
            </a:r>
            <a:r>
              <a:rPr lang="it-IT" sz="2000" dirty="0"/>
              <a:t> the </a:t>
            </a:r>
            <a:r>
              <a:rPr lang="it-IT" sz="2000" i="1" dirty="0"/>
              <a:t>quaestio</a:t>
            </a:r>
          </a:p>
        </p:txBody>
      </p:sp>
      <p:cxnSp>
        <p:nvCxnSpPr>
          <p:cNvPr id="38" name="Connettore 2 37">
            <a:extLst>
              <a:ext uri="{FF2B5EF4-FFF2-40B4-BE49-F238E27FC236}">
                <a16:creationId xmlns:a16="http://schemas.microsoft.com/office/drawing/2014/main" id="{F6A22946-F260-3BA2-7876-43B5B7201B6C}"/>
              </a:ext>
            </a:extLst>
          </p:cNvPr>
          <p:cNvCxnSpPr>
            <a:cxnSpLocks/>
          </p:cNvCxnSpPr>
          <p:nvPr/>
        </p:nvCxnSpPr>
        <p:spPr>
          <a:xfrm>
            <a:off x="5334000" y="3193449"/>
            <a:ext cx="1917600"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41" name="Titolo 4">
            <a:extLst>
              <a:ext uri="{FF2B5EF4-FFF2-40B4-BE49-F238E27FC236}">
                <a16:creationId xmlns:a16="http://schemas.microsoft.com/office/drawing/2014/main" id="{0E2C7ADB-2538-2810-9732-A193E9A9C7E3}"/>
              </a:ext>
            </a:extLst>
          </p:cNvPr>
          <p:cNvSpPr txBox="1">
            <a:spLocks/>
          </p:cNvSpPr>
          <p:nvPr/>
        </p:nvSpPr>
        <p:spPr>
          <a:xfrm>
            <a:off x="7766451" y="1658668"/>
            <a:ext cx="1673057"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7000" b="1" dirty="0">
                <a:solidFill>
                  <a:srgbClr val="9B0014"/>
                </a:solidFill>
              </a:rPr>
              <a:t>}</a:t>
            </a:r>
            <a:endParaRPr lang="it-IT" sz="7000" dirty="0"/>
          </a:p>
        </p:txBody>
      </p:sp>
    </p:spTree>
    <p:extLst>
      <p:ext uri="{BB962C8B-B14F-4D97-AF65-F5344CB8AC3E}">
        <p14:creationId xmlns:p14="http://schemas.microsoft.com/office/powerpoint/2010/main" val="460801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616276" y="198592"/>
            <a:ext cx="8390488" cy="1343617"/>
          </a:xfrm>
        </p:spPr>
        <p:txBody>
          <a:bodyPr>
            <a:noAutofit/>
          </a:bodyPr>
          <a:lstStyle/>
          <a:p>
            <a:pPr>
              <a:lnSpc>
                <a:spcPct val="100000"/>
              </a:lnSpc>
            </a:pPr>
            <a:r>
              <a:rPr lang="it-IT" b="1" i="1" dirty="0">
                <a:solidFill>
                  <a:srgbClr val="9B0014"/>
                </a:solidFill>
              </a:rPr>
              <a:t>Quaestiones</a:t>
            </a:r>
            <a:r>
              <a:rPr lang="it-IT" b="1" dirty="0">
                <a:solidFill>
                  <a:srgbClr val="9B0014"/>
                </a:solidFill>
              </a:rPr>
              <a:t>: </a:t>
            </a:r>
            <a:r>
              <a:rPr lang="it-IT" b="1" dirty="0" err="1">
                <a:solidFill>
                  <a:srgbClr val="9B0014"/>
                </a:solidFill>
              </a:rPr>
              <a:t>essential</a:t>
            </a:r>
            <a:r>
              <a:rPr lang="it-IT" b="1" dirty="0">
                <a:solidFill>
                  <a:srgbClr val="9B0014"/>
                </a:solidFill>
              </a:rPr>
              <a:t> </a:t>
            </a:r>
            <a:r>
              <a:rPr lang="it-IT" b="1" dirty="0" err="1">
                <a:solidFill>
                  <a:srgbClr val="9B0014"/>
                </a:solidFill>
              </a:rPr>
              <a:t>bibliography</a:t>
            </a:r>
            <a:endParaRPr lang="it-IT" dirty="0"/>
          </a:p>
        </p:txBody>
      </p:sp>
      <p:sp>
        <p:nvSpPr>
          <p:cNvPr id="7" name="Titolo 4">
            <a:extLst>
              <a:ext uri="{FF2B5EF4-FFF2-40B4-BE49-F238E27FC236}">
                <a16:creationId xmlns:a16="http://schemas.microsoft.com/office/drawing/2014/main" id="{F4606372-151F-F1F7-4CE0-F567EAA35CFC}"/>
              </a:ext>
            </a:extLst>
          </p:cNvPr>
          <p:cNvSpPr txBox="1">
            <a:spLocks/>
          </p:cNvSpPr>
          <p:nvPr/>
        </p:nvSpPr>
        <p:spPr>
          <a:xfrm>
            <a:off x="1541362" y="1539433"/>
            <a:ext cx="10509813" cy="46530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60000"/>
              </a:lnSpc>
              <a:buClr>
                <a:srgbClr val="9B0014"/>
              </a:buClr>
              <a:buFont typeface="Wingdings" panose="05000000000000000000" pitchFamily="2" charset="2"/>
              <a:buChar char="v"/>
            </a:pPr>
            <a:r>
              <a:rPr lang="fr-FR" sz="1800" dirty="0"/>
              <a:t>Bazàn, B. et al. (</a:t>
            </a:r>
            <a:r>
              <a:rPr lang="fr-FR" sz="1800" dirty="0" err="1"/>
              <a:t>eds</a:t>
            </a:r>
            <a:r>
              <a:rPr lang="fr-FR" sz="1800" dirty="0"/>
              <a:t>.). </a:t>
            </a:r>
            <a:r>
              <a:rPr lang="fr-FR" sz="1800" i="1" dirty="0"/>
              <a:t>Les questions disputées et les questions quodlibétiques dans les facultés de Théologie, de Droit et de Médecine. </a:t>
            </a:r>
            <a:r>
              <a:rPr lang="fr-FR" sz="1800" dirty="0"/>
              <a:t>Turnhout, 1985.</a:t>
            </a:r>
            <a:endParaRPr lang="it-IT" sz="1800" dirty="0"/>
          </a:p>
          <a:p>
            <a:pPr marL="342900" indent="-342900">
              <a:lnSpc>
                <a:spcPct val="160000"/>
              </a:lnSpc>
              <a:buClr>
                <a:srgbClr val="9B0014"/>
              </a:buClr>
              <a:buFont typeface="Wingdings" panose="05000000000000000000" pitchFamily="2" charset="2"/>
              <a:buChar char="v"/>
            </a:pPr>
            <a:r>
              <a:rPr lang="it-IT" sz="1800" dirty="0"/>
              <a:t>Bellomo, M. </a:t>
            </a:r>
            <a:r>
              <a:rPr lang="it-IT" sz="1800" i="1" dirty="0"/>
              <a:t>Quaestiones in iure civili </a:t>
            </a:r>
            <a:r>
              <a:rPr lang="it-IT" sz="1800" i="1" dirty="0" err="1"/>
              <a:t>disputatae</a:t>
            </a:r>
            <a:r>
              <a:rPr lang="it-IT" sz="1800" i="1" dirty="0"/>
              <a:t>. Didattica e prassi colta nel sistema del diritto comune fra Duecento e Trecento. </a:t>
            </a:r>
            <a:r>
              <a:rPr lang="it-IT" sz="1800" dirty="0"/>
              <a:t>Rome, 2008.</a:t>
            </a:r>
            <a:endParaRPr lang="it-IT" sz="1800" i="1" dirty="0"/>
          </a:p>
          <a:p>
            <a:pPr marL="342900" indent="-342900">
              <a:lnSpc>
                <a:spcPct val="160000"/>
              </a:lnSpc>
              <a:buClr>
                <a:srgbClr val="9B0014"/>
              </a:buClr>
              <a:buFont typeface="Wingdings" panose="05000000000000000000" pitchFamily="2" charset="2"/>
              <a:buChar char="v"/>
            </a:pPr>
            <a:r>
              <a:rPr lang="it-IT" sz="1800" dirty="0"/>
              <a:t>Belloni, A. </a:t>
            </a:r>
            <a:r>
              <a:rPr lang="it-IT" sz="1800" i="1" dirty="0"/>
              <a:t>Le questioni civilistiche del secolo XII. Da Bulgaro a Pillio da Medicina e Azzone. </a:t>
            </a:r>
            <a:r>
              <a:rPr lang="it-IT" sz="1800" dirty="0"/>
              <a:t>Frankfurt, 1989.</a:t>
            </a:r>
            <a:endParaRPr lang="de-DE" sz="1800" dirty="0"/>
          </a:p>
          <a:p>
            <a:pPr marL="342900" indent="-342900">
              <a:lnSpc>
                <a:spcPct val="160000"/>
              </a:lnSpc>
              <a:buClr>
                <a:srgbClr val="9B0014"/>
              </a:buClr>
              <a:buFont typeface="Wingdings" panose="05000000000000000000" pitchFamily="2" charset="2"/>
              <a:buChar char="v"/>
            </a:pPr>
            <a:r>
              <a:rPr lang="it-IT" sz="1800" dirty="0"/>
              <a:t>Fransen, G. </a:t>
            </a:r>
            <a:r>
              <a:rPr lang="it-IT" sz="1800" i="1" dirty="0"/>
              <a:t>Canones et quaestiones</a:t>
            </a:r>
            <a:r>
              <a:rPr lang="it-IT" sz="1800" dirty="0"/>
              <a:t>. </a:t>
            </a:r>
            <a:r>
              <a:rPr lang="fr-FR" sz="1800" i="1" dirty="0"/>
              <a:t>Évolution des doctrines et système du droit canonique.</a:t>
            </a:r>
            <a:r>
              <a:rPr lang="fr-FR" sz="1800" dirty="0"/>
              <a:t> Goldbach, 2002.</a:t>
            </a:r>
            <a:endParaRPr lang="it-IT" sz="1800" dirty="0"/>
          </a:p>
          <a:p>
            <a:pPr marL="342900" indent="-342900">
              <a:lnSpc>
                <a:spcPct val="160000"/>
              </a:lnSpc>
              <a:buClr>
                <a:srgbClr val="9B0014"/>
              </a:buClr>
              <a:buFont typeface="Wingdings" panose="05000000000000000000" pitchFamily="2" charset="2"/>
              <a:buChar char="v"/>
            </a:pPr>
            <a:r>
              <a:rPr lang="it-IT" sz="1800" dirty="0" err="1"/>
              <a:t>Kantorowicz</a:t>
            </a:r>
            <a:r>
              <a:rPr lang="it-IT" sz="1800" dirty="0"/>
              <a:t>, H. </a:t>
            </a:r>
            <a:r>
              <a:rPr lang="it-IT" sz="1800" i="1" dirty="0"/>
              <a:t>The Quaestiones Disputatae of the </a:t>
            </a:r>
            <a:r>
              <a:rPr lang="it-IT" sz="1800" i="1" dirty="0" err="1"/>
              <a:t>Glossators</a:t>
            </a:r>
            <a:r>
              <a:rPr lang="it-IT" sz="1800" dirty="0"/>
              <a:t>, in Id., </a:t>
            </a:r>
            <a:r>
              <a:rPr lang="it-IT" sz="1800" i="1" dirty="0" err="1"/>
              <a:t>Rechtshistorische</a:t>
            </a:r>
            <a:r>
              <a:rPr lang="it-IT" sz="1800" i="1" dirty="0"/>
              <a:t> </a:t>
            </a:r>
            <a:r>
              <a:rPr lang="it-IT" sz="1800" i="1" dirty="0" err="1"/>
              <a:t>Schriften</a:t>
            </a:r>
            <a:r>
              <a:rPr lang="it-IT" sz="1800" i="1" dirty="0"/>
              <a:t>. </a:t>
            </a:r>
            <a:r>
              <a:rPr lang="it-IT" sz="1800" dirty="0"/>
              <a:t>Karlsruhe, 1970, pp. 137-185.</a:t>
            </a:r>
            <a:br>
              <a:rPr lang="it-IT" sz="1800" dirty="0"/>
            </a:br>
            <a:br>
              <a:rPr lang="it-IT" sz="1800" dirty="0"/>
            </a:br>
            <a:endParaRPr lang="it-IT" sz="1800" dirty="0"/>
          </a:p>
        </p:txBody>
      </p:sp>
    </p:spTree>
    <p:extLst>
      <p:ext uri="{BB962C8B-B14F-4D97-AF65-F5344CB8AC3E}">
        <p14:creationId xmlns:p14="http://schemas.microsoft.com/office/powerpoint/2010/main" val="2409998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73361DC-D08F-78F9-C327-BFF1041DF880}"/>
              </a:ext>
            </a:extLst>
          </p:cNvPr>
          <p:cNvSpPr>
            <a:spLocks noGrp="1"/>
          </p:cNvSpPr>
          <p:nvPr>
            <p:ph type="title"/>
          </p:nvPr>
        </p:nvSpPr>
        <p:spPr>
          <a:xfrm>
            <a:off x="4513633" y="1106690"/>
            <a:ext cx="6976353" cy="4644620"/>
          </a:xfrm>
        </p:spPr>
        <p:txBody>
          <a:bodyPr>
            <a:normAutofit/>
          </a:bodyPr>
          <a:lstStyle/>
          <a:p>
            <a:pPr algn="ctr">
              <a:lnSpc>
                <a:spcPct val="100000"/>
              </a:lnSpc>
            </a:pPr>
            <a:r>
              <a:rPr lang="it-IT" b="1" dirty="0">
                <a:solidFill>
                  <a:srgbClr val="9B0014"/>
                </a:solidFill>
              </a:rPr>
              <a:t>3. </a:t>
            </a:r>
            <a:r>
              <a:rPr lang="it-IT" b="1" i="1" dirty="0">
                <a:solidFill>
                  <a:srgbClr val="9B0014"/>
                </a:solidFill>
              </a:rPr>
              <a:t>Brocardica</a:t>
            </a:r>
            <a:endParaRPr lang="it-IT" sz="3500" i="1" dirty="0"/>
          </a:p>
        </p:txBody>
      </p:sp>
    </p:spTree>
    <p:extLst>
      <p:ext uri="{BB962C8B-B14F-4D97-AF65-F5344CB8AC3E}">
        <p14:creationId xmlns:p14="http://schemas.microsoft.com/office/powerpoint/2010/main" val="2359941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84580"/>
            <a:ext cx="9651458" cy="722110"/>
          </a:xfrm>
        </p:spPr>
        <p:txBody>
          <a:bodyPr>
            <a:noAutofit/>
          </a:bodyPr>
          <a:lstStyle/>
          <a:p>
            <a:pPr>
              <a:lnSpc>
                <a:spcPct val="100000"/>
              </a:lnSpc>
            </a:pPr>
            <a:r>
              <a:rPr lang="it-IT" b="1" dirty="0" err="1">
                <a:solidFill>
                  <a:srgbClr val="9B0014"/>
                </a:solidFill>
              </a:rPr>
              <a:t>What</a:t>
            </a:r>
            <a:r>
              <a:rPr lang="it-IT" b="1" dirty="0">
                <a:solidFill>
                  <a:srgbClr val="9B0014"/>
                </a:solidFill>
              </a:rPr>
              <a:t> a brocard </a:t>
            </a:r>
            <a:r>
              <a:rPr lang="it-IT" b="1" dirty="0" err="1">
                <a:solidFill>
                  <a:srgbClr val="9B0014"/>
                </a:solidFill>
              </a:rPr>
              <a:t>is</a:t>
            </a:r>
            <a:endParaRPr lang="it-IT" dirty="0"/>
          </a:p>
        </p:txBody>
      </p:sp>
      <p:sp>
        <p:nvSpPr>
          <p:cNvPr id="2" name="Titolo 4">
            <a:extLst>
              <a:ext uri="{FF2B5EF4-FFF2-40B4-BE49-F238E27FC236}">
                <a16:creationId xmlns:a16="http://schemas.microsoft.com/office/drawing/2014/main" id="{0B75F14C-E7AC-45EC-F153-137C027E6AC7}"/>
              </a:ext>
            </a:extLst>
          </p:cNvPr>
          <p:cNvSpPr txBox="1">
            <a:spLocks/>
          </p:cNvSpPr>
          <p:nvPr/>
        </p:nvSpPr>
        <p:spPr>
          <a:xfrm>
            <a:off x="1838529" y="1106690"/>
            <a:ext cx="9651458" cy="46446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500" dirty="0"/>
              <a:t>A legal maxim that concisely enunciates a legal principle</a:t>
            </a:r>
          </a:p>
          <a:p>
            <a:pPr marL="457200" indent="-457200">
              <a:lnSpc>
                <a:spcPct val="100000"/>
              </a:lnSpc>
              <a:buClr>
                <a:srgbClr val="9B0014"/>
              </a:buClr>
              <a:buFont typeface="Wingdings" panose="05000000000000000000" pitchFamily="2" charset="2"/>
              <a:buChar char="v"/>
            </a:pPr>
            <a:r>
              <a:rPr lang="it-IT" sz="3500" dirty="0" err="1"/>
              <a:t>followed</a:t>
            </a:r>
            <a:r>
              <a:rPr lang="it-IT" sz="3500" dirty="0"/>
              <a:t> a list of </a:t>
            </a:r>
            <a:r>
              <a:rPr lang="it-IT" sz="3500" dirty="0" err="1"/>
              <a:t>norms</a:t>
            </a:r>
            <a:r>
              <a:rPr lang="it-IT" sz="3500" dirty="0"/>
              <a:t> for and </a:t>
            </a:r>
            <a:r>
              <a:rPr lang="it-IT" sz="3500" dirty="0" err="1"/>
              <a:t>against</a:t>
            </a:r>
            <a:endParaRPr lang="it-IT" sz="3500" dirty="0"/>
          </a:p>
          <a:p>
            <a:pPr marL="457200" indent="-457200">
              <a:lnSpc>
                <a:spcPct val="100000"/>
              </a:lnSpc>
              <a:buClr>
                <a:srgbClr val="9B0014"/>
              </a:buClr>
              <a:buFont typeface="Wingdings" panose="05000000000000000000" pitchFamily="2" charset="2"/>
              <a:buChar char="v"/>
            </a:pPr>
            <a:r>
              <a:rPr lang="it-IT" sz="3500" dirty="0"/>
              <a:t>and by a </a:t>
            </a:r>
            <a:r>
              <a:rPr lang="it-IT" sz="3500" dirty="0" err="1"/>
              <a:t>solution</a:t>
            </a:r>
            <a:r>
              <a:rPr lang="it-IT" sz="3500" dirty="0"/>
              <a:t> </a:t>
            </a:r>
            <a:r>
              <a:rPr lang="it-IT" sz="3500" dirty="0" err="1"/>
              <a:t>that</a:t>
            </a:r>
            <a:r>
              <a:rPr lang="it-IT" sz="3500" dirty="0"/>
              <a:t> </a:t>
            </a:r>
            <a:r>
              <a:rPr lang="it-IT" sz="3500" dirty="0" err="1"/>
              <a:t>solves</a:t>
            </a:r>
            <a:r>
              <a:rPr lang="it-IT" sz="3500" dirty="0"/>
              <a:t> the </a:t>
            </a:r>
            <a:r>
              <a:rPr lang="it-IT" sz="3500" dirty="0" err="1"/>
              <a:t>antinomy</a:t>
            </a:r>
            <a:endParaRPr lang="it-IT" sz="3500" dirty="0"/>
          </a:p>
          <a:p>
            <a:pPr marL="457200" indent="-457200">
              <a:lnSpc>
                <a:spcPct val="100000"/>
              </a:lnSpc>
              <a:buClr>
                <a:srgbClr val="9B0014"/>
              </a:buClr>
              <a:buFont typeface="Wingdings" panose="05000000000000000000" pitchFamily="2" charset="2"/>
              <a:buChar char="v"/>
            </a:pPr>
            <a:endParaRPr lang="it-IT" sz="3500" dirty="0"/>
          </a:p>
        </p:txBody>
      </p:sp>
    </p:spTree>
    <p:extLst>
      <p:ext uri="{BB962C8B-B14F-4D97-AF65-F5344CB8AC3E}">
        <p14:creationId xmlns:p14="http://schemas.microsoft.com/office/powerpoint/2010/main" val="3377572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141490"/>
            <a:ext cx="9651458" cy="620510"/>
          </a:xfrm>
        </p:spPr>
        <p:txBody>
          <a:bodyPr>
            <a:normAutofit fontScale="90000"/>
          </a:bodyPr>
          <a:lstStyle/>
          <a:p>
            <a:pPr>
              <a:lnSpc>
                <a:spcPct val="100000"/>
              </a:lnSpc>
            </a:pPr>
            <a:r>
              <a:rPr lang="it-IT" b="1" dirty="0" err="1">
                <a:solidFill>
                  <a:srgbClr val="9B0014"/>
                </a:solidFill>
              </a:rPr>
              <a:t>Example</a:t>
            </a:r>
            <a:r>
              <a:rPr lang="it-IT" b="1" dirty="0">
                <a:solidFill>
                  <a:srgbClr val="9B0014"/>
                </a:solidFill>
              </a:rPr>
              <a:t> of brocard</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543344"/>
            <a:ext cx="9651458" cy="4042318"/>
          </a:xfrm>
          <a:prstGeom prst="rect">
            <a:avLst/>
          </a:prstGeom>
        </p:spPr>
        <p:txBody>
          <a:bodyPr vert="horz" lIns="91440" tIns="45720" rIns="91440" bIns="45720" numCol="2"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200" b="1" dirty="0" err="1">
                <a:solidFill>
                  <a:srgbClr val="9B0014"/>
                </a:solidFill>
              </a:rPr>
              <a:t>Eadem</a:t>
            </a:r>
            <a:r>
              <a:rPr lang="it-IT" sz="2200" b="1" dirty="0">
                <a:solidFill>
                  <a:srgbClr val="9B0014"/>
                </a:solidFill>
              </a:rPr>
              <a:t> </a:t>
            </a:r>
            <a:r>
              <a:rPr lang="it-IT" sz="2200" b="1" dirty="0" err="1">
                <a:solidFill>
                  <a:srgbClr val="9B0014"/>
                </a:solidFill>
              </a:rPr>
              <a:t>mensura</a:t>
            </a:r>
            <a:r>
              <a:rPr lang="it-IT" sz="2200" b="1" dirty="0">
                <a:solidFill>
                  <a:srgbClr val="9B0014"/>
                </a:solidFill>
              </a:rPr>
              <a:t> vel moneta </a:t>
            </a:r>
            <a:r>
              <a:rPr lang="it-IT" sz="2200" b="1" dirty="0" err="1">
                <a:solidFill>
                  <a:srgbClr val="9B0014"/>
                </a:solidFill>
              </a:rPr>
              <a:t>debetur</a:t>
            </a:r>
            <a:r>
              <a:rPr lang="it-IT" sz="2200" b="1" dirty="0">
                <a:solidFill>
                  <a:srgbClr val="9B0014"/>
                </a:solidFill>
              </a:rPr>
              <a:t>, </a:t>
            </a:r>
            <a:r>
              <a:rPr lang="it-IT" sz="2200" b="1" dirty="0" err="1">
                <a:solidFill>
                  <a:srgbClr val="9B0014"/>
                </a:solidFill>
              </a:rPr>
              <a:t>que</a:t>
            </a:r>
            <a:r>
              <a:rPr lang="it-IT" sz="2200" b="1" dirty="0">
                <a:solidFill>
                  <a:srgbClr val="9B0014"/>
                </a:solidFill>
              </a:rPr>
              <a:t> </a:t>
            </a:r>
            <a:r>
              <a:rPr lang="it-IT" sz="2200" b="1" dirty="0" err="1">
                <a:solidFill>
                  <a:srgbClr val="9B0014"/>
                </a:solidFill>
              </a:rPr>
              <a:t>erat</a:t>
            </a:r>
            <a:r>
              <a:rPr lang="it-IT" sz="2200" b="1" dirty="0">
                <a:solidFill>
                  <a:srgbClr val="9B0014"/>
                </a:solidFill>
              </a:rPr>
              <a:t> tempore </a:t>
            </a:r>
            <a:r>
              <a:rPr lang="it-IT" sz="2200" b="1" dirty="0" err="1">
                <a:solidFill>
                  <a:srgbClr val="9B0014"/>
                </a:solidFill>
              </a:rPr>
              <a:t>contractus</a:t>
            </a:r>
            <a:r>
              <a:rPr lang="it-IT" sz="2200" b="1" dirty="0">
                <a:solidFill>
                  <a:srgbClr val="9B0014"/>
                </a:solidFill>
              </a:rPr>
              <a:t>.</a:t>
            </a:r>
          </a:p>
          <a:p>
            <a:pPr>
              <a:lnSpc>
                <a:spcPct val="100000"/>
              </a:lnSpc>
              <a:buClr>
                <a:srgbClr val="9B0014"/>
              </a:buClr>
            </a:pPr>
            <a:r>
              <a:rPr lang="it-IT" sz="2200" dirty="0"/>
              <a:t>In Decreto I q. I </a:t>
            </a:r>
            <a:r>
              <a:rPr lang="it-IT" sz="2200" dirty="0" err="1"/>
              <a:t>Principatus</a:t>
            </a:r>
            <a:r>
              <a:rPr lang="it-IT" sz="2200" dirty="0"/>
              <a:t> (c. 25 C. I q. 1).</a:t>
            </a:r>
          </a:p>
          <a:p>
            <a:pPr>
              <a:lnSpc>
                <a:spcPct val="100000"/>
              </a:lnSpc>
              <a:buClr>
                <a:srgbClr val="9B0014"/>
              </a:buClr>
            </a:pPr>
            <a:r>
              <a:rPr lang="it-IT" sz="2200" dirty="0"/>
              <a:t>In </a:t>
            </a:r>
            <a:r>
              <a:rPr lang="it-IT" sz="2200" dirty="0" err="1"/>
              <a:t>Authentico</a:t>
            </a:r>
            <a:r>
              <a:rPr lang="it-IT" sz="2200" dirty="0"/>
              <a:t> Ut </a:t>
            </a:r>
            <a:r>
              <a:rPr lang="it-IT" sz="2200" dirty="0" err="1"/>
              <a:t>cum</a:t>
            </a:r>
            <a:r>
              <a:rPr lang="it-IT" sz="2200" dirty="0"/>
              <a:t> de </a:t>
            </a:r>
            <a:r>
              <a:rPr lang="it-IT" sz="2200" dirty="0" err="1"/>
              <a:t>appellatione</a:t>
            </a:r>
            <a:r>
              <a:rPr lang="it-IT" sz="2200" dirty="0"/>
              <a:t> </a:t>
            </a:r>
            <a:r>
              <a:rPr lang="it-IT" sz="2200" dirty="0" err="1"/>
              <a:t>cognoscitur</a:t>
            </a:r>
            <a:r>
              <a:rPr lang="it-IT" sz="2200" dirty="0"/>
              <a:t> (Nov. 115) § I.</a:t>
            </a:r>
          </a:p>
          <a:p>
            <a:pPr>
              <a:lnSpc>
                <a:spcPct val="100000"/>
              </a:lnSpc>
              <a:buClr>
                <a:srgbClr val="9B0014"/>
              </a:buClr>
            </a:pPr>
            <a:r>
              <a:rPr lang="it-IT" sz="2200" dirty="0"/>
              <a:t>ff. si </a:t>
            </a:r>
            <a:r>
              <a:rPr lang="it-IT" sz="2200" dirty="0" err="1"/>
              <a:t>quis</a:t>
            </a:r>
            <a:r>
              <a:rPr lang="it-IT" sz="2200" dirty="0"/>
              <a:t> </a:t>
            </a:r>
            <a:r>
              <a:rPr lang="it-IT" sz="2200" dirty="0" err="1"/>
              <a:t>cautionibus</a:t>
            </a:r>
            <a:r>
              <a:rPr lang="it-IT" sz="2200" dirty="0"/>
              <a:t> Si </a:t>
            </a:r>
            <a:r>
              <a:rPr lang="it-IT" sz="2200" dirty="0" err="1"/>
              <a:t>quis</a:t>
            </a:r>
            <a:r>
              <a:rPr lang="it-IT" sz="2200" dirty="0"/>
              <a:t> </a:t>
            </a:r>
            <a:r>
              <a:rPr lang="it-IT" sz="2200" dirty="0" err="1"/>
              <a:t>quam</a:t>
            </a:r>
            <a:r>
              <a:rPr lang="it-IT" sz="2200" dirty="0"/>
              <a:t> (D. 2.11.11) et l. Qui </a:t>
            </a:r>
            <a:r>
              <a:rPr lang="it-IT" sz="2200" dirty="0" err="1"/>
              <a:t>autem</a:t>
            </a:r>
            <a:r>
              <a:rPr lang="it-IT" sz="2200" dirty="0"/>
              <a:t> § </a:t>
            </a:r>
            <a:r>
              <a:rPr lang="it-IT" sz="2200" dirty="0" err="1"/>
              <a:t>illud</a:t>
            </a:r>
            <a:r>
              <a:rPr lang="it-IT" sz="2200" dirty="0"/>
              <a:t> (D. 2.11.12.1).</a:t>
            </a:r>
          </a:p>
          <a:p>
            <a:pPr>
              <a:lnSpc>
                <a:spcPct val="100000"/>
              </a:lnSpc>
              <a:buClr>
                <a:srgbClr val="9B0014"/>
              </a:buClr>
            </a:pPr>
            <a:r>
              <a:rPr lang="it-IT" sz="2200" dirty="0"/>
              <a:t>ff. de </a:t>
            </a:r>
            <a:r>
              <a:rPr lang="it-IT" sz="2200" dirty="0" err="1"/>
              <a:t>edendo</a:t>
            </a:r>
            <a:r>
              <a:rPr lang="it-IT" sz="2200" dirty="0"/>
              <a:t> Ubi (D. 2.13.8) § I.</a:t>
            </a:r>
          </a:p>
          <a:p>
            <a:pPr>
              <a:lnSpc>
                <a:spcPct val="100000"/>
              </a:lnSpc>
              <a:buClr>
                <a:srgbClr val="9B0014"/>
              </a:buClr>
            </a:pPr>
            <a:r>
              <a:rPr lang="it-IT" sz="2200" dirty="0"/>
              <a:t>C. de </a:t>
            </a:r>
            <a:r>
              <a:rPr lang="it-IT" sz="2200" dirty="0" err="1"/>
              <a:t>legibus</a:t>
            </a:r>
            <a:r>
              <a:rPr lang="it-IT" sz="2200" dirty="0"/>
              <a:t> et </a:t>
            </a:r>
            <a:r>
              <a:rPr lang="it-IT" sz="2200" dirty="0" err="1"/>
              <a:t>constitutionibus</a:t>
            </a:r>
            <a:r>
              <a:rPr lang="it-IT" sz="2200" dirty="0"/>
              <a:t> </a:t>
            </a:r>
            <a:r>
              <a:rPr lang="it-IT" sz="2200" dirty="0" err="1"/>
              <a:t>Leges</a:t>
            </a:r>
            <a:r>
              <a:rPr lang="it-IT" sz="2200" dirty="0"/>
              <a:t> et </a:t>
            </a:r>
            <a:r>
              <a:rPr lang="it-IT" sz="2200" dirty="0" err="1"/>
              <a:t>constitutiones</a:t>
            </a:r>
            <a:r>
              <a:rPr lang="it-IT" sz="2200" dirty="0"/>
              <a:t> (C. 1.14.7).</a:t>
            </a:r>
          </a:p>
          <a:p>
            <a:pPr>
              <a:lnSpc>
                <a:spcPct val="100000"/>
              </a:lnSpc>
              <a:buClr>
                <a:srgbClr val="9B0014"/>
              </a:buClr>
            </a:pPr>
            <a:r>
              <a:rPr lang="it-IT" sz="2200" dirty="0"/>
              <a:t>ff. si </a:t>
            </a:r>
            <a:r>
              <a:rPr lang="it-IT" sz="2200" dirty="0" err="1"/>
              <a:t>certum</a:t>
            </a:r>
            <a:r>
              <a:rPr lang="it-IT" sz="2200" dirty="0"/>
              <a:t> </a:t>
            </a:r>
            <a:r>
              <a:rPr lang="it-IT" sz="2200" dirty="0" err="1"/>
              <a:t>petatur</a:t>
            </a:r>
            <a:r>
              <a:rPr lang="it-IT" sz="2200" dirty="0"/>
              <a:t> (D. 12.1) l. III, in fine.</a:t>
            </a:r>
          </a:p>
          <a:p>
            <a:pPr>
              <a:lnSpc>
                <a:spcPct val="100000"/>
              </a:lnSpc>
              <a:buClr>
                <a:srgbClr val="9B0014"/>
              </a:buClr>
            </a:pPr>
            <a:r>
              <a:rPr lang="it-IT" sz="2200" dirty="0"/>
              <a:t>ff. de </a:t>
            </a:r>
            <a:r>
              <a:rPr lang="it-IT" sz="2200" dirty="0" err="1"/>
              <a:t>evictionibus</a:t>
            </a:r>
            <a:r>
              <a:rPr lang="it-IT" sz="2200" dirty="0"/>
              <a:t> </a:t>
            </a:r>
            <a:r>
              <a:rPr lang="it-IT" sz="2200" dirty="0" err="1"/>
              <a:t>Bonitatis</a:t>
            </a:r>
            <a:r>
              <a:rPr lang="it-IT" sz="2200" dirty="0"/>
              <a:t> (D. 21.2.13).</a:t>
            </a:r>
          </a:p>
          <a:p>
            <a:pPr>
              <a:lnSpc>
                <a:spcPct val="100000"/>
              </a:lnSpc>
              <a:buClr>
                <a:srgbClr val="9B0014"/>
              </a:buClr>
            </a:pPr>
            <a:r>
              <a:rPr lang="it-IT" sz="2200" dirty="0"/>
              <a:t>ff. de </a:t>
            </a:r>
            <a:r>
              <a:rPr lang="it-IT" sz="2200" dirty="0" err="1"/>
              <a:t>legatis</a:t>
            </a:r>
            <a:r>
              <a:rPr lang="it-IT" sz="2200" dirty="0"/>
              <a:t> II Lucius </a:t>
            </a:r>
            <a:r>
              <a:rPr lang="it-IT" sz="2200" dirty="0" err="1"/>
              <a:t>Titius</a:t>
            </a:r>
            <a:r>
              <a:rPr lang="it-IT" sz="2200" dirty="0"/>
              <a:t> (D. 31.1.22).</a:t>
            </a:r>
          </a:p>
          <a:p>
            <a:pPr>
              <a:lnSpc>
                <a:spcPct val="100000"/>
              </a:lnSpc>
              <a:buClr>
                <a:srgbClr val="9B0014"/>
              </a:buClr>
            </a:pPr>
            <a:r>
              <a:rPr lang="it-IT" sz="2200" dirty="0"/>
              <a:t>ff. de </a:t>
            </a:r>
            <a:r>
              <a:rPr lang="it-IT" sz="2200" dirty="0" err="1"/>
              <a:t>legatis</a:t>
            </a:r>
            <a:r>
              <a:rPr lang="it-IT" sz="2200" dirty="0"/>
              <a:t> III </a:t>
            </a:r>
            <a:r>
              <a:rPr lang="it-IT" sz="2200" dirty="0" err="1"/>
              <a:t>Nomen</a:t>
            </a:r>
            <a:r>
              <a:rPr lang="it-IT" sz="2200" dirty="0"/>
              <a:t> </a:t>
            </a:r>
            <a:r>
              <a:rPr lang="it-IT" sz="2200" dirty="0" err="1"/>
              <a:t>debitoris</a:t>
            </a:r>
            <a:r>
              <a:rPr lang="it-IT" sz="2200" dirty="0"/>
              <a:t> § I (D. 32.1.34.1).</a:t>
            </a:r>
          </a:p>
          <a:p>
            <a:pPr>
              <a:lnSpc>
                <a:spcPct val="100000"/>
              </a:lnSpc>
              <a:buClr>
                <a:srgbClr val="9B0014"/>
              </a:buClr>
            </a:pPr>
            <a:r>
              <a:rPr lang="it-IT" sz="2200" dirty="0"/>
              <a:t>ff. de </a:t>
            </a:r>
            <a:r>
              <a:rPr lang="it-IT" sz="2200" dirty="0" err="1"/>
              <a:t>legatis</a:t>
            </a:r>
            <a:r>
              <a:rPr lang="it-IT" sz="2200" dirty="0"/>
              <a:t> III l. </a:t>
            </a:r>
            <a:r>
              <a:rPr lang="it-IT" sz="2200" dirty="0" err="1"/>
              <a:t>Uxorem</a:t>
            </a:r>
            <a:r>
              <a:rPr lang="it-IT" sz="2200" dirty="0"/>
              <a:t> et </a:t>
            </a:r>
            <a:r>
              <a:rPr lang="it-IT" sz="2200" dirty="0" err="1"/>
              <a:t>filium</a:t>
            </a:r>
            <a:r>
              <a:rPr lang="it-IT" sz="2200" dirty="0"/>
              <a:t> § testamento (32.1.41.4). [….]</a:t>
            </a:r>
          </a:p>
          <a:p>
            <a:pPr>
              <a:lnSpc>
                <a:spcPct val="100000"/>
              </a:lnSpc>
              <a:buClr>
                <a:srgbClr val="9B0014"/>
              </a:buClr>
            </a:pPr>
            <a:r>
              <a:rPr lang="it-IT" sz="2200" b="1" dirty="0" err="1">
                <a:solidFill>
                  <a:srgbClr val="9B0014"/>
                </a:solidFill>
              </a:rPr>
              <a:t>Superveniens</a:t>
            </a:r>
            <a:r>
              <a:rPr lang="it-IT" sz="2200" b="1" dirty="0">
                <a:solidFill>
                  <a:srgbClr val="9B0014"/>
                </a:solidFill>
              </a:rPr>
              <a:t> </a:t>
            </a:r>
            <a:r>
              <a:rPr lang="it-IT" sz="2200" b="1" dirty="0" err="1">
                <a:solidFill>
                  <a:srgbClr val="9B0014"/>
                </a:solidFill>
              </a:rPr>
              <a:t>debetur</a:t>
            </a:r>
            <a:r>
              <a:rPr lang="it-IT" sz="2200" b="1" dirty="0">
                <a:solidFill>
                  <a:srgbClr val="9B0014"/>
                </a:solidFill>
              </a:rPr>
              <a:t>, </a:t>
            </a:r>
            <a:r>
              <a:rPr lang="it-IT" sz="2200" b="1" dirty="0" err="1">
                <a:solidFill>
                  <a:srgbClr val="9B0014"/>
                </a:solidFill>
              </a:rPr>
              <a:t>sive</a:t>
            </a:r>
            <a:r>
              <a:rPr lang="it-IT" sz="2200" b="1" dirty="0">
                <a:solidFill>
                  <a:srgbClr val="9B0014"/>
                </a:solidFill>
              </a:rPr>
              <a:t> </a:t>
            </a:r>
            <a:r>
              <a:rPr lang="it-IT" sz="2200" b="1" dirty="0" err="1">
                <a:solidFill>
                  <a:srgbClr val="9B0014"/>
                </a:solidFill>
              </a:rPr>
              <a:t>maior</a:t>
            </a:r>
            <a:r>
              <a:rPr lang="it-IT" sz="2200" b="1" dirty="0">
                <a:solidFill>
                  <a:srgbClr val="9B0014"/>
                </a:solidFill>
              </a:rPr>
              <a:t> </a:t>
            </a:r>
            <a:r>
              <a:rPr lang="it-IT" sz="2200" b="1" dirty="0" err="1">
                <a:solidFill>
                  <a:srgbClr val="9B0014"/>
                </a:solidFill>
              </a:rPr>
              <a:t>sive</a:t>
            </a:r>
            <a:r>
              <a:rPr lang="it-IT" sz="2200" b="1" dirty="0">
                <a:solidFill>
                  <a:srgbClr val="9B0014"/>
                </a:solidFill>
              </a:rPr>
              <a:t> minor </a:t>
            </a:r>
            <a:r>
              <a:rPr lang="it-IT" sz="2200" b="1" dirty="0" err="1">
                <a:solidFill>
                  <a:srgbClr val="9B0014"/>
                </a:solidFill>
              </a:rPr>
              <a:t>sit</a:t>
            </a:r>
            <a:r>
              <a:rPr lang="it-IT" sz="2200" b="1" dirty="0">
                <a:solidFill>
                  <a:srgbClr val="9B0014"/>
                </a:solidFill>
              </a:rPr>
              <a:t>.</a:t>
            </a:r>
          </a:p>
          <a:p>
            <a:pPr>
              <a:lnSpc>
                <a:spcPct val="100000"/>
              </a:lnSpc>
              <a:buClr>
                <a:srgbClr val="9B0014"/>
              </a:buClr>
            </a:pPr>
            <a:r>
              <a:rPr lang="it-IT" sz="2200" dirty="0"/>
              <a:t>In Decreto XXIII, q. IIII Si Ecclesia (C. 23. q. 4 c. 42).</a:t>
            </a:r>
          </a:p>
          <a:p>
            <a:pPr>
              <a:lnSpc>
                <a:spcPct val="100000"/>
              </a:lnSpc>
              <a:buClr>
                <a:srgbClr val="9B0014"/>
              </a:buClr>
            </a:pPr>
            <a:r>
              <a:rPr lang="it-IT" sz="2200" dirty="0"/>
              <a:t>ff. de </a:t>
            </a:r>
            <a:r>
              <a:rPr lang="it-IT" sz="2200" dirty="0" err="1"/>
              <a:t>conditionibus</a:t>
            </a:r>
            <a:r>
              <a:rPr lang="it-IT" sz="2200" dirty="0"/>
              <a:t> et </a:t>
            </a:r>
            <a:r>
              <a:rPr lang="it-IT" sz="2200" dirty="0" err="1"/>
              <a:t>demonstrationibus</a:t>
            </a:r>
            <a:r>
              <a:rPr lang="it-IT" sz="2200" dirty="0"/>
              <a:t> </a:t>
            </a:r>
            <a:r>
              <a:rPr lang="it-IT" sz="2200" dirty="0" err="1"/>
              <a:t>Filie</a:t>
            </a:r>
            <a:r>
              <a:rPr lang="it-IT" sz="2200" dirty="0"/>
              <a:t> (D. 35.1.28) § ultimo.</a:t>
            </a:r>
          </a:p>
          <a:p>
            <a:pPr>
              <a:lnSpc>
                <a:spcPct val="100000"/>
              </a:lnSpc>
              <a:buClr>
                <a:srgbClr val="9B0014"/>
              </a:buClr>
            </a:pPr>
            <a:r>
              <a:rPr lang="it-IT" sz="2200" dirty="0"/>
              <a:t>ff. de </a:t>
            </a:r>
            <a:r>
              <a:rPr lang="it-IT" sz="2200" dirty="0" err="1"/>
              <a:t>liberis</a:t>
            </a:r>
            <a:r>
              <a:rPr lang="it-IT" sz="2200" dirty="0"/>
              <a:t> et </a:t>
            </a:r>
            <a:r>
              <a:rPr lang="it-IT" sz="2200" dirty="0" err="1"/>
              <a:t>posthumis</a:t>
            </a:r>
            <a:r>
              <a:rPr lang="it-IT" sz="2200" dirty="0"/>
              <a:t> Placet (D. 28.2.4).</a:t>
            </a:r>
          </a:p>
          <a:p>
            <a:pPr>
              <a:lnSpc>
                <a:spcPct val="100000"/>
              </a:lnSpc>
              <a:buClr>
                <a:srgbClr val="9B0014"/>
              </a:buClr>
            </a:pPr>
            <a:r>
              <a:rPr lang="it-IT" sz="2200" dirty="0"/>
              <a:t>ff. de </a:t>
            </a:r>
            <a:r>
              <a:rPr lang="it-IT" sz="2200" dirty="0" err="1"/>
              <a:t>legatis</a:t>
            </a:r>
            <a:r>
              <a:rPr lang="it-IT" sz="2200" dirty="0"/>
              <a:t> II Imperator (D. 31.1.70), § ultimo.</a:t>
            </a:r>
          </a:p>
          <a:p>
            <a:pPr>
              <a:lnSpc>
                <a:spcPct val="100000"/>
              </a:lnSpc>
              <a:buClr>
                <a:srgbClr val="9B0014"/>
              </a:buClr>
            </a:pPr>
            <a:r>
              <a:rPr lang="it-IT" sz="2200" dirty="0"/>
              <a:t>ff. si </a:t>
            </a:r>
            <a:r>
              <a:rPr lang="it-IT" sz="2200" dirty="0" err="1"/>
              <a:t>certum</a:t>
            </a:r>
            <a:r>
              <a:rPr lang="it-IT" sz="2200" dirty="0"/>
              <a:t> </a:t>
            </a:r>
            <a:r>
              <a:rPr lang="it-IT" sz="2200" dirty="0" err="1"/>
              <a:t>petatur</a:t>
            </a:r>
            <a:r>
              <a:rPr lang="it-IT" sz="2200" dirty="0"/>
              <a:t> </a:t>
            </a:r>
            <a:r>
              <a:rPr lang="it-IT" sz="2200" dirty="0" err="1"/>
              <a:t>Vinum</a:t>
            </a:r>
            <a:r>
              <a:rPr lang="it-IT" sz="2200" dirty="0"/>
              <a:t> (D. 12.1.22).</a:t>
            </a:r>
          </a:p>
          <a:p>
            <a:pPr>
              <a:lnSpc>
                <a:spcPct val="100000"/>
              </a:lnSpc>
              <a:buClr>
                <a:srgbClr val="9B0014"/>
              </a:buClr>
            </a:pPr>
            <a:r>
              <a:rPr lang="it-IT" sz="2200" dirty="0"/>
              <a:t>ff. de </a:t>
            </a:r>
            <a:r>
              <a:rPr lang="it-IT" sz="2200" dirty="0" err="1"/>
              <a:t>pignoribus</a:t>
            </a:r>
            <a:r>
              <a:rPr lang="it-IT" sz="2200" dirty="0"/>
              <a:t> </a:t>
            </a:r>
            <a:r>
              <a:rPr lang="it-IT" sz="2200" dirty="0" err="1"/>
              <a:t>Cum</a:t>
            </a:r>
            <a:r>
              <a:rPr lang="it-IT" sz="2200" dirty="0"/>
              <a:t> </a:t>
            </a:r>
            <a:r>
              <a:rPr lang="it-IT" sz="2200" dirty="0" err="1"/>
              <a:t>tabernam</a:t>
            </a:r>
            <a:r>
              <a:rPr lang="it-IT" sz="2200" dirty="0"/>
              <a:t> (D. 20.1.34), rubrica I.</a:t>
            </a:r>
          </a:p>
          <a:p>
            <a:pPr>
              <a:lnSpc>
                <a:spcPct val="100000"/>
              </a:lnSpc>
              <a:buClr>
                <a:srgbClr val="9B0014"/>
              </a:buClr>
            </a:pPr>
            <a:r>
              <a:rPr lang="it-IT" sz="2200" dirty="0"/>
              <a:t>ff. de </a:t>
            </a:r>
            <a:r>
              <a:rPr lang="it-IT" sz="2200" dirty="0" err="1"/>
              <a:t>furtis</a:t>
            </a:r>
            <a:r>
              <a:rPr lang="it-IT" sz="2200" dirty="0"/>
              <a:t> </a:t>
            </a:r>
            <a:r>
              <a:rPr lang="it-IT" sz="2200" dirty="0" err="1"/>
              <a:t>Infitiando</a:t>
            </a:r>
            <a:r>
              <a:rPr lang="it-IT" sz="2200" dirty="0"/>
              <a:t> § </a:t>
            </a:r>
            <a:r>
              <a:rPr lang="it-IT" sz="2200" dirty="0" err="1"/>
              <a:t>infans</a:t>
            </a:r>
            <a:r>
              <a:rPr lang="it-IT" sz="2200" dirty="0"/>
              <a:t> (D. 47.2.68.2).</a:t>
            </a:r>
          </a:p>
          <a:p>
            <a:pPr>
              <a:lnSpc>
                <a:spcPct val="100000"/>
              </a:lnSpc>
              <a:buClr>
                <a:srgbClr val="9B0014"/>
              </a:buClr>
            </a:pPr>
            <a:r>
              <a:rPr lang="it-IT" sz="2200" dirty="0"/>
              <a:t>ff. de </a:t>
            </a:r>
            <a:r>
              <a:rPr lang="it-IT" sz="2200" dirty="0" err="1"/>
              <a:t>fideiussoribus</a:t>
            </a:r>
            <a:r>
              <a:rPr lang="it-IT" sz="2200" dirty="0"/>
              <a:t> Si </a:t>
            </a:r>
            <a:r>
              <a:rPr lang="it-IT" sz="2200" dirty="0" err="1"/>
              <a:t>quis</a:t>
            </a:r>
            <a:r>
              <a:rPr lang="it-IT" sz="2200" dirty="0"/>
              <a:t> (D. 46.1.56) § si </a:t>
            </a:r>
            <a:r>
              <a:rPr lang="it-IT" sz="2200" dirty="0" err="1"/>
              <a:t>nummos</a:t>
            </a:r>
            <a:r>
              <a:rPr lang="it-IT" sz="2200" dirty="0"/>
              <a:t>.</a:t>
            </a:r>
          </a:p>
          <a:p>
            <a:pPr>
              <a:lnSpc>
                <a:spcPct val="100000"/>
              </a:lnSpc>
              <a:buClr>
                <a:srgbClr val="9B0014"/>
              </a:buClr>
            </a:pPr>
            <a:r>
              <a:rPr lang="it-IT" sz="2200" dirty="0"/>
              <a:t>ff. de </a:t>
            </a:r>
            <a:r>
              <a:rPr lang="it-IT" sz="2200" dirty="0" err="1"/>
              <a:t>operis</a:t>
            </a:r>
            <a:r>
              <a:rPr lang="it-IT" sz="2200" dirty="0"/>
              <a:t> </a:t>
            </a:r>
            <a:r>
              <a:rPr lang="it-IT" sz="2200" dirty="0" err="1"/>
              <a:t>libertorum</a:t>
            </a:r>
            <a:r>
              <a:rPr lang="it-IT" sz="2200" dirty="0"/>
              <a:t> (D. 38.1) l. I.</a:t>
            </a:r>
          </a:p>
          <a:p>
            <a:pPr>
              <a:lnSpc>
                <a:spcPct val="100000"/>
              </a:lnSpc>
              <a:buClr>
                <a:srgbClr val="9B0014"/>
              </a:buClr>
            </a:pPr>
            <a:r>
              <a:rPr lang="it-IT" sz="2200" dirty="0"/>
              <a:t>ff. de </a:t>
            </a:r>
            <a:r>
              <a:rPr lang="it-IT" sz="2200" dirty="0" err="1"/>
              <a:t>verborum</a:t>
            </a:r>
            <a:r>
              <a:rPr lang="it-IT" sz="2200" dirty="0"/>
              <a:t> </a:t>
            </a:r>
            <a:r>
              <a:rPr lang="it-IT" sz="2200" dirty="0" err="1"/>
              <a:t>obligationibus</a:t>
            </a:r>
            <a:r>
              <a:rPr lang="it-IT" sz="2200" dirty="0"/>
              <a:t> Inter </a:t>
            </a:r>
            <a:r>
              <a:rPr lang="it-IT" sz="2200" dirty="0" err="1"/>
              <a:t>stipulantem</a:t>
            </a:r>
            <a:r>
              <a:rPr lang="it-IT" sz="2200" dirty="0"/>
              <a:t> (D. 45.1.83) § ultimo.</a:t>
            </a:r>
          </a:p>
          <a:p>
            <a:pPr>
              <a:lnSpc>
                <a:spcPct val="100000"/>
              </a:lnSpc>
              <a:buClr>
                <a:srgbClr val="9B0014"/>
              </a:buClr>
            </a:pPr>
            <a:r>
              <a:rPr lang="it-IT" sz="2200" dirty="0"/>
              <a:t>ff. quorum </a:t>
            </a:r>
            <a:r>
              <a:rPr lang="it-IT" sz="2200" dirty="0" err="1"/>
              <a:t>legatorum</a:t>
            </a:r>
            <a:r>
              <a:rPr lang="it-IT" sz="2200" dirty="0"/>
              <a:t> </a:t>
            </a:r>
            <a:r>
              <a:rPr lang="it-IT" sz="2200" dirty="0" err="1"/>
              <a:t>Diversum</a:t>
            </a:r>
            <a:r>
              <a:rPr lang="it-IT" sz="2200" dirty="0"/>
              <a:t> (D. 43.3.2).</a:t>
            </a:r>
          </a:p>
        </p:txBody>
      </p:sp>
      <p:sp>
        <p:nvSpPr>
          <p:cNvPr id="3" name="Titolo 4">
            <a:extLst>
              <a:ext uri="{FF2B5EF4-FFF2-40B4-BE49-F238E27FC236}">
                <a16:creationId xmlns:a16="http://schemas.microsoft.com/office/drawing/2014/main" id="{C07534DB-922B-81BC-5330-09F0318F1C57}"/>
              </a:ext>
            </a:extLst>
          </p:cNvPr>
          <p:cNvSpPr txBox="1">
            <a:spLocks/>
          </p:cNvSpPr>
          <p:nvPr/>
        </p:nvSpPr>
        <p:spPr>
          <a:xfrm>
            <a:off x="1838529" y="5594569"/>
            <a:ext cx="3698671" cy="57709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D. De Concilio, </a:t>
            </a:r>
            <a:r>
              <a:rPr lang="it-IT" sz="1700" i="1" dirty="0"/>
              <a:t>Moneta e cultura giuridica. Un brocardo di Azzone nella costruzione del diritto pecuniario medievale</a:t>
            </a:r>
            <a:r>
              <a:rPr lang="it-IT" sz="1700" dirty="0"/>
              <a:t>, «TVR», 87 (2019), pp. 384-426</a:t>
            </a:r>
          </a:p>
        </p:txBody>
      </p:sp>
      <p:sp>
        <p:nvSpPr>
          <p:cNvPr id="7" name="CasellaDiTesto 6">
            <a:extLst>
              <a:ext uri="{FF2B5EF4-FFF2-40B4-BE49-F238E27FC236}">
                <a16:creationId xmlns:a16="http://schemas.microsoft.com/office/drawing/2014/main" id="{4E391BB3-9D48-0096-BBD6-66DA08A231A8}"/>
              </a:ext>
            </a:extLst>
          </p:cNvPr>
          <p:cNvSpPr txBox="1"/>
          <p:nvPr/>
        </p:nvSpPr>
        <p:spPr>
          <a:xfrm>
            <a:off x="1838529" y="866236"/>
            <a:ext cx="4663871" cy="677108"/>
          </a:xfrm>
          <a:prstGeom prst="rect">
            <a:avLst/>
          </a:prstGeom>
          <a:noFill/>
        </p:spPr>
        <p:txBody>
          <a:bodyPr wrap="square">
            <a:spAutoFit/>
          </a:bodyPr>
          <a:lstStyle/>
          <a:p>
            <a:r>
              <a:rPr lang="en-US" sz="1900" dirty="0">
                <a:latin typeface="+mj-lt"/>
                <a:ea typeface="+mj-ea"/>
                <a:cs typeface="+mj-cs"/>
              </a:rPr>
              <a:t>The same measure or currency that existed at the time of the contract is due.</a:t>
            </a:r>
            <a:endParaRPr lang="it-IT" sz="1900" dirty="0">
              <a:latin typeface="+mj-lt"/>
              <a:ea typeface="+mj-ea"/>
              <a:cs typeface="+mj-cs"/>
            </a:endParaRPr>
          </a:p>
        </p:txBody>
      </p:sp>
      <p:sp>
        <p:nvSpPr>
          <p:cNvPr id="8" name="CasellaDiTesto 7">
            <a:extLst>
              <a:ext uri="{FF2B5EF4-FFF2-40B4-BE49-F238E27FC236}">
                <a16:creationId xmlns:a16="http://schemas.microsoft.com/office/drawing/2014/main" id="{E54CF04E-8B25-EBB6-629B-75F0A06AC6D0}"/>
              </a:ext>
            </a:extLst>
          </p:cNvPr>
          <p:cNvSpPr txBox="1"/>
          <p:nvPr/>
        </p:nvSpPr>
        <p:spPr>
          <a:xfrm>
            <a:off x="6582978" y="857329"/>
            <a:ext cx="4663871" cy="677108"/>
          </a:xfrm>
          <a:prstGeom prst="rect">
            <a:avLst/>
          </a:prstGeom>
          <a:noFill/>
        </p:spPr>
        <p:txBody>
          <a:bodyPr wrap="square">
            <a:spAutoFit/>
          </a:bodyPr>
          <a:lstStyle/>
          <a:p>
            <a:r>
              <a:rPr lang="en-US" sz="1900" dirty="0">
                <a:latin typeface="+mj-lt"/>
                <a:ea typeface="+mj-ea"/>
                <a:cs typeface="+mj-cs"/>
              </a:rPr>
              <a:t>The supervening one, whether major or minor, is due.</a:t>
            </a:r>
            <a:endParaRPr lang="it-IT" sz="1900" dirty="0">
              <a:latin typeface="+mj-lt"/>
              <a:ea typeface="+mj-ea"/>
              <a:cs typeface="+mj-cs"/>
            </a:endParaRPr>
          </a:p>
        </p:txBody>
      </p:sp>
    </p:spTree>
    <p:extLst>
      <p:ext uri="{BB962C8B-B14F-4D97-AF65-F5344CB8AC3E}">
        <p14:creationId xmlns:p14="http://schemas.microsoft.com/office/powerpoint/2010/main" val="658675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34530"/>
            <a:ext cx="9651458" cy="620510"/>
          </a:xfrm>
        </p:spPr>
        <p:txBody>
          <a:bodyPr>
            <a:normAutofit fontScale="90000"/>
          </a:bodyPr>
          <a:lstStyle/>
          <a:p>
            <a:pPr>
              <a:lnSpc>
                <a:spcPct val="100000"/>
              </a:lnSpc>
            </a:pPr>
            <a:r>
              <a:rPr lang="it-IT" b="1" dirty="0" err="1">
                <a:solidFill>
                  <a:srgbClr val="9B0014"/>
                </a:solidFill>
              </a:rPr>
              <a:t>Example</a:t>
            </a:r>
            <a:r>
              <a:rPr lang="it-IT" b="1" dirty="0">
                <a:solidFill>
                  <a:srgbClr val="9B0014"/>
                </a:solidFill>
              </a:rPr>
              <a:t> of brocard</a:t>
            </a:r>
            <a:endParaRPr lang="it-IT" sz="3500"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198880"/>
            <a:ext cx="4948351" cy="4267201"/>
          </a:xfrm>
          <a:prstGeom prst="rect">
            <a:avLst/>
          </a:prstGeom>
        </p:spPr>
        <p:txBody>
          <a:bodyPr vert="horz" lIns="91440" tIns="45720" rIns="91440" bIns="45720" numCol="1"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it-IT" sz="2200" b="1" dirty="0" err="1">
                <a:solidFill>
                  <a:srgbClr val="9B0014"/>
                </a:solidFill>
              </a:rPr>
              <a:t>Solutio</a:t>
            </a:r>
            <a:r>
              <a:rPr lang="it-IT" sz="2200" dirty="0"/>
              <a:t>. </a:t>
            </a:r>
            <a:r>
              <a:rPr lang="it-IT" sz="2200" dirty="0" err="1"/>
              <a:t>Eadem</a:t>
            </a:r>
            <a:r>
              <a:rPr lang="it-IT" sz="2200" dirty="0"/>
              <a:t> </a:t>
            </a:r>
            <a:r>
              <a:rPr lang="it-IT" sz="2200" dirty="0" err="1"/>
              <a:t>mensura</a:t>
            </a:r>
            <a:r>
              <a:rPr lang="it-IT" sz="2200" dirty="0"/>
              <a:t> </a:t>
            </a:r>
            <a:r>
              <a:rPr lang="it-IT" sz="2200" dirty="0" err="1"/>
              <a:t>debet</a:t>
            </a:r>
            <a:r>
              <a:rPr lang="it-IT" sz="2200" dirty="0"/>
              <a:t> </a:t>
            </a:r>
            <a:r>
              <a:rPr lang="it-IT" sz="2200" dirty="0" err="1"/>
              <a:t>prestari</a:t>
            </a:r>
            <a:r>
              <a:rPr lang="it-IT" sz="2200" dirty="0"/>
              <a:t>, et </a:t>
            </a:r>
            <a:r>
              <a:rPr lang="it-IT" sz="2200" dirty="0" err="1"/>
              <a:t>eadem</a:t>
            </a:r>
            <a:r>
              <a:rPr lang="it-IT" sz="2200" dirty="0"/>
              <a:t> moneta: vel, si alia </a:t>
            </a:r>
            <a:r>
              <a:rPr lang="it-IT" sz="2200" dirty="0" err="1"/>
              <a:t>prestetur</a:t>
            </a:r>
            <a:r>
              <a:rPr lang="it-IT" sz="2200" dirty="0"/>
              <a:t>, </a:t>
            </a:r>
            <a:r>
              <a:rPr lang="it-IT" sz="2200" dirty="0" err="1"/>
              <a:t>habeatur</a:t>
            </a:r>
            <a:r>
              <a:rPr lang="it-IT" sz="2200" dirty="0"/>
              <a:t> ratio </a:t>
            </a:r>
            <a:r>
              <a:rPr lang="it-IT" sz="2200" dirty="0" err="1"/>
              <a:t>dampni</a:t>
            </a:r>
            <a:r>
              <a:rPr lang="it-IT" sz="2200" dirty="0"/>
              <a:t>. </a:t>
            </a:r>
            <a:r>
              <a:rPr lang="it-IT" sz="2200" dirty="0" err="1"/>
              <a:t>Statuta</a:t>
            </a:r>
            <a:r>
              <a:rPr lang="it-IT" sz="2200" dirty="0"/>
              <a:t> post </a:t>
            </a:r>
            <a:r>
              <a:rPr lang="it-IT" sz="2200" dirty="0" err="1"/>
              <a:t>contractum</a:t>
            </a:r>
            <a:r>
              <a:rPr lang="it-IT" sz="2200" dirty="0"/>
              <a:t> </a:t>
            </a:r>
            <a:r>
              <a:rPr lang="it-IT" sz="2200" dirty="0" err="1"/>
              <a:t>facta</a:t>
            </a:r>
            <a:r>
              <a:rPr lang="it-IT" sz="2200" dirty="0"/>
              <a:t>, </a:t>
            </a:r>
            <a:r>
              <a:rPr lang="it-IT" sz="2200" dirty="0" err="1"/>
              <a:t>futuris</a:t>
            </a:r>
            <a:r>
              <a:rPr lang="it-IT" sz="2200" dirty="0"/>
              <a:t> </a:t>
            </a:r>
            <a:r>
              <a:rPr lang="it-IT" sz="2200" dirty="0" err="1"/>
              <a:t>contractibus</a:t>
            </a:r>
            <a:r>
              <a:rPr lang="it-IT" sz="2200" dirty="0"/>
              <a:t> </a:t>
            </a:r>
            <a:r>
              <a:rPr lang="it-IT" sz="2200" dirty="0" err="1"/>
              <a:t>dant</a:t>
            </a:r>
            <a:r>
              <a:rPr lang="it-IT" sz="2200" dirty="0"/>
              <a:t> </a:t>
            </a:r>
            <a:r>
              <a:rPr lang="it-IT" sz="2200" dirty="0" err="1"/>
              <a:t>formam</a:t>
            </a:r>
            <a:r>
              <a:rPr lang="it-IT" sz="2200" dirty="0"/>
              <a:t>, non </a:t>
            </a:r>
            <a:r>
              <a:rPr lang="it-IT" sz="2200" dirty="0" err="1"/>
              <a:t>preteritis</a:t>
            </a:r>
            <a:r>
              <a:rPr lang="it-IT" sz="2200" dirty="0"/>
              <a:t>, ut C. de </a:t>
            </a:r>
            <a:r>
              <a:rPr lang="it-IT" sz="2200" dirty="0" err="1"/>
              <a:t>legibus</a:t>
            </a:r>
            <a:r>
              <a:rPr lang="it-IT" sz="2200" dirty="0"/>
              <a:t> et </a:t>
            </a:r>
            <a:r>
              <a:rPr lang="it-IT" sz="2200" dirty="0" err="1"/>
              <a:t>constitutionibus</a:t>
            </a:r>
            <a:r>
              <a:rPr lang="it-IT" sz="2200" dirty="0"/>
              <a:t> </a:t>
            </a:r>
            <a:r>
              <a:rPr lang="it-IT" sz="2200" dirty="0" err="1"/>
              <a:t>Leges</a:t>
            </a:r>
            <a:r>
              <a:rPr lang="it-IT" sz="2200" dirty="0"/>
              <a:t> (C. 1.14.7). Nec </a:t>
            </a:r>
            <a:r>
              <a:rPr lang="it-IT" sz="2200" dirty="0" err="1"/>
              <a:t>obstat</a:t>
            </a:r>
            <a:r>
              <a:rPr lang="it-IT" sz="2200" dirty="0"/>
              <a:t> </a:t>
            </a:r>
            <a:r>
              <a:rPr lang="it-IT" sz="2200" dirty="0" err="1"/>
              <a:t>quod</a:t>
            </a:r>
            <a:r>
              <a:rPr lang="it-IT" sz="2200" dirty="0"/>
              <a:t> </a:t>
            </a:r>
            <a:r>
              <a:rPr lang="it-IT" sz="2200" dirty="0" err="1"/>
              <a:t>legitur</a:t>
            </a:r>
            <a:r>
              <a:rPr lang="it-IT" sz="2200" dirty="0"/>
              <a:t> ff. de </a:t>
            </a:r>
            <a:r>
              <a:rPr lang="it-IT" sz="2200" dirty="0" err="1"/>
              <a:t>legatis</a:t>
            </a:r>
            <a:r>
              <a:rPr lang="it-IT" sz="2200" dirty="0"/>
              <a:t> II Imperator § ultimo (D. 31.70.3), et de </a:t>
            </a:r>
            <a:r>
              <a:rPr lang="it-IT" sz="2200" dirty="0" err="1"/>
              <a:t>pignoribus</a:t>
            </a:r>
            <a:r>
              <a:rPr lang="it-IT" sz="2200" dirty="0"/>
              <a:t> l. </a:t>
            </a:r>
            <a:r>
              <a:rPr lang="it-IT" sz="2200" dirty="0" err="1"/>
              <a:t>Cum</a:t>
            </a:r>
            <a:r>
              <a:rPr lang="it-IT" sz="2200" dirty="0"/>
              <a:t> </a:t>
            </a:r>
            <a:r>
              <a:rPr lang="it-IT" sz="2200" dirty="0" err="1"/>
              <a:t>tabernam</a:t>
            </a:r>
            <a:r>
              <a:rPr lang="it-IT" sz="2200" dirty="0"/>
              <a:t> (D. 20.1.34), et de </a:t>
            </a:r>
            <a:r>
              <a:rPr lang="it-IT" sz="2200" dirty="0" err="1"/>
              <a:t>furtis</a:t>
            </a:r>
            <a:r>
              <a:rPr lang="it-IT" sz="2200" dirty="0"/>
              <a:t> </a:t>
            </a:r>
            <a:r>
              <a:rPr lang="it-IT" sz="2200" dirty="0" err="1"/>
              <a:t>Infitiando</a:t>
            </a:r>
            <a:r>
              <a:rPr lang="it-IT" sz="2200" dirty="0"/>
              <a:t> § </a:t>
            </a:r>
            <a:r>
              <a:rPr lang="it-IT" sz="2200" dirty="0" err="1"/>
              <a:t>infans</a:t>
            </a:r>
            <a:r>
              <a:rPr lang="it-IT" sz="2200" dirty="0"/>
              <a:t> (D. 47.2.78.2), quia in </a:t>
            </a:r>
            <a:r>
              <a:rPr lang="it-IT" sz="2200" dirty="0" err="1"/>
              <a:t>his</a:t>
            </a:r>
            <a:r>
              <a:rPr lang="it-IT" sz="2200" dirty="0"/>
              <a:t> </a:t>
            </a:r>
            <a:r>
              <a:rPr lang="it-IT" sz="2200" dirty="0" err="1"/>
              <a:t>legibus</a:t>
            </a:r>
            <a:r>
              <a:rPr lang="it-IT" sz="2200" dirty="0"/>
              <a:t> non </a:t>
            </a:r>
            <a:r>
              <a:rPr lang="it-IT" sz="2200" dirty="0" err="1"/>
              <a:t>prohibetur</a:t>
            </a:r>
            <a:r>
              <a:rPr lang="it-IT" sz="2200" dirty="0"/>
              <a:t>, </a:t>
            </a:r>
            <a:r>
              <a:rPr lang="it-IT" sz="2200" dirty="0" err="1"/>
              <a:t>quin</a:t>
            </a:r>
            <a:r>
              <a:rPr lang="it-IT" sz="2200" dirty="0"/>
              <a:t> </a:t>
            </a:r>
            <a:r>
              <a:rPr lang="it-IT" sz="2200" dirty="0" err="1"/>
              <a:t>possint</a:t>
            </a:r>
            <a:r>
              <a:rPr lang="it-IT" sz="2200" dirty="0"/>
              <a:t> peti ea, </a:t>
            </a:r>
            <a:r>
              <a:rPr lang="it-IT" sz="2200" dirty="0" err="1"/>
              <a:t>que</a:t>
            </a:r>
            <a:r>
              <a:rPr lang="it-IT" sz="2200" dirty="0"/>
              <a:t> tempore testamenti vel </a:t>
            </a:r>
            <a:r>
              <a:rPr lang="it-IT" sz="2200" dirty="0" err="1"/>
              <a:t>contractus</a:t>
            </a:r>
            <a:r>
              <a:rPr lang="it-IT" sz="2200" dirty="0"/>
              <a:t> </a:t>
            </a:r>
            <a:r>
              <a:rPr lang="it-IT" sz="2200" dirty="0" err="1"/>
              <a:t>erant</a:t>
            </a:r>
            <a:r>
              <a:rPr lang="it-IT" sz="2200" dirty="0"/>
              <a:t> in </a:t>
            </a:r>
            <a:r>
              <a:rPr lang="it-IT" sz="2200" dirty="0" err="1"/>
              <a:t>hereditate</a:t>
            </a:r>
            <a:r>
              <a:rPr lang="it-IT" sz="2200" dirty="0"/>
              <a:t>, vel in bonis </a:t>
            </a:r>
            <a:r>
              <a:rPr lang="it-IT" sz="2200" dirty="0" err="1"/>
              <a:t>debitoris</a:t>
            </a:r>
            <a:r>
              <a:rPr lang="it-IT" sz="2200" dirty="0"/>
              <a:t> et in </a:t>
            </a:r>
            <a:r>
              <a:rPr lang="it-IT" sz="2200" dirty="0" err="1"/>
              <a:t>taberna</a:t>
            </a:r>
            <a:r>
              <a:rPr lang="it-IT" sz="2200" dirty="0"/>
              <a:t>, vel </a:t>
            </a:r>
            <a:r>
              <a:rPr lang="it-IT" sz="2200" dirty="0" err="1"/>
              <a:t>quin</a:t>
            </a:r>
            <a:r>
              <a:rPr lang="it-IT" sz="2200" dirty="0"/>
              <a:t> </a:t>
            </a:r>
            <a:r>
              <a:rPr lang="it-IT" sz="2200" dirty="0" err="1"/>
              <a:t>petatur</a:t>
            </a:r>
            <a:r>
              <a:rPr lang="it-IT" sz="2200" dirty="0"/>
              <a:t> </a:t>
            </a:r>
            <a:r>
              <a:rPr lang="it-IT" sz="2200" dirty="0" err="1"/>
              <a:t>utilitas</a:t>
            </a:r>
            <a:r>
              <a:rPr lang="it-IT" sz="2200" dirty="0"/>
              <a:t>, </a:t>
            </a:r>
            <a:r>
              <a:rPr lang="it-IT" sz="2200" dirty="0" err="1"/>
              <a:t>que</a:t>
            </a:r>
            <a:r>
              <a:rPr lang="it-IT" sz="2200" dirty="0"/>
              <a:t> </a:t>
            </a:r>
            <a:r>
              <a:rPr lang="it-IT" sz="2200" dirty="0" err="1"/>
              <a:t>erat</a:t>
            </a:r>
            <a:r>
              <a:rPr lang="it-IT" sz="2200" dirty="0"/>
              <a:t> tempore </a:t>
            </a:r>
            <a:r>
              <a:rPr lang="it-IT" sz="2200" dirty="0" err="1"/>
              <a:t>delicti</a:t>
            </a:r>
            <a:r>
              <a:rPr lang="it-IT" sz="2200" dirty="0"/>
              <a:t>: sed </a:t>
            </a:r>
            <a:r>
              <a:rPr lang="it-IT" sz="2200" dirty="0" err="1"/>
              <a:t>dicit</a:t>
            </a:r>
            <a:r>
              <a:rPr lang="it-IT" sz="2200" dirty="0"/>
              <a:t>, </a:t>
            </a:r>
            <a:r>
              <a:rPr lang="it-IT" sz="2200" dirty="0" err="1"/>
              <a:t>etiam</a:t>
            </a:r>
            <a:r>
              <a:rPr lang="it-IT" sz="2200" dirty="0"/>
              <a:t> in plus agi posse, vel </a:t>
            </a:r>
            <a:r>
              <a:rPr lang="it-IT" sz="2200" dirty="0" err="1"/>
              <a:t>dicitur</a:t>
            </a:r>
            <a:r>
              <a:rPr lang="it-IT" sz="2200" dirty="0"/>
              <a:t>, </a:t>
            </a:r>
            <a:r>
              <a:rPr lang="it-IT" sz="2200" dirty="0" err="1"/>
              <a:t>quod</a:t>
            </a:r>
            <a:r>
              <a:rPr lang="it-IT" sz="2200" dirty="0"/>
              <a:t> in primis </a:t>
            </a:r>
            <a:r>
              <a:rPr lang="it-IT" sz="2200" dirty="0" err="1"/>
              <a:t>duabus</a:t>
            </a:r>
            <a:r>
              <a:rPr lang="it-IT" sz="2200" dirty="0"/>
              <a:t> </a:t>
            </a:r>
            <a:r>
              <a:rPr lang="it-IT" sz="2200" dirty="0" err="1"/>
              <a:t>legibus</a:t>
            </a:r>
            <a:r>
              <a:rPr lang="it-IT" sz="2200" dirty="0"/>
              <a:t> </a:t>
            </a:r>
            <a:r>
              <a:rPr lang="it-IT" sz="2200" dirty="0" err="1"/>
              <a:t>facit</a:t>
            </a:r>
            <a:r>
              <a:rPr lang="it-IT" sz="2200" dirty="0"/>
              <a:t> </a:t>
            </a:r>
            <a:r>
              <a:rPr lang="it-IT" sz="2200" dirty="0" err="1"/>
              <a:t>illud</a:t>
            </a:r>
            <a:r>
              <a:rPr lang="it-IT" sz="2200" dirty="0"/>
              <a:t> tenor </a:t>
            </a:r>
            <a:r>
              <a:rPr lang="it-IT" sz="2200" dirty="0" err="1"/>
              <a:t>verborum</a:t>
            </a:r>
            <a:r>
              <a:rPr lang="it-IT" sz="2200" dirty="0"/>
              <a:t> </a:t>
            </a:r>
            <a:r>
              <a:rPr lang="it-IT" sz="2200" dirty="0" err="1"/>
              <a:t>testatoris</a:t>
            </a:r>
            <a:r>
              <a:rPr lang="it-IT" sz="2200" dirty="0"/>
              <a:t>; </a:t>
            </a:r>
            <a:r>
              <a:rPr lang="it-IT" sz="2200" dirty="0" err="1"/>
              <a:t>sicut</a:t>
            </a:r>
            <a:r>
              <a:rPr lang="it-IT" sz="2200" dirty="0"/>
              <a:t> et in ff. de </a:t>
            </a:r>
            <a:r>
              <a:rPr lang="it-IT" sz="2200" dirty="0" err="1"/>
              <a:t>conditionibus</a:t>
            </a:r>
            <a:r>
              <a:rPr lang="it-IT" sz="2200" dirty="0"/>
              <a:t> et </a:t>
            </a:r>
            <a:r>
              <a:rPr lang="it-IT" sz="2200" dirty="0" err="1"/>
              <a:t>demonstrationibus</a:t>
            </a:r>
            <a:r>
              <a:rPr lang="it-IT" sz="2200" dirty="0"/>
              <a:t>, </a:t>
            </a:r>
            <a:r>
              <a:rPr lang="it-IT" sz="2200" dirty="0" err="1"/>
              <a:t>Filie</a:t>
            </a:r>
            <a:r>
              <a:rPr lang="it-IT" sz="2200" dirty="0"/>
              <a:t> § ultimo (D. 35.1.28).  […] . Nec </a:t>
            </a:r>
            <a:r>
              <a:rPr lang="it-IT" sz="2200" dirty="0" err="1"/>
              <a:t>obstat</a:t>
            </a:r>
            <a:r>
              <a:rPr lang="it-IT" sz="2200" dirty="0"/>
              <a:t>, </a:t>
            </a:r>
            <a:r>
              <a:rPr lang="it-IT" sz="2200" dirty="0" err="1"/>
              <a:t>quod</a:t>
            </a:r>
            <a:r>
              <a:rPr lang="it-IT" sz="2200" dirty="0"/>
              <a:t> </a:t>
            </a:r>
            <a:r>
              <a:rPr lang="it-IT" sz="2200" dirty="0" err="1"/>
              <a:t>legitur</a:t>
            </a:r>
            <a:r>
              <a:rPr lang="it-IT" sz="2200" dirty="0"/>
              <a:t> in ff. de rebus </a:t>
            </a:r>
            <a:r>
              <a:rPr lang="it-IT" sz="2200" dirty="0" err="1"/>
              <a:t>creditis</a:t>
            </a:r>
            <a:r>
              <a:rPr lang="it-IT" sz="2200" dirty="0"/>
              <a:t> l. </a:t>
            </a:r>
            <a:r>
              <a:rPr lang="it-IT" sz="2200" dirty="0" err="1"/>
              <a:t>Vinum</a:t>
            </a:r>
            <a:r>
              <a:rPr lang="it-IT" sz="2200" dirty="0"/>
              <a:t> (D. 12.1.22), quia </a:t>
            </a:r>
            <a:r>
              <a:rPr lang="it-IT" sz="2200" dirty="0" err="1"/>
              <a:t>ibi</a:t>
            </a:r>
            <a:r>
              <a:rPr lang="it-IT" sz="2200" dirty="0"/>
              <a:t> non </a:t>
            </a:r>
            <a:r>
              <a:rPr lang="it-IT" sz="2200" dirty="0" err="1"/>
              <a:t>loquitur</a:t>
            </a:r>
            <a:r>
              <a:rPr lang="it-IT" sz="2200" dirty="0"/>
              <a:t> in alia </a:t>
            </a:r>
            <a:r>
              <a:rPr lang="it-IT" sz="2200" dirty="0" err="1"/>
              <a:t>mensura</a:t>
            </a:r>
            <a:r>
              <a:rPr lang="it-IT" sz="2200" dirty="0"/>
              <a:t>, sed in </a:t>
            </a:r>
            <a:r>
              <a:rPr lang="it-IT" sz="2200" dirty="0" err="1"/>
              <a:t>eadem</a:t>
            </a:r>
            <a:r>
              <a:rPr lang="it-IT" sz="2200" dirty="0"/>
              <a:t>. </a:t>
            </a:r>
            <a:r>
              <a:rPr lang="it-IT" sz="2200" dirty="0" err="1"/>
              <a:t>Queritur</a:t>
            </a:r>
            <a:r>
              <a:rPr lang="it-IT" sz="2200" dirty="0"/>
              <a:t> </a:t>
            </a:r>
            <a:r>
              <a:rPr lang="it-IT" sz="2200" dirty="0" err="1"/>
              <a:t>autem</a:t>
            </a:r>
            <a:r>
              <a:rPr lang="it-IT" sz="2200" dirty="0"/>
              <a:t> de </a:t>
            </a:r>
            <a:r>
              <a:rPr lang="it-IT" sz="2200" dirty="0" err="1"/>
              <a:t>extimatione</a:t>
            </a:r>
            <a:r>
              <a:rPr lang="it-IT" sz="2200" dirty="0"/>
              <a:t> rei, quo tempore </a:t>
            </a:r>
            <a:r>
              <a:rPr lang="it-IT" sz="2200" dirty="0" err="1"/>
              <a:t>sit</a:t>
            </a:r>
            <a:r>
              <a:rPr lang="it-IT" sz="2200" dirty="0"/>
              <a:t> </a:t>
            </a:r>
            <a:r>
              <a:rPr lang="it-IT" sz="2200" dirty="0" err="1"/>
              <a:t>spectanda</a:t>
            </a:r>
            <a:r>
              <a:rPr lang="it-IT" sz="2200" dirty="0"/>
              <a:t>. </a:t>
            </a:r>
            <a:r>
              <a:rPr lang="it-IT" sz="2200" dirty="0" err="1"/>
              <a:t>Alie</a:t>
            </a:r>
            <a:r>
              <a:rPr lang="it-IT" sz="2200" dirty="0"/>
              <a:t> </a:t>
            </a:r>
            <a:r>
              <a:rPr lang="it-IT" sz="2200" dirty="0" err="1"/>
              <a:t>leges</a:t>
            </a:r>
            <a:r>
              <a:rPr lang="it-IT" sz="2200" dirty="0"/>
              <a:t> contrarie non </a:t>
            </a:r>
            <a:r>
              <a:rPr lang="it-IT" sz="2200" dirty="0" err="1"/>
              <a:t>videntur</a:t>
            </a:r>
            <a:r>
              <a:rPr lang="it-IT" sz="2200" dirty="0"/>
              <a:t> esse </a:t>
            </a:r>
            <a:r>
              <a:rPr lang="it-IT" sz="2200" dirty="0" err="1"/>
              <a:t>digne</a:t>
            </a:r>
            <a:r>
              <a:rPr lang="it-IT" sz="2200" dirty="0"/>
              <a:t> responsione.</a:t>
            </a:r>
          </a:p>
        </p:txBody>
      </p:sp>
      <p:sp>
        <p:nvSpPr>
          <p:cNvPr id="3" name="Titolo 4">
            <a:extLst>
              <a:ext uri="{FF2B5EF4-FFF2-40B4-BE49-F238E27FC236}">
                <a16:creationId xmlns:a16="http://schemas.microsoft.com/office/drawing/2014/main" id="{C07534DB-922B-81BC-5330-09F0318F1C57}"/>
              </a:ext>
            </a:extLst>
          </p:cNvPr>
          <p:cNvSpPr txBox="1">
            <a:spLocks/>
          </p:cNvSpPr>
          <p:nvPr/>
        </p:nvSpPr>
        <p:spPr>
          <a:xfrm>
            <a:off x="1838529" y="5594569"/>
            <a:ext cx="3698671" cy="57709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D. De Concilio, </a:t>
            </a:r>
            <a:r>
              <a:rPr lang="it-IT" sz="1700" i="1" dirty="0"/>
              <a:t>Moneta e cultura giuridica. Un brocardo di Azzone nella costruzione del diritto pecuniario medievale</a:t>
            </a:r>
            <a:r>
              <a:rPr lang="it-IT" sz="1700" dirty="0"/>
              <a:t>, «TVR», 87 (2019), pp. 384-426</a:t>
            </a:r>
          </a:p>
        </p:txBody>
      </p:sp>
      <p:sp>
        <p:nvSpPr>
          <p:cNvPr id="5" name="Titolo 4">
            <a:extLst>
              <a:ext uri="{FF2B5EF4-FFF2-40B4-BE49-F238E27FC236}">
                <a16:creationId xmlns:a16="http://schemas.microsoft.com/office/drawing/2014/main" id="{81A23179-E772-D2DE-498B-35FE822555CE}"/>
              </a:ext>
            </a:extLst>
          </p:cNvPr>
          <p:cNvSpPr txBox="1">
            <a:spLocks/>
          </p:cNvSpPr>
          <p:nvPr/>
        </p:nvSpPr>
        <p:spPr>
          <a:xfrm>
            <a:off x="6939280" y="1198880"/>
            <a:ext cx="4948351" cy="4251279"/>
          </a:xfrm>
          <a:prstGeom prst="rect">
            <a:avLst/>
          </a:prstGeom>
        </p:spPr>
        <p:txBody>
          <a:bodyPr vert="horz" lIns="91440" tIns="45720" rIns="91440" bIns="45720" numCol="1"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en-US" sz="1500" dirty="0"/>
              <a:t>Solution: The same measure must be returned, and the same currency; or, if a different one is given, the damage must be accounted for. Statutes made after the contract regulate future contracts, not past ones</a:t>
            </a:r>
            <a:r>
              <a:rPr lang="it-IT" sz="1500" dirty="0"/>
              <a:t>: C. 1.14.7</a:t>
            </a:r>
            <a:r>
              <a:rPr lang="en-US" sz="1500" dirty="0"/>
              <a:t>.  What is read in </a:t>
            </a:r>
            <a:r>
              <a:rPr lang="it-IT" sz="1500" dirty="0"/>
              <a:t>D. 31.70.3, D. 20.1.34 e D. 47.2.78.2 </a:t>
            </a:r>
            <a:r>
              <a:rPr lang="en-US" sz="1500" dirty="0"/>
              <a:t>does not prevent this, because these laws do not forbid to claim those things that, at the time of the will or contract, were in the inheritance or in the debtor’s estate and shop, or to claim the damages that existed at the time of the illicit. Rather, it is said that it is also possible to act in excess, or it is said that the tenor of the testator's words in the first two laws allows it, just as in D. 35.1.28. </a:t>
            </a:r>
            <a:r>
              <a:rPr lang="it-IT" sz="1500" dirty="0"/>
              <a:t>[…]</a:t>
            </a:r>
            <a:r>
              <a:rPr lang="en-US" sz="1500" dirty="0"/>
              <a:t> It is not a hindrance what is read in D. 12.1.22, because it does not speak there of a different measure, but of the same. However, there is a question about the estimation of the thing, at what time it should be considered. Other laws that contradict it do not seem to be worthy of a response.</a:t>
            </a:r>
          </a:p>
        </p:txBody>
      </p:sp>
    </p:spTree>
    <p:extLst>
      <p:ext uri="{BB962C8B-B14F-4D97-AF65-F5344CB8AC3E}">
        <p14:creationId xmlns:p14="http://schemas.microsoft.com/office/powerpoint/2010/main" val="3995910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745635"/>
            <a:ext cx="9651458" cy="722110"/>
          </a:xfrm>
        </p:spPr>
        <p:txBody>
          <a:bodyPr>
            <a:noAutofit/>
          </a:bodyPr>
          <a:lstStyle/>
          <a:p>
            <a:pPr>
              <a:lnSpc>
                <a:spcPct val="100000"/>
              </a:lnSpc>
            </a:pPr>
            <a:r>
              <a:rPr lang="en-GB" b="1" dirty="0">
                <a:solidFill>
                  <a:srgbClr val="9B0014"/>
                </a:solidFill>
              </a:rPr>
              <a:t>Historical transformation of brocards</a:t>
            </a:r>
            <a:endParaRPr lang="en-GB" dirty="0"/>
          </a:p>
        </p:txBody>
      </p:sp>
      <p:sp>
        <p:nvSpPr>
          <p:cNvPr id="2" name="Titolo 4">
            <a:extLst>
              <a:ext uri="{FF2B5EF4-FFF2-40B4-BE49-F238E27FC236}">
                <a16:creationId xmlns:a16="http://schemas.microsoft.com/office/drawing/2014/main" id="{0B75F14C-E7AC-45EC-F153-137C027E6AC7}"/>
              </a:ext>
            </a:extLst>
          </p:cNvPr>
          <p:cNvSpPr txBox="1">
            <a:spLocks/>
          </p:cNvSpPr>
          <p:nvPr/>
        </p:nvSpPr>
        <p:spPr>
          <a:xfrm>
            <a:off x="1838529" y="1106690"/>
            <a:ext cx="9651458" cy="46446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500" dirty="0"/>
              <a:t>Brocards have not always been like this</a:t>
            </a:r>
          </a:p>
          <a:p>
            <a:pPr marL="457200" indent="-457200">
              <a:lnSpc>
                <a:spcPct val="100000"/>
              </a:lnSpc>
              <a:buClr>
                <a:srgbClr val="9B0014"/>
              </a:buClr>
              <a:buFont typeface="Wingdings" panose="05000000000000000000" pitchFamily="2" charset="2"/>
              <a:buChar char="v"/>
            </a:pPr>
            <a:r>
              <a:rPr lang="en-GB" sz="3500" dirty="0"/>
              <a:t>Initially, they were only maxims that described the content of the following allegations</a:t>
            </a:r>
          </a:p>
          <a:p>
            <a:pPr marL="914400" lvl="1" indent="-457200">
              <a:buClr>
                <a:srgbClr val="9B0014"/>
              </a:buClr>
              <a:buFont typeface="Wingdings" panose="05000000000000000000" pitchFamily="2" charset="2"/>
              <a:buChar char="v"/>
            </a:pPr>
            <a:r>
              <a:rPr lang="en-GB" sz="2600" dirty="0"/>
              <a:t>Without </a:t>
            </a:r>
            <a:r>
              <a:rPr lang="en-GB" sz="2600" i="1" dirty="0"/>
              <a:t>contrarium</a:t>
            </a:r>
            <a:r>
              <a:rPr lang="en-GB" sz="2600" dirty="0"/>
              <a:t> and without </a:t>
            </a:r>
            <a:r>
              <a:rPr lang="en-GB" sz="2600" i="1" dirty="0" err="1"/>
              <a:t>solutio</a:t>
            </a:r>
            <a:endParaRPr lang="en-GB" sz="2600" i="1" dirty="0"/>
          </a:p>
          <a:p>
            <a:pPr marL="457200" indent="-457200">
              <a:lnSpc>
                <a:spcPct val="100000"/>
              </a:lnSpc>
              <a:buClr>
                <a:srgbClr val="9B0014"/>
              </a:buClr>
              <a:buFont typeface="Wingdings" panose="05000000000000000000" pitchFamily="2" charset="2"/>
              <a:buChar char="v"/>
            </a:pPr>
            <a:r>
              <a:rPr lang="en-GB" sz="3500" dirty="0"/>
              <a:t>Later, they are organised in a </a:t>
            </a:r>
            <a:r>
              <a:rPr lang="en-GB" sz="3500" i="1" dirty="0"/>
              <a:t>pro</a:t>
            </a:r>
            <a:r>
              <a:rPr lang="en-GB" sz="3500" dirty="0"/>
              <a:t>-</a:t>
            </a:r>
            <a:r>
              <a:rPr lang="en-GB" sz="3500" i="1" dirty="0"/>
              <a:t>contra </a:t>
            </a:r>
            <a:r>
              <a:rPr lang="en-GB" sz="3500" dirty="0"/>
              <a:t>form</a:t>
            </a:r>
          </a:p>
          <a:p>
            <a:pPr marL="457200" indent="-457200">
              <a:lnSpc>
                <a:spcPct val="100000"/>
              </a:lnSpc>
              <a:buClr>
                <a:srgbClr val="9B0014"/>
              </a:buClr>
              <a:buFont typeface="Wingdings" panose="05000000000000000000" pitchFamily="2" charset="2"/>
              <a:buChar char="v"/>
            </a:pPr>
            <a:r>
              <a:rPr lang="en-GB" sz="3500" dirty="0"/>
              <a:t>At the end, </a:t>
            </a:r>
            <a:r>
              <a:rPr lang="en-GB" sz="3500" i="1" dirty="0"/>
              <a:t>solutiones </a:t>
            </a:r>
            <a:r>
              <a:rPr lang="en-GB" sz="3500" dirty="0"/>
              <a:t>are added</a:t>
            </a:r>
          </a:p>
        </p:txBody>
      </p:sp>
    </p:spTree>
    <p:extLst>
      <p:ext uri="{BB962C8B-B14F-4D97-AF65-F5344CB8AC3E}">
        <p14:creationId xmlns:p14="http://schemas.microsoft.com/office/powerpoint/2010/main" val="485641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141490"/>
            <a:ext cx="9651458" cy="620510"/>
          </a:xfrm>
        </p:spPr>
        <p:txBody>
          <a:bodyPr>
            <a:normAutofit fontScale="90000"/>
          </a:bodyPr>
          <a:lstStyle/>
          <a:p>
            <a:pPr>
              <a:lnSpc>
                <a:spcPct val="100000"/>
              </a:lnSpc>
            </a:pPr>
            <a:r>
              <a:rPr lang="it-IT" b="1" dirty="0" err="1">
                <a:solidFill>
                  <a:srgbClr val="9B0014"/>
                </a:solidFill>
              </a:rPr>
              <a:t>Example</a:t>
            </a:r>
            <a:r>
              <a:rPr lang="it-IT" b="1" dirty="0">
                <a:solidFill>
                  <a:srgbClr val="9B0014"/>
                </a:solidFill>
              </a:rPr>
              <a:t> of a brocard </a:t>
            </a:r>
            <a:r>
              <a:rPr lang="it-IT" b="1" dirty="0" err="1">
                <a:solidFill>
                  <a:srgbClr val="9B0014"/>
                </a:solidFill>
              </a:rPr>
              <a:t>without</a:t>
            </a:r>
            <a:r>
              <a:rPr lang="it-IT" b="1" dirty="0">
                <a:solidFill>
                  <a:srgbClr val="9B0014"/>
                </a:solidFill>
              </a:rPr>
              <a:t> </a:t>
            </a:r>
            <a:r>
              <a:rPr lang="it-IT" b="1" i="1" dirty="0" err="1">
                <a:solidFill>
                  <a:srgbClr val="9B0014"/>
                </a:solidFill>
              </a:rPr>
              <a:t>solutio</a:t>
            </a:r>
            <a:endParaRPr lang="it-IT" sz="3500" i="1" dirty="0"/>
          </a:p>
        </p:txBody>
      </p:sp>
      <p:sp>
        <p:nvSpPr>
          <p:cNvPr id="2" name="Titolo 4">
            <a:extLst>
              <a:ext uri="{FF2B5EF4-FFF2-40B4-BE49-F238E27FC236}">
                <a16:creationId xmlns:a16="http://schemas.microsoft.com/office/drawing/2014/main" id="{C6EDE1F9-C1D4-124B-AA2F-D9739D9CC42C}"/>
              </a:ext>
            </a:extLst>
          </p:cNvPr>
          <p:cNvSpPr txBox="1">
            <a:spLocks/>
          </p:cNvSpPr>
          <p:nvPr/>
        </p:nvSpPr>
        <p:spPr>
          <a:xfrm>
            <a:off x="1838529" y="1543344"/>
            <a:ext cx="9651458" cy="4042318"/>
          </a:xfrm>
          <a:prstGeom prst="rect">
            <a:avLst/>
          </a:prstGeom>
        </p:spPr>
        <p:txBody>
          <a:bodyPr vert="horz" lIns="91440" tIns="45720" rIns="91440" bIns="45720" numCol="2"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buClr>
                <a:srgbClr val="9B0014"/>
              </a:buClr>
            </a:pPr>
            <a:r>
              <a:rPr lang="fr-FR" sz="2200" b="1" dirty="0">
                <a:solidFill>
                  <a:srgbClr val="9B0014"/>
                </a:solidFill>
              </a:rPr>
              <a:t>De </a:t>
            </a:r>
            <a:r>
              <a:rPr lang="fr-FR" sz="2200" b="1" dirty="0" err="1">
                <a:solidFill>
                  <a:srgbClr val="9B0014"/>
                </a:solidFill>
              </a:rPr>
              <a:t>voluntate</a:t>
            </a:r>
            <a:r>
              <a:rPr lang="fr-FR" sz="2200" b="1" dirty="0">
                <a:solidFill>
                  <a:srgbClr val="9B0014"/>
                </a:solidFill>
              </a:rPr>
              <a:t>, </a:t>
            </a:r>
            <a:r>
              <a:rPr lang="fr-FR" sz="2200" b="1" dirty="0" err="1">
                <a:solidFill>
                  <a:srgbClr val="9B0014"/>
                </a:solidFill>
              </a:rPr>
              <a:t>opere</a:t>
            </a:r>
            <a:r>
              <a:rPr lang="fr-FR" sz="2200" b="1" dirty="0">
                <a:solidFill>
                  <a:srgbClr val="9B0014"/>
                </a:solidFill>
              </a:rPr>
              <a:t> et </a:t>
            </a:r>
            <a:r>
              <a:rPr lang="fr-FR" sz="2200" b="1" dirty="0" err="1">
                <a:solidFill>
                  <a:srgbClr val="9B0014"/>
                </a:solidFill>
              </a:rPr>
              <a:t>intentione</a:t>
            </a:r>
            <a:r>
              <a:rPr lang="fr-FR" sz="2200" b="1" dirty="0">
                <a:solidFill>
                  <a:srgbClr val="9B0014"/>
                </a:solidFill>
              </a:rPr>
              <a:t>. </a:t>
            </a:r>
            <a:r>
              <a:rPr lang="fr-FR" sz="2200" b="1" dirty="0" err="1">
                <a:solidFill>
                  <a:srgbClr val="9B0014"/>
                </a:solidFill>
              </a:rPr>
              <a:t>Animum</a:t>
            </a:r>
            <a:r>
              <a:rPr lang="fr-FR" sz="2200" b="1" dirty="0">
                <a:solidFill>
                  <a:srgbClr val="9B0014"/>
                </a:solidFill>
              </a:rPr>
              <a:t>, non opus, </a:t>
            </a:r>
            <a:r>
              <a:rPr lang="fr-FR" sz="2200" b="1" dirty="0" err="1">
                <a:solidFill>
                  <a:srgbClr val="9B0014"/>
                </a:solidFill>
              </a:rPr>
              <a:t>spectandum</a:t>
            </a:r>
            <a:r>
              <a:rPr lang="fr-FR" sz="2200" b="1" dirty="0">
                <a:solidFill>
                  <a:srgbClr val="9B0014"/>
                </a:solidFill>
              </a:rPr>
              <a:t>, </a:t>
            </a:r>
            <a:r>
              <a:rPr lang="fr-FR" sz="2200" b="1" dirty="0" err="1">
                <a:solidFill>
                  <a:srgbClr val="9B0014"/>
                </a:solidFill>
              </a:rPr>
              <a:t>remunerandum</a:t>
            </a:r>
            <a:r>
              <a:rPr lang="fr-FR" sz="2200" b="1" dirty="0">
                <a:solidFill>
                  <a:srgbClr val="9B0014"/>
                </a:solidFill>
              </a:rPr>
              <a:t>, </a:t>
            </a:r>
            <a:r>
              <a:rPr lang="fr-FR" sz="2200" b="1" dirty="0" err="1">
                <a:solidFill>
                  <a:srgbClr val="9B0014"/>
                </a:solidFill>
              </a:rPr>
              <a:t>puniendum</a:t>
            </a:r>
            <a:r>
              <a:rPr lang="fr-FR" sz="2200" b="1" dirty="0">
                <a:solidFill>
                  <a:srgbClr val="9B0014"/>
                </a:solidFill>
              </a:rPr>
              <a:t>.</a:t>
            </a:r>
          </a:p>
          <a:p>
            <a:pPr>
              <a:lnSpc>
                <a:spcPct val="100000"/>
              </a:lnSpc>
              <a:buClr>
                <a:srgbClr val="9B0014"/>
              </a:buClr>
            </a:pPr>
            <a:r>
              <a:rPr lang="it-IT" sz="2200" dirty="0"/>
              <a:t>C. xi. q. iii. </a:t>
            </a:r>
            <a:r>
              <a:rPr lang="it-IT" sz="2200" dirty="0" err="1"/>
              <a:t>Quod</a:t>
            </a:r>
            <a:r>
              <a:rPr lang="it-IT" sz="2200" dirty="0"/>
              <a:t> </a:t>
            </a:r>
            <a:r>
              <a:rPr lang="it-IT" sz="2200" dirty="0" err="1"/>
              <a:t>predecessor</a:t>
            </a:r>
            <a:r>
              <a:rPr lang="it-IT" sz="2200" dirty="0"/>
              <a:t> (C.11 q.3 c.105) “</a:t>
            </a:r>
            <a:r>
              <a:rPr lang="it-IT" sz="2200" dirty="0" err="1"/>
              <a:t>spiritualiter</a:t>
            </a:r>
            <a:r>
              <a:rPr lang="it-IT" sz="2200" dirty="0"/>
              <a:t> servasse.”</a:t>
            </a:r>
          </a:p>
          <a:p>
            <a:pPr>
              <a:lnSpc>
                <a:spcPct val="100000"/>
              </a:lnSpc>
              <a:buClr>
                <a:srgbClr val="9B0014"/>
              </a:buClr>
            </a:pPr>
            <a:r>
              <a:rPr lang="it-IT" sz="2200" dirty="0"/>
              <a:t>C. xxiii. q. viii. </a:t>
            </a:r>
            <a:r>
              <a:rPr lang="it-IT" sz="2200" dirty="0" err="1"/>
              <a:t>Occidit</a:t>
            </a:r>
            <a:r>
              <a:rPr lang="it-IT" sz="2200" dirty="0"/>
              <a:t> (C.23 q.8 c.14).</a:t>
            </a:r>
          </a:p>
          <a:p>
            <a:pPr>
              <a:lnSpc>
                <a:spcPct val="100000"/>
              </a:lnSpc>
              <a:buClr>
                <a:srgbClr val="9B0014"/>
              </a:buClr>
            </a:pPr>
            <a:r>
              <a:rPr lang="it-IT" sz="2200" dirty="0"/>
              <a:t>C. xxii. q. ii. </a:t>
            </a:r>
            <a:r>
              <a:rPr lang="it-IT" sz="2200" dirty="0" err="1"/>
              <a:t>Homines</a:t>
            </a:r>
            <a:r>
              <a:rPr lang="it-IT" sz="2200" dirty="0"/>
              <a:t> (C.22 q.2 c.3) “sed </a:t>
            </a:r>
            <a:r>
              <a:rPr lang="it-IT" sz="2200" dirty="0" err="1"/>
              <a:t>putat</a:t>
            </a:r>
            <a:r>
              <a:rPr lang="it-IT" sz="2200" dirty="0"/>
              <a:t> non </a:t>
            </a:r>
            <a:r>
              <a:rPr lang="it-IT" sz="2200" dirty="0" err="1"/>
              <a:t>pluisse</a:t>
            </a:r>
            <a:r>
              <a:rPr lang="it-IT" sz="2200" dirty="0"/>
              <a:t>,” “</a:t>
            </a:r>
            <a:r>
              <a:rPr lang="it-IT" sz="2200" dirty="0" err="1"/>
              <a:t>nisi</a:t>
            </a:r>
            <a:r>
              <a:rPr lang="it-IT" sz="2200" dirty="0"/>
              <a:t> rea </a:t>
            </a:r>
            <a:r>
              <a:rPr lang="it-IT" sz="2200" dirty="0" err="1"/>
              <a:t>mens</a:t>
            </a:r>
            <a:r>
              <a:rPr lang="it-IT" sz="2200" dirty="0"/>
              <a:t>.”</a:t>
            </a:r>
          </a:p>
          <a:p>
            <a:pPr>
              <a:lnSpc>
                <a:spcPct val="100000"/>
              </a:lnSpc>
              <a:buClr>
                <a:srgbClr val="9B0014"/>
              </a:buClr>
            </a:pPr>
            <a:r>
              <a:rPr lang="it-IT" sz="2200" dirty="0"/>
              <a:t>Q. </a:t>
            </a:r>
            <a:r>
              <a:rPr lang="it-IT" sz="2200" dirty="0" err="1"/>
              <a:t>eadem</a:t>
            </a:r>
            <a:r>
              <a:rPr lang="it-IT" sz="2200" dirty="0"/>
              <a:t> </a:t>
            </a:r>
            <a:r>
              <a:rPr lang="it-IT" sz="2200" dirty="0" err="1"/>
              <a:t>Is</a:t>
            </a:r>
            <a:r>
              <a:rPr lang="it-IT" sz="2200" dirty="0"/>
              <a:t> </a:t>
            </a:r>
            <a:r>
              <a:rPr lang="it-IT" sz="2200" dirty="0" err="1"/>
              <a:t>autem</a:t>
            </a:r>
            <a:r>
              <a:rPr lang="it-IT" sz="2200" dirty="0"/>
              <a:t> (C.22 q.2 c.4) “</a:t>
            </a:r>
            <a:r>
              <a:rPr lang="it-IT" sz="2200" dirty="0" err="1"/>
              <a:t>ille</a:t>
            </a:r>
            <a:r>
              <a:rPr lang="it-IT" sz="2200" dirty="0"/>
              <a:t> </a:t>
            </a:r>
            <a:r>
              <a:rPr lang="it-IT" sz="2200" dirty="0" err="1"/>
              <a:t>mentitur</a:t>
            </a:r>
            <a:r>
              <a:rPr lang="it-IT" sz="2200" dirty="0"/>
              <a:t>, qui </a:t>
            </a:r>
            <a:r>
              <a:rPr lang="it-IT" sz="2200" dirty="0" err="1"/>
              <a:t>dicit</a:t>
            </a:r>
            <a:r>
              <a:rPr lang="it-IT" sz="2200" dirty="0"/>
              <a:t> </a:t>
            </a:r>
            <a:r>
              <a:rPr lang="it-IT" sz="2200" dirty="0" err="1"/>
              <a:t>verum</a:t>
            </a:r>
            <a:r>
              <a:rPr lang="it-IT" sz="2200" dirty="0"/>
              <a:t>” et c. </a:t>
            </a:r>
            <a:r>
              <a:rPr lang="it-IT" sz="2200" dirty="0" err="1"/>
              <a:t>Beatus</a:t>
            </a:r>
            <a:r>
              <a:rPr lang="it-IT" sz="2200" dirty="0"/>
              <a:t> (C.22 q.2 c.5).</a:t>
            </a:r>
          </a:p>
          <a:p>
            <a:pPr>
              <a:lnSpc>
                <a:spcPct val="100000"/>
              </a:lnSpc>
              <a:buClr>
                <a:srgbClr val="9B0014"/>
              </a:buClr>
            </a:pPr>
            <a:r>
              <a:rPr lang="it-IT" sz="2200" dirty="0"/>
              <a:t>D. l. </a:t>
            </a:r>
            <a:r>
              <a:rPr lang="it-IT" sz="2200" dirty="0" err="1"/>
              <a:t>Presbiteros</a:t>
            </a:r>
            <a:r>
              <a:rPr lang="it-IT" sz="2200" dirty="0"/>
              <a:t> (D.50 c.32) “extra </a:t>
            </a:r>
            <a:r>
              <a:rPr lang="it-IT" sz="2200" dirty="0" err="1"/>
              <a:t>delictum</a:t>
            </a:r>
            <a:r>
              <a:rPr lang="it-IT" sz="2200" dirty="0"/>
              <a:t>” </a:t>
            </a:r>
          </a:p>
          <a:p>
            <a:pPr>
              <a:lnSpc>
                <a:spcPct val="100000"/>
              </a:lnSpc>
              <a:buClr>
                <a:srgbClr val="9B0014"/>
              </a:buClr>
            </a:pPr>
            <a:r>
              <a:rPr lang="it-IT" sz="2200" dirty="0"/>
              <a:t>et c. Quia te (D.50 c.38) et c. </a:t>
            </a:r>
            <a:r>
              <a:rPr lang="it-IT" sz="2200" dirty="0" err="1"/>
              <a:t>Eum</a:t>
            </a:r>
            <a:r>
              <a:rPr lang="it-IT" sz="2200" dirty="0"/>
              <a:t> qui (D.50 c.46).[….]</a:t>
            </a:r>
          </a:p>
          <a:p>
            <a:pPr>
              <a:lnSpc>
                <a:spcPct val="100000"/>
              </a:lnSpc>
              <a:buClr>
                <a:srgbClr val="9B0014"/>
              </a:buClr>
            </a:pPr>
            <a:r>
              <a:rPr lang="it-IT" sz="2200" b="1" dirty="0">
                <a:solidFill>
                  <a:srgbClr val="9B0014"/>
                </a:solidFill>
              </a:rPr>
              <a:t>Contra.</a:t>
            </a:r>
          </a:p>
          <a:p>
            <a:pPr>
              <a:lnSpc>
                <a:spcPct val="100000"/>
              </a:lnSpc>
              <a:buClr>
                <a:srgbClr val="9B0014"/>
              </a:buClr>
            </a:pPr>
            <a:r>
              <a:rPr lang="it-IT" sz="2200" dirty="0"/>
              <a:t>D. l. </a:t>
            </a:r>
            <a:r>
              <a:rPr lang="it-IT" sz="2200" dirty="0" err="1"/>
              <a:t>Studeat</a:t>
            </a:r>
            <a:r>
              <a:rPr lang="it-IT" sz="2200" dirty="0"/>
              <a:t> (D.50 c.39) “</a:t>
            </a:r>
            <a:r>
              <a:rPr lang="it-IT" sz="2200" dirty="0" err="1"/>
              <a:t>voluntatem</a:t>
            </a:r>
            <a:r>
              <a:rPr lang="it-IT" sz="2200" dirty="0"/>
              <a:t> </a:t>
            </a:r>
            <a:r>
              <a:rPr lang="it-IT" sz="2200" dirty="0" err="1"/>
              <a:t>occidendi</a:t>
            </a:r>
            <a:r>
              <a:rPr lang="it-IT" sz="2200" dirty="0"/>
              <a:t>.”</a:t>
            </a:r>
          </a:p>
          <a:p>
            <a:pPr>
              <a:lnSpc>
                <a:spcPct val="100000"/>
              </a:lnSpc>
              <a:buClr>
                <a:srgbClr val="9B0014"/>
              </a:buClr>
            </a:pPr>
            <a:r>
              <a:rPr lang="it-IT" sz="2200" dirty="0"/>
              <a:t>D. </a:t>
            </a:r>
            <a:r>
              <a:rPr lang="it-IT" sz="2200" dirty="0" err="1"/>
              <a:t>eadem</a:t>
            </a:r>
            <a:r>
              <a:rPr lang="it-IT" sz="2200" dirty="0"/>
              <a:t> c. Eos (D.50 c.42) et c. Si qua (D.50 c.43) “si </a:t>
            </a:r>
            <a:r>
              <a:rPr lang="it-IT" sz="2200" dirty="0" err="1"/>
              <a:t>casu</a:t>
            </a:r>
            <a:r>
              <a:rPr lang="it-IT" sz="2200" dirty="0"/>
              <a:t>” et Si </a:t>
            </a:r>
            <a:r>
              <a:rPr lang="it-IT" sz="2200" dirty="0" err="1"/>
              <a:t>quis</a:t>
            </a:r>
            <a:r>
              <a:rPr lang="it-IT" sz="2200" dirty="0"/>
              <a:t> </a:t>
            </a:r>
            <a:r>
              <a:rPr lang="it-IT" sz="2200" dirty="0" err="1"/>
              <a:t>voluntarie</a:t>
            </a:r>
            <a:r>
              <a:rPr lang="it-IT" sz="2200" dirty="0"/>
              <a:t> (D.50 c.44) “si </a:t>
            </a:r>
            <a:r>
              <a:rPr lang="it-IT" sz="2200" dirty="0" err="1"/>
              <a:t>autem</a:t>
            </a:r>
            <a:r>
              <a:rPr lang="it-IT" sz="2200" dirty="0"/>
              <a:t>” et Qui </a:t>
            </a:r>
            <a:r>
              <a:rPr lang="it-IT" sz="2200" dirty="0" err="1"/>
              <a:t>saccum</a:t>
            </a:r>
            <a:r>
              <a:rPr lang="it-IT" sz="2200" dirty="0"/>
              <a:t> (D.50 c.45) “</a:t>
            </a:r>
            <a:r>
              <a:rPr lang="it-IT" sz="2200" dirty="0" err="1"/>
              <a:t>quamvis</a:t>
            </a:r>
            <a:r>
              <a:rPr lang="it-IT" sz="2200" dirty="0"/>
              <a:t>.”</a:t>
            </a:r>
          </a:p>
          <a:p>
            <a:pPr>
              <a:lnSpc>
                <a:spcPct val="100000"/>
              </a:lnSpc>
              <a:buClr>
                <a:srgbClr val="9B0014"/>
              </a:buClr>
            </a:pPr>
            <a:r>
              <a:rPr lang="it-IT" sz="2200" dirty="0"/>
              <a:t>D. </a:t>
            </a:r>
            <a:r>
              <a:rPr lang="it-IT" sz="2200" dirty="0" err="1"/>
              <a:t>eadem</a:t>
            </a:r>
            <a:r>
              <a:rPr lang="it-IT" sz="2200" dirty="0"/>
              <a:t> </a:t>
            </a:r>
            <a:r>
              <a:rPr lang="it-IT" sz="2200" dirty="0" err="1"/>
              <a:t>Quod</a:t>
            </a:r>
            <a:r>
              <a:rPr lang="it-IT" sz="2200" dirty="0"/>
              <a:t> factum (D.50 c.32) et c. Sepe (D.50 c.50) “vel </a:t>
            </a:r>
            <a:r>
              <a:rPr lang="it-IT" sz="2200" dirty="0" err="1"/>
              <a:t>negligentia</a:t>
            </a:r>
            <a:r>
              <a:rPr lang="it-IT" sz="2200" dirty="0"/>
              <a:t>.” </a:t>
            </a:r>
          </a:p>
          <a:p>
            <a:pPr>
              <a:lnSpc>
                <a:spcPct val="100000"/>
              </a:lnSpc>
              <a:buClr>
                <a:srgbClr val="9B0014"/>
              </a:buClr>
            </a:pPr>
            <a:r>
              <a:rPr lang="it-IT" sz="2200" dirty="0"/>
              <a:t>C. xxxi. q. iii. Si qui (C.31 q.3 </a:t>
            </a:r>
            <a:r>
              <a:rPr lang="it-IT" sz="2200" dirty="0" err="1"/>
              <a:t>c.un</a:t>
            </a:r>
            <a:r>
              <a:rPr lang="it-IT" sz="2200" dirty="0"/>
              <a:t>.) “</a:t>
            </a:r>
            <a:r>
              <a:rPr lang="it-IT" sz="2200" dirty="0" err="1"/>
              <a:t>excusati</a:t>
            </a:r>
            <a:r>
              <a:rPr lang="it-IT" sz="2200" dirty="0"/>
              <a:t>.” C. xxxiii. q. iii. D. i. </a:t>
            </a:r>
            <a:r>
              <a:rPr lang="it-IT" sz="2200" dirty="0" err="1"/>
              <a:t>Cogitatio</a:t>
            </a:r>
            <a:r>
              <a:rPr lang="it-IT" sz="2200" dirty="0"/>
              <a:t> (D.1 de </a:t>
            </a:r>
            <a:r>
              <a:rPr lang="it-IT" sz="2200" dirty="0" err="1"/>
              <a:t>pen</a:t>
            </a:r>
            <a:r>
              <a:rPr lang="it-IT" sz="2200" dirty="0"/>
              <a:t>. c.20). </a:t>
            </a:r>
          </a:p>
          <a:p>
            <a:pPr>
              <a:lnSpc>
                <a:spcPct val="100000"/>
              </a:lnSpc>
              <a:buClr>
                <a:srgbClr val="9B0014"/>
              </a:buClr>
            </a:pPr>
            <a:r>
              <a:rPr lang="it-IT" sz="2200" dirty="0"/>
              <a:t>C. xxxiii. q. iii. </a:t>
            </a:r>
            <a:r>
              <a:rPr lang="it-IT" sz="2200" dirty="0" err="1"/>
              <a:t>Hec</a:t>
            </a:r>
            <a:r>
              <a:rPr lang="it-IT" sz="2200" dirty="0"/>
              <a:t> </a:t>
            </a:r>
            <a:r>
              <a:rPr lang="it-IT" sz="2200" dirty="0" err="1"/>
              <a:t>autem</a:t>
            </a:r>
            <a:r>
              <a:rPr lang="it-IT" sz="2200" dirty="0"/>
              <a:t> </a:t>
            </a:r>
            <a:r>
              <a:rPr lang="it-IT" sz="2200" dirty="0" err="1"/>
              <a:t>verba</a:t>
            </a:r>
            <a:r>
              <a:rPr lang="it-IT" sz="2200" dirty="0"/>
              <a:t> (D.1 de </a:t>
            </a:r>
            <a:r>
              <a:rPr lang="it-IT" sz="2200" dirty="0" err="1"/>
              <a:t>pen</a:t>
            </a:r>
            <a:r>
              <a:rPr lang="it-IT" sz="2200" dirty="0"/>
              <a:t>. c.17) in i. pagina.</a:t>
            </a:r>
          </a:p>
        </p:txBody>
      </p:sp>
      <p:sp>
        <p:nvSpPr>
          <p:cNvPr id="3" name="Titolo 4">
            <a:extLst>
              <a:ext uri="{FF2B5EF4-FFF2-40B4-BE49-F238E27FC236}">
                <a16:creationId xmlns:a16="http://schemas.microsoft.com/office/drawing/2014/main" id="{C07534DB-922B-81BC-5330-09F0318F1C57}"/>
              </a:ext>
            </a:extLst>
          </p:cNvPr>
          <p:cNvSpPr txBox="1">
            <a:spLocks/>
          </p:cNvSpPr>
          <p:nvPr/>
        </p:nvSpPr>
        <p:spPr>
          <a:xfrm>
            <a:off x="1838529" y="5594569"/>
            <a:ext cx="3698671" cy="57709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1700" dirty="0" err="1"/>
              <a:t>Edition</a:t>
            </a:r>
            <a:r>
              <a:rPr lang="es-ES" sz="1700" dirty="0"/>
              <a:t> in D. De Concilio, </a:t>
            </a:r>
            <a:r>
              <a:rPr lang="it-IT" sz="1700" i="1" dirty="0"/>
              <a:t>Via Brocardica</a:t>
            </a:r>
            <a:r>
              <a:rPr lang="it-IT" sz="1700" dirty="0"/>
              <a:t>, 2:171.</a:t>
            </a:r>
          </a:p>
        </p:txBody>
      </p:sp>
      <p:sp>
        <p:nvSpPr>
          <p:cNvPr id="7" name="CasellaDiTesto 6">
            <a:extLst>
              <a:ext uri="{FF2B5EF4-FFF2-40B4-BE49-F238E27FC236}">
                <a16:creationId xmlns:a16="http://schemas.microsoft.com/office/drawing/2014/main" id="{4E391BB3-9D48-0096-BBD6-66DA08A231A8}"/>
              </a:ext>
            </a:extLst>
          </p:cNvPr>
          <p:cNvSpPr txBox="1"/>
          <p:nvPr/>
        </p:nvSpPr>
        <p:spPr>
          <a:xfrm>
            <a:off x="1838529" y="866236"/>
            <a:ext cx="6106591" cy="677108"/>
          </a:xfrm>
          <a:prstGeom prst="rect">
            <a:avLst/>
          </a:prstGeom>
          <a:noFill/>
        </p:spPr>
        <p:txBody>
          <a:bodyPr wrap="square">
            <a:spAutoFit/>
          </a:bodyPr>
          <a:lstStyle/>
          <a:p>
            <a:r>
              <a:rPr lang="it-IT" sz="1900" dirty="0">
                <a:latin typeface="+mj-lt"/>
                <a:ea typeface="+mj-ea"/>
                <a:cs typeface="+mj-cs"/>
              </a:rPr>
              <a:t>On </a:t>
            </a:r>
            <a:r>
              <a:rPr lang="it-IT" sz="1900" dirty="0" err="1">
                <a:latin typeface="+mj-lt"/>
                <a:ea typeface="+mj-ea"/>
                <a:cs typeface="+mj-cs"/>
              </a:rPr>
              <a:t>will</a:t>
            </a:r>
            <a:r>
              <a:rPr lang="it-IT" sz="1900" dirty="0">
                <a:latin typeface="+mj-lt"/>
                <a:ea typeface="+mj-ea"/>
                <a:cs typeface="+mj-cs"/>
              </a:rPr>
              <a:t>, works, and </a:t>
            </a:r>
            <a:r>
              <a:rPr lang="it-IT" sz="1900" dirty="0" err="1">
                <a:latin typeface="+mj-lt"/>
                <a:ea typeface="+mj-ea"/>
                <a:cs typeface="+mj-cs"/>
              </a:rPr>
              <a:t>intention</a:t>
            </a:r>
            <a:r>
              <a:rPr lang="it-IT" sz="1900" dirty="0">
                <a:latin typeface="+mj-lt"/>
                <a:ea typeface="+mj-ea"/>
                <a:cs typeface="+mj-cs"/>
              </a:rPr>
              <a:t>. The </a:t>
            </a:r>
            <a:r>
              <a:rPr lang="it-IT" sz="1900" dirty="0" err="1">
                <a:latin typeface="+mj-lt"/>
                <a:ea typeface="+mj-ea"/>
                <a:cs typeface="+mj-cs"/>
              </a:rPr>
              <a:t>spirit</a:t>
            </a:r>
            <a:r>
              <a:rPr lang="it-IT" sz="1900" dirty="0">
                <a:latin typeface="+mj-lt"/>
                <a:ea typeface="+mj-ea"/>
                <a:cs typeface="+mj-cs"/>
              </a:rPr>
              <a:t>, </a:t>
            </a:r>
            <a:r>
              <a:rPr lang="it-IT" sz="1900" dirty="0" err="1">
                <a:latin typeface="+mj-lt"/>
                <a:ea typeface="+mj-ea"/>
                <a:cs typeface="+mj-cs"/>
              </a:rPr>
              <a:t>not</a:t>
            </a:r>
            <a:r>
              <a:rPr lang="it-IT" sz="1900" dirty="0">
                <a:latin typeface="+mj-lt"/>
                <a:ea typeface="+mj-ea"/>
                <a:cs typeface="+mj-cs"/>
              </a:rPr>
              <a:t> works, </a:t>
            </a:r>
            <a:r>
              <a:rPr lang="it-IT" sz="1900" dirty="0" err="1">
                <a:latin typeface="+mj-lt"/>
                <a:ea typeface="+mj-ea"/>
                <a:cs typeface="+mj-cs"/>
              </a:rPr>
              <a:t>has</a:t>
            </a:r>
            <a:r>
              <a:rPr lang="it-IT" sz="1900" dirty="0">
                <a:latin typeface="+mj-lt"/>
                <a:ea typeface="+mj-ea"/>
                <a:cs typeface="+mj-cs"/>
              </a:rPr>
              <a:t> be </a:t>
            </a:r>
            <a:r>
              <a:rPr lang="it-IT" sz="1900" dirty="0" err="1">
                <a:latin typeface="+mj-lt"/>
                <a:ea typeface="+mj-ea"/>
                <a:cs typeface="+mj-cs"/>
              </a:rPr>
              <a:t>considered</a:t>
            </a:r>
            <a:r>
              <a:rPr lang="it-IT" sz="1900" dirty="0">
                <a:latin typeface="+mj-lt"/>
                <a:ea typeface="+mj-ea"/>
                <a:cs typeface="+mj-cs"/>
              </a:rPr>
              <a:t>, </a:t>
            </a:r>
            <a:r>
              <a:rPr lang="it-IT" sz="1900" dirty="0" err="1">
                <a:latin typeface="+mj-lt"/>
                <a:ea typeface="+mj-ea"/>
                <a:cs typeface="+mj-cs"/>
              </a:rPr>
              <a:t>rewarded</a:t>
            </a:r>
            <a:r>
              <a:rPr lang="it-IT" sz="1900" dirty="0">
                <a:latin typeface="+mj-lt"/>
                <a:ea typeface="+mj-ea"/>
                <a:cs typeface="+mj-cs"/>
              </a:rPr>
              <a:t>, </a:t>
            </a:r>
            <a:r>
              <a:rPr lang="it-IT" sz="1900" dirty="0" err="1">
                <a:latin typeface="+mj-lt"/>
                <a:ea typeface="+mj-ea"/>
                <a:cs typeface="+mj-cs"/>
              </a:rPr>
              <a:t>punished</a:t>
            </a:r>
            <a:r>
              <a:rPr lang="it-IT" sz="1900" dirty="0">
                <a:latin typeface="+mj-lt"/>
                <a:ea typeface="+mj-ea"/>
                <a:cs typeface="+mj-cs"/>
              </a:rPr>
              <a:t>.</a:t>
            </a:r>
          </a:p>
        </p:txBody>
      </p:sp>
    </p:spTree>
    <p:extLst>
      <p:ext uri="{BB962C8B-B14F-4D97-AF65-F5344CB8AC3E}">
        <p14:creationId xmlns:p14="http://schemas.microsoft.com/office/powerpoint/2010/main" val="4232709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816CECC2-95E0-ED9A-7A53-5DEEDF10877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8080110" y="-9815"/>
            <a:ext cx="4120332" cy="6841248"/>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921893" y="5965489"/>
            <a:ext cx="3329609" cy="819590"/>
          </a:xfrm>
        </p:spPr>
        <p:txBody>
          <a:bodyPr>
            <a:normAutofit/>
          </a:bodyPr>
          <a:lstStyle/>
          <a:p>
            <a:pPr>
              <a:lnSpc>
                <a:spcPct val="100000"/>
              </a:lnSpc>
            </a:pPr>
            <a:r>
              <a:rPr lang="es-ES" sz="1700" dirty="0" err="1"/>
              <a:t>Munich</a:t>
            </a:r>
            <a:r>
              <a:rPr lang="es-ES" sz="1700" dirty="0"/>
              <a:t>, BSB, </a:t>
            </a:r>
            <a:r>
              <a:rPr lang="es-ES" sz="1700" dirty="0" err="1"/>
              <a:t>Clm</a:t>
            </a:r>
            <a:r>
              <a:rPr lang="es-ES" sz="1700" dirty="0"/>
              <a:t>. 7622, fol. 50va</a:t>
            </a:r>
            <a:br>
              <a:rPr lang="es-ES" sz="1700" dirty="0"/>
            </a:br>
            <a:r>
              <a:rPr lang="es-ES" sz="1700" dirty="0"/>
              <a:t>(</a:t>
            </a:r>
            <a:r>
              <a:rPr lang="es-ES" sz="1700" i="1" dirty="0"/>
              <a:t>Perpendiculum</a:t>
            </a:r>
            <a:r>
              <a:rPr lang="es-ES" sz="1700" dirty="0"/>
              <a:t>)</a:t>
            </a:r>
            <a:endParaRPr lang="it-IT" sz="1700" dirty="0"/>
          </a:p>
        </p:txBody>
      </p:sp>
      <p:sp>
        <p:nvSpPr>
          <p:cNvPr id="5" name="Titolo 4">
            <a:extLst>
              <a:ext uri="{FF2B5EF4-FFF2-40B4-BE49-F238E27FC236}">
                <a16:creationId xmlns:a16="http://schemas.microsoft.com/office/drawing/2014/main" id="{1D5762C6-EEA6-4994-173C-22A298A819EF}"/>
              </a:ext>
            </a:extLst>
          </p:cNvPr>
          <p:cNvSpPr txBox="1">
            <a:spLocks/>
          </p:cNvSpPr>
          <p:nvPr/>
        </p:nvSpPr>
        <p:spPr>
          <a:xfrm>
            <a:off x="5546981" y="861539"/>
            <a:ext cx="2345312" cy="4601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err="1">
                <a:solidFill>
                  <a:srgbClr val="9B0014"/>
                </a:solidFill>
              </a:rPr>
              <a:t>Rubric</a:t>
            </a:r>
            <a:r>
              <a:rPr lang="it-IT" sz="2000" b="1" dirty="0">
                <a:solidFill>
                  <a:srgbClr val="9B0014"/>
                </a:solidFill>
              </a:rPr>
              <a:t> of the</a:t>
            </a:r>
          </a:p>
          <a:p>
            <a:pPr algn="r">
              <a:lnSpc>
                <a:spcPct val="100000"/>
              </a:lnSpc>
            </a:pPr>
            <a:r>
              <a:rPr lang="it-IT" sz="2000" b="1" dirty="0">
                <a:solidFill>
                  <a:srgbClr val="9B0014"/>
                </a:solidFill>
              </a:rPr>
              <a:t>brocard</a:t>
            </a:r>
            <a:endParaRPr lang="it-IT" sz="2000" dirty="0"/>
          </a:p>
        </p:txBody>
      </p:sp>
      <p:cxnSp>
        <p:nvCxnSpPr>
          <p:cNvPr id="6" name="Connettore 2 5">
            <a:extLst>
              <a:ext uri="{FF2B5EF4-FFF2-40B4-BE49-F238E27FC236}">
                <a16:creationId xmlns:a16="http://schemas.microsoft.com/office/drawing/2014/main" id="{B3EB386C-5872-D33E-E54B-CD004C089E82}"/>
              </a:ext>
            </a:extLst>
          </p:cNvPr>
          <p:cNvCxnSpPr>
            <a:cxnSpLocks/>
          </p:cNvCxnSpPr>
          <p:nvPr/>
        </p:nvCxnSpPr>
        <p:spPr>
          <a:xfrm>
            <a:off x="7863782" y="1137855"/>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068AF05C-3FE7-7397-CD0B-5BEFE45D48B8}"/>
              </a:ext>
            </a:extLst>
          </p:cNvPr>
          <p:cNvSpPr txBox="1">
            <a:spLocks/>
          </p:cNvSpPr>
          <p:nvPr/>
        </p:nvSpPr>
        <p:spPr>
          <a:xfrm>
            <a:off x="6606656" y="1339846"/>
            <a:ext cx="1397615"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endParaRPr lang="it-IT" sz="2000" dirty="0"/>
          </a:p>
        </p:txBody>
      </p:sp>
      <p:cxnSp>
        <p:nvCxnSpPr>
          <p:cNvPr id="8" name="Connettore 2 7">
            <a:extLst>
              <a:ext uri="{FF2B5EF4-FFF2-40B4-BE49-F238E27FC236}">
                <a16:creationId xmlns:a16="http://schemas.microsoft.com/office/drawing/2014/main" id="{0A667642-1AA3-719B-40B0-039731249B73}"/>
              </a:ext>
            </a:extLst>
          </p:cNvPr>
          <p:cNvCxnSpPr>
            <a:cxnSpLocks/>
          </p:cNvCxnSpPr>
          <p:nvPr/>
        </p:nvCxnSpPr>
        <p:spPr>
          <a:xfrm>
            <a:off x="7851883" y="1575876"/>
            <a:ext cx="71519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9" name="Titolo 4">
            <a:extLst>
              <a:ext uri="{FF2B5EF4-FFF2-40B4-BE49-F238E27FC236}">
                <a16:creationId xmlns:a16="http://schemas.microsoft.com/office/drawing/2014/main" id="{E482A937-1A6F-F343-3B32-9E2943E1CD03}"/>
              </a:ext>
            </a:extLst>
          </p:cNvPr>
          <p:cNvSpPr txBox="1">
            <a:spLocks/>
          </p:cNvSpPr>
          <p:nvPr/>
        </p:nvSpPr>
        <p:spPr>
          <a:xfrm>
            <a:off x="6293848" y="1842666"/>
            <a:ext cx="1688159"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Other</a:t>
            </a:r>
            <a:r>
              <a:rPr lang="it-IT" sz="2000" b="1" dirty="0">
                <a:solidFill>
                  <a:srgbClr val="9B0014"/>
                </a:solidFill>
              </a:rPr>
              <a:t> brocard</a:t>
            </a:r>
            <a:endParaRPr lang="it-IT" sz="2000" dirty="0"/>
          </a:p>
        </p:txBody>
      </p:sp>
      <p:cxnSp>
        <p:nvCxnSpPr>
          <p:cNvPr id="10" name="Connettore 2 9">
            <a:extLst>
              <a:ext uri="{FF2B5EF4-FFF2-40B4-BE49-F238E27FC236}">
                <a16:creationId xmlns:a16="http://schemas.microsoft.com/office/drawing/2014/main" id="{9E61DBE7-BCC0-DD4B-D5E5-7227A8D4645F}"/>
              </a:ext>
            </a:extLst>
          </p:cNvPr>
          <p:cNvCxnSpPr>
            <a:cxnSpLocks/>
          </p:cNvCxnSpPr>
          <p:nvPr/>
        </p:nvCxnSpPr>
        <p:spPr>
          <a:xfrm>
            <a:off x="7883903" y="2116414"/>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3" name="Titolo 4">
            <a:extLst>
              <a:ext uri="{FF2B5EF4-FFF2-40B4-BE49-F238E27FC236}">
                <a16:creationId xmlns:a16="http://schemas.microsoft.com/office/drawing/2014/main" id="{5C075190-7263-C397-F8AC-4486ED0AA312}"/>
              </a:ext>
            </a:extLst>
          </p:cNvPr>
          <p:cNvSpPr txBox="1">
            <a:spLocks/>
          </p:cNvSpPr>
          <p:nvPr/>
        </p:nvSpPr>
        <p:spPr>
          <a:xfrm>
            <a:off x="6675061" y="3049001"/>
            <a:ext cx="993669"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Rubric</a:t>
            </a:r>
            <a:endParaRPr lang="it-IT" sz="2000" dirty="0"/>
          </a:p>
        </p:txBody>
      </p:sp>
      <p:sp>
        <p:nvSpPr>
          <p:cNvPr id="15" name="Titolo 4">
            <a:extLst>
              <a:ext uri="{FF2B5EF4-FFF2-40B4-BE49-F238E27FC236}">
                <a16:creationId xmlns:a16="http://schemas.microsoft.com/office/drawing/2014/main" id="{E4961CD6-1242-C33E-BD42-96917BC2BD7F}"/>
              </a:ext>
            </a:extLst>
          </p:cNvPr>
          <p:cNvSpPr txBox="1">
            <a:spLocks/>
          </p:cNvSpPr>
          <p:nvPr/>
        </p:nvSpPr>
        <p:spPr>
          <a:xfrm>
            <a:off x="5957223" y="3343434"/>
            <a:ext cx="1798242"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r>
              <a:rPr lang="it-IT" sz="2000" b="1" dirty="0">
                <a:solidFill>
                  <a:srgbClr val="9B0014"/>
                </a:solidFill>
              </a:rPr>
              <a:t> </a:t>
            </a:r>
            <a:r>
              <a:rPr lang="it-IT" sz="2000" b="1" i="1" dirty="0">
                <a:solidFill>
                  <a:srgbClr val="9B0014"/>
                </a:solidFill>
              </a:rPr>
              <a:t>pro</a:t>
            </a:r>
            <a:endParaRPr lang="it-IT" sz="2000" dirty="0"/>
          </a:p>
        </p:txBody>
      </p:sp>
      <p:cxnSp>
        <p:nvCxnSpPr>
          <p:cNvPr id="16" name="Connettore 2 15">
            <a:extLst>
              <a:ext uri="{FF2B5EF4-FFF2-40B4-BE49-F238E27FC236}">
                <a16:creationId xmlns:a16="http://schemas.microsoft.com/office/drawing/2014/main" id="{B088C93E-64E8-9491-921D-58E33D6E7D85}"/>
              </a:ext>
            </a:extLst>
          </p:cNvPr>
          <p:cNvCxnSpPr>
            <a:cxnSpLocks/>
          </p:cNvCxnSpPr>
          <p:nvPr/>
        </p:nvCxnSpPr>
        <p:spPr>
          <a:xfrm>
            <a:off x="7603671" y="3621137"/>
            <a:ext cx="71519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22" name="Titolo 4">
            <a:extLst>
              <a:ext uri="{FF2B5EF4-FFF2-40B4-BE49-F238E27FC236}">
                <a16:creationId xmlns:a16="http://schemas.microsoft.com/office/drawing/2014/main" id="{B9C3C2FC-3906-F27A-6D6D-7C8EDFEE2681}"/>
              </a:ext>
            </a:extLst>
          </p:cNvPr>
          <p:cNvSpPr txBox="1">
            <a:spLocks/>
          </p:cNvSpPr>
          <p:nvPr/>
        </p:nvSpPr>
        <p:spPr>
          <a:xfrm>
            <a:off x="6315627" y="3644355"/>
            <a:ext cx="1538922"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i="1" dirty="0">
                <a:solidFill>
                  <a:srgbClr val="9B0014"/>
                </a:solidFill>
              </a:rPr>
              <a:t>Contrarium</a:t>
            </a:r>
            <a:endParaRPr lang="it-IT" sz="2000" i="1" dirty="0"/>
          </a:p>
        </p:txBody>
      </p:sp>
      <p:sp>
        <p:nvSpPr>
          <p:cNvPr id="24" name="Titolo 4">
            <a:extLst>
              <a:ext uri="{FF2B5EF4-FFF2-40B4-BE49-F238E27FC236}">
                <a16:creationId xmlns:a16="http://schemas.microsoft.com/office/drawing/2014/main" id="{469136DD-DE26-654D-A628-254F55249954}"/>
              </a:ext>
            </a:extLst>
          </p:cNvPr>
          <p:cNvSpPr txBox="1">
            <a:spLocks/>
          </p:cNvSpPr>
          <p:nvPr/>
        </p:nvSpPr>
        <p:spPr>
          <a:xfrm>
            <a:off x="5738950" y="4122390"/>
            <a:ext cx="1946965" cy="4601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000" b="1" dirty="0" err="1">
                <a:solidFill>
                  <a:srgbClr val="9B0014"/>
                </a:solidFill>
              </a:rPr>
              <a:t>Allegations</a:t>
            </a:r>
            <a:r>
              <a:rPr lang="it-IT" sz="2000" b="1" dirty="0">
                <a:solidFill>
                  <a:srgbClr val="9B0014"/>
                </a:solidFill>
              </a:rPr>
              <a:t> </a:t>
            </a:r>
            <a:r>
              <a:rPr lang="it-IT" sz="2000" b="1" i="1" dirty="0">
                <a:solidFill>
                  <a:srgbClr val="9B0014"/>
                </a:solidFill>
              </a:rPr>
              <a:t>contra</a:t>
            </a:r>
            <a:endParaRPr lang="it-IT" sz="2000" i="1" dirty="0"/>
          </a:p>
        </p:txBody>
      </p:sp>
      <p:sp>
        <p:nvSpPr>
          <p:cNvPr id="26" name="Titolo 4">
            <a:extLst>
              <a:ext uri="{FF2B5EF4-FFF2-40B4-BE49-F238E27FC236}">
                <a16:creationId xmlns:a16="http://schemas.microsoft.com/office/drawing/2014/main" id="{79B96057-2106-6072-F428-57B424A2B92D}"/>
              </a:ext>
            </a:extLst>
          </p:cNvPr>
          <p:cNvSpPr txBox="1">
            <a:spLocks/>
          </p:cNvSpPr>
          <p:nvPr/>
        </p:nvSpPr>
        <p:spPr>
          <a:xfrm>
            <a:off x="6037981" y="751861"/>
            <a:ext cx="651566" cy="8770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10000" b="1" dirty="0">
                <a:solidFill>
                  <a:srgbClr val="9B0014"/>
                </a:solidFill>
              </a:rPr>
              <a:t>{</a:t>
            </a:r>
            <a:endParaRPr lang="it-IT" sz="10000" dirty="0"/>
          </a:p>
        </p:txBody>
      </p:sp>
      <p:sp>
        <p:nvSpPr>
          <p:cNvPr id="27" name="Titolo 4">
            <a:extLst>
              <a:ext uri="{FF2B5EF4-FFF2-40B4-BE49-F238E27FC236}">
                <a16:creationId xmlns:a16="http://schemas.microsoft.com/office/drawing/2014/main" id="{89D92996-34C6-D62C-887D-00563B7E5D68}"/>
              </a:ext>
            </a:extLst>
          </p:cNvPr>
          <p:cNvSpPr txBox="1">
            <a:spLocks/>
          </p:cNvSpPr>
          <p:nvPr/>
        </p:nvSpPr>
        <p:spPr>
          <a:xfrm>
            <a:off x="4014611" y="493703"/>
            <a:ext cx="2177637" cy="14737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400" b="1" i="1" dirty="0">
                <a:solidFill>
                  <a:srgbClr val="9B0014"/>
                </a:solidFill>
              </a:rPr>
              <a:t>Locus argumentorum</a:t>
            </a:r>
          </a:p>
        </p:txBody>
      </p:sp>
      <p:sp>
        <p:nvSpPr>
          <p:cNvPr id="33" name="Titolo 4">
            <a:extLst>
              <a:ext uri="{FF2B5EF4-FFF2-40B4-BE49-F238E27FC236}">
                <a16:creationId xmlns:a16="http://schemas.microsoft.com/office/drawing/2014/main" id="{0B1B8877-CB02-3A6B-C908-406292A503F9}"/>
              </a:ext>
            </a:extLst>
          </p:cNvPr>
          <p:cNvSpPr txBox="1">
            <a:spLocks/>
          </p:cNvSpPr>
          <p:nvPr/>
        </p:nvSpPr>
        <p:spPr>
          <a:xfrm>
            <a:off x="5432110" y="2880571"/>
            <a:ext cx="1397614" cy="161038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16000" b="1" dirty="0">
                <a:solidFill>
                  <a:srgbClr val="9B0014"/>
                </a:solidFill>
              </a:rPr>
              <a:t>{</a:t>
            </a:r>
            <a:endParaRPr lang="it-IT" sz="16000" dirty="0"/>
          </a:p>
        </p:txBody>
      </p:sp>
      <p:sp>
        <p:nvSpPr>
          <p:cNvPr id="34" name="Titolo 4">
            <a:extLst>
              <a:ext uri="{FF2B5EF4-FFF2-40B4-BE49-F238E27FC236}">
                <a16:creationId xmlns:a16="http://schemas.microsoft.com/office/drawing/2014/main" id="{FB3878CF-97F5-7C70-62AB-BE41E71FEA68}"/>
              </a:ext>
            </a:extLst>
          </p:cNvPr>
          <p:cNvSpPr txBox="1">
            <a:spLocks/>
          </p:cNvSpPr>
          <p:nvPr/>
        </p:nvSpPr>
        <p:spPr>
          <a:xfrm>
            <a:off x="3612096" y="3188358"/>
            <a:ext cx="1969517" cy="12304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2400" b="1" dirty="0">
                <a:solidFill>
                  <a:srgbClr val="9B0014"/>
                </a:solidFill>
              </a:rPr>
              <a:t>(</a:t>
            </a:r>
            <a:r>
              <a:rPr lang="it-IT" sz="2400" b="1" i="1" dirty="0" err="1">
                <a:solidFill>
                  <a:srgbClr val="9B0014"/>
                </a:solidFill>
              </a:rPr>
              <a:t>Argumentum</a:t>
            </a:r>
            <a:r>
              <a:rPr lang="it-IT" sz="2400" b="1" dirty="0">
                <a:solidFill>
                  <a:srgbClr val="9B0014"/>
                </a:solidFill>
              </a:rPr>
              <a:t>)</a:t>
            </a:r>
          </a:p>
          <a:p>
            <a:pPr algn="r">
              <a:lnSpc>
                <a:spcPct val="100000"/>
              </a:lnSpc>
            </a:pPr>
            <a:r>
              <a:rPr lang="it-IT" sz="2400" b="1" i="1" dirty="0">
                <a:solidFill>
                  <a:srgbClr val="9B0014"/>
                </a:solidFill>
              </a:rPr>
              <a:t>Generale</a:t>
            </a:r>
            <a:endParaRPr lang="it-IT" sz="2400" i="1" dirty="0"/>
          </a:p>
        </p:txBody>
      </p:sp>
      <p:cxnSp>
        <p:nvCxnSpPr>
          <p:cNvPr id="2" name="Connettore 2 1">
            <a:extLst>
              <a:ext uri="{FF2B5EF4-FFF2-40B4-BE49-F238E27FC236}">
                <a16:creationId xmlns:a16="http://schemas.microsoft.com/office/drawing/2014/main" id="{C7980315-54F4-77A4-AAA3-1C48E5AA9948}"/>
              </a:ext>
            </a:extLst>
          </p:cNvPr>
          <p:cNvCxnSpPr>
            <a:cxnSpLocks/>
          </p:cNvCxnSpPr>
          <p:nvPr/>
        </p:nvCxnSpPr>
        <p:spPr>
          <a:xfrm>
            <a:off x="7603671" y="3308709"/>
            <a:ext cx="71519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3" name="Connettore 2 2">
            <a:extLst>
              <a:ext uri="{FF2B5EF4-FFF2-40B4-BE49-F238E27FC236}">
                <a16:creationId xmlns:a16="http://schemas.microsoft.com/office/drawing/2014/main" id="{0CD6EDB9-5A06-D755-C5B3-97F9509846C4}"/>
              </a:ext>
            </a:extLst>
          </p:cNvPr>
          <p:cNvCxnSpPr>
            <a:cxnSpLocks/>
          </p:cNvCxnSpPr>
          <p:nvPr/>
        </p:nvCxnSpPr>
        <p:spPr>
          <a:xfrm>
            <a:off x="7624411" y="3900857"/>
            <a:ext cx="71519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ttore 2 3">
            <a:extLst>
              <a:ext uri="{FF2B5EF4-FFF2-40B4-BE49-F238E27FC236}">
                <a16:creationId xmlns:a16="http://schemas.microsoft.com/office/drawing/2014/main" id="{5B711217-29E5-E6DF-D05F-837CE8160A19}"/>
              </a:ext>
            </a:extLst>
          </p:cNvPr>
          <p:cNvCxnSpPr>
            <a:cxnSpLocks/>
          </p:cNvCxnSpPr>
          <p:nvPr/>
        </p:nvCxnSpPr>
        <p:spPr>
          <a:xfrm>
            <a:off x="7647730" y="4320580"/>
            <a:ext cx="71519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435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81D3D9C-EB34-A67D-4272-5D7AC31E8BD8}"/>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136417" y="2986"/>
            <a:ext cx="3055583" cy="6910877"/>
          </a:xfrm>
          <a:prstGeom prst="rect">
            <a:avLst/>
          </a:prstGeom>
        </p:spPr>
      </p:pic>
      <p:sp>
        <p:nvSpPr>
          <p:cNvPr id="5" name="Titolo 4">
            <a:extLst>
              <a:ext uri="{FF2B5EF4-FFF2-40B4-BE49-F238E27FC236}">
                <a16:creationId xmlns:a16="http://schemas.microsoft.com/office/drawing/2014/main" id="{1D5762C6-EEA6-4994-173C-22A298A819EF}"/>
              </a:ext>
            </a:extLst>
          </p:cNvPr>
          <p:cNvSpPr txBox="1">
            <a:spLocks/>
          </p:cNvSpPr>
          <p:nvPr/>
        </p:nvSpPr>
        <p:spPr>
          <a:xfrm>
            <a:off x="7969746" y="634584"/>
            <a:ext cx="993669"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Rubric</a:t>
            </a:r>
            <a:endParaRPr lang="it-IT" sz="2000" dirty="0"/>
          </a:p>
        </p:txBody>
      </p:sp>
      <p:cxnSp>
        <p:nvCxnSpPr>
          <p:cNvPr id="6" name="Connettore 2 5">
            <a:extLst>
              <a:ext uri="{FF2B5EF4-FFF2-40B4-BE49-F238E27FC236}">
                <a16:creationId xmlns:a16="http://schemas.microsoft.com/office/drawing/2014/main" id="{B3EB386C-5872-D33E-E54B-CD004C089E82}"/>
              </a:ext>
            </a:extLst>
          </p:cNvPr>
          <p:cNvCxnSpPr>
            <a:cxnSpLocks/>
          </p:cNvCxnSpPr>
          <p:nvPr/>
        </p:nvCxnSpPr>
        <p:spPr>
          <a:xfrm>
            <a:off x="8896096" y="899140"/>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068AF05C-3FE7-7397-CD0B-5BEFE45D48B8}"/>
              </a:ext>
            </a:extLst>
          </p:cNvPr>
          <p:cNvSpPr txBox="1">
            <a:spLocks/>
          </p:cNvSpPr>
          <p:nvPr/>
        </p:nvSpPr>
        <p:spPr>
          <a:xfrm>
            <a:off x="7296520" y="1192033"/>
            <a:ext cx="1714410" cy="46015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r>
              <a:rPr lang="it-IT" sz="2000" b="1" dirty="0">
                <a:solidFill>
                  <a:srgbClr val="9B0014"/>
                </a:solidFill>
              </a:rPr>
              <a:t> </a:t>
            </a:r>
            <a:r>
              <a:rPr lang="it-IT" sz="2000" b="1" i="1" dirty="0">
                <a:solidFill>
                  <a:srgbClr val="9B0014"/>
                </a:solidFill>
              </a:rPr>
              <a:t>pro</a:t>
            </a:r>
            <a:endParaRPr lang="it-IT" sz="2000" i="1" dirty="0"/>
          </a:p>
        </p:txBody>
      </p:sp>
      <p:sp>
        <p:nvSpPr>
          <p:cNvPr id="9" name="Titolo 4">
            <a:extLst>
              <a:ext uri="{FF2B5EF4-FFF2-40B4-BE49-F238E27FC236}">
                <a16:creationId xmlns:a16="http://schemas.microsoft.com/office/drawing/2014/main" id="{E482A937-1A6F-F343-3B32-9E2943E1CD03}"/>
              </a:ext>
            </a:extLst>
          </p:cNvPr>
          <p:cNvSpPr txBox="1">
            <a:spLocks/>
          </p:cNvSpPr>
          <p:nvPr/>
        </p:nvSpPr>
        <p:spPr>
          <a:xfrm>
            <a:off x="7558615" y="2580677"/>
            <a:ext cx="1538922"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i="1" dirty="0" err="1">
                <a:solidFill>
                  <a:srgbClr val="9B0014"/>
                </a:solidFill>
              </a:rPr>
              <a:t>Contrarium</a:t>
            </a:r>
            <a:endParaRPr lang="it-IT" sz="2000" i="1" dirty="0"/>
          </a:p>
        </p:txBody>
      </p:sp>
      <p:sp>
        <p:nvSpPr>
          <p:cNvPr id="33" name="Titolo 4">
            <a:extLst>
              <a:ext uri="{FF2B5EF4-FFF2-40B4-BE49-F238E27FC236}">
                <a16:creationId xmlns:a16="http://schemas.microsoft.com/office/drawing/2014/main" id="{0B1B8877-CB02-3A6B-C908-406292A503F9}"/>
              </a:ext>
            </a:extLst>
          </p:cNvPr>
          <p:cNvSpPr txBox="1">
            <a:spLocks/>
          </p:cNvSpPr>
          <p:nvPr/>
        </p:nvSpPr>
        <p:spPr>
          <a:xfrm>
            <a:off x="5460312" y="1198413"/>
            <a:ext cx="1397614" cy="33851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50000" b="1" dirty="0">
                <a:solidFill>
                  <a:srgbClr val="9B0014"/>
                </a:solidFill>
              </a:rPr>
              <a:t>{</a:t>
            </a:r>
            <a:endParaRPr lang="it-IT" sz="50000" dirty="0"/>
          </a:p>
        </p:txBody>
      </p:sp>
      <p:sp>
        <p:nvSpPr>
          <p:cNvPr id="34" name="Titolo 4">
            <a:extLst>
              <a:ext uri="{FF2B5EF4-FFF2-40B4-BE49-F238E27FC236}">
                <a16:creationId xmlns:a16="http://schemas.microsoft.com/office/drawing/2014/main" id="{FB3878CF-97F5-7C70-62AB-BE41E71FEA68}"/>
              </a:ext>
            </a:extLst>
          </p:cNvPr>
          <p:cNvSpPr txBox="1">
            <a:spLocks/>
          </p:cNvSpPr>
          <p:nvPr/>
        </p:nvSpPr>
        <p:spPr>
          <a:xfrm>
            <a:off x="2610527" y="2580677"/>
            <a:ext cx="3039299" cy="12304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b="1" i="1" dirty="0" err="1">
                <a:solidFill>
                  <a:srgbClr val="9B0014"/>
                </a:solidFill>
              </a:rPr>
              <a:t>Regula</a:t>
            </a:r>
            <a:r>
              <a:rPr lang="it-IT" b="1" i="1" dirty="0">
                <a:solidFill>
                  <a:srgbClr val="9B0014"/>
                </a:solidFill>
              </a:rPr>
              <a:t> </a:t>
            </a:r>
          </a:p>
          <a:p>
            <a:pPr algn="r">
              <a:lnSpc>
                <a:spcPct val="100000"/>
              </a:lnSpc>
            </a:pPr>
            <a:r>
              <a:rPr lang="it-IT" b="1" i="1" dirty="0">
                <a:solidFill>
                  <a:srgbClr val="9B0014"/>
                </a:solidFill>
              </a:rPr>
              <a:t>iuris</a:t>
            </a:r>
            <a:endParaRPr lang="it-IT" i="1" dirty="0"/>
          </a:p>
        </p:txBody>
      </p:sp>
      <p:cxnSp>
        <p:nvCxnSpPr>
          <p:cNvPr id="4" name="Connettore 2 3">
            <a:extLst>
              <a:ext uri="{FF2B5EF4-FFF2-40B4-BE49-F238E27FC236}">
                <a16:creationId xmlns:a16="http://schemas.microsoft.com/office/drawing/2014/main" id="{2BBA9259-3215-0A0F-5395-F50133AE9CB4}"/>
              </a:ext>
            </a:extLst>
          </p:cNvPr>
          <p:cNvCxnSpPr>
            <a:cxnSpLocks/>
          </p:cNvCxnSpPr>
          <p:nvPr/>
        </p:nvCxnSpPr>
        <p:spPr>
          <a:xfrm>
            <a:off x="8896096" y="2841234"/>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2" name="Connettore 2 1">
            <a:extLst>
              <a:ext uri="{FF2B5EF4-FFF2-40B4-BE49-F238E27FC236}">
                <a16:creationId xmlns:a16="http://schemas.microsoft.com/office/drawing/2014/main" id="{9513F5F0-1AA0-D7BF-313B-C343B1CB5E49}"/>
              </a:ext>
            </a:extLst>
          </p:cNvPr>
          <p:cNvCxnSpPr>
            <a:cxnSpLocks/>
          </p:cNvCxnSpPr>
          <p:nvPr/>
        </p:nvCxnSpPr>
        <p:spPr>
          <a:xfrm>
            <a:off x="8896096" y="1443250"/>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8" name="Titolo 4">
            <a:extLst>
              <a:ext uri="{FF2B5EF4-FFF2-40B4-BE49-F238E27FC236}">
                <a16:creationId xmlns:a16="http://schemas.microsoft.com/office/drawing/2014/main" id="{B76476DB-7918-402D-BAEB-8A16A30A962B}"/>
              </a:ext>
            </a:extLst>
          </p:cNvPr>
          <p:cNvSpPr txBox="1">
            <a:spLocks/>
          </p:cNvSpPr>
          <p:nvPr/>
        </p:nvSpPr>
        <p:spPr>
          <a:xfrm>
            <a:off x="6908726" y="3263609"/>
            <a:ext cx="2085629" cy="46015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r>
              <a:rPr lang="it-IT" sz="2000" b="1" dirty="0">
                <a:solidFill>
                  <a:srgbClr val="9B0014"/>
                </a:solidFill>
              </a:rPr>
              <a:t> </a:t>
            </a:r>
            <a:r>
              <a:rPr lang="it-IT" sz="2000" b="1" i="1" dirty="0">
                <a:solidFill>
                  <a:srgbClr val="9B0014"/>
                </a:solidFill>
              </a:rPr>
              <a:t>contra</a:t>
            </a:r>
            <a:endParaRPr lang="it-IT" sz="2000" i="1" dirty="0"/>
          </a:p>
        </p:txBody>
      </p:sp>
      <p:cxnSp>
        <p:nvCxnSpPr>
          <p:cNvPr id="10" name="Connettore 2 9">
            <a:extLst>
              <a:ext uri="{FF2B5EF4-FFF2-40B4-BE49-F238E27FC236}">
                <a16:creationId xmlns:a16="http://schemas.microsoft.com/office/drawing/2014/main" id="{CF9A6A99-78AE-8673-B228-F194024DAB6B}"/>
              </a:ext>
            </a:extLst>
          </p:cNvPr>
          <p:cNvCxnSpPr>
            <a:cxnSpLocks/>
          </p:cNvCxnSpPr>
          <p:nvPr/>
        </p:nvCxnSpPr>
        <p:spPr>
          <a:xfrm>
            <a:off x="8879521" y="3514826"/>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1" name="Titolo 4">
            <a:extLst>
              <a:ext uri="{FF2B5EF4-FFF2-40B4-BE49-F238E27FC236}">
                <a16:creationId xmlns:a16="http://schemas.microsoft.com/office/drawing/2014/main" id="{28A9E6F2-571A-49D2-2EA2-86EA5E307B60}"/>
              </a:ext>
            </a:extLst>
          </p:cNvPr>
          <p:cNvSpPr txBox="1">
            <a:spLocks/>
          </p:cNvSpPr>
          <p:nvPr/>
        </p:nvSpPr>
        <p:spPr>
          <a:xfrm>
            <a:off x="8271565" y="3818453"/>
            <a:ext cx="949221"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i="1" dirty="0" err="1">
                <a:solidFill>
                  <a:srgbClr val="9B0014"/>
                </a:solidFill>
              </a:rPr>
              <a:t>Solutio</a:t>
            </a:r>
            <a:endParaRPr lang="it-IT" sz="2000" i="1" dirty="0"/>
          </a:p>
        </p:txBody>
      </p:sp>
      <p:cxnSp>
        <p:nvCxnSpPr>
          <p:cNvPr id="12" name="Connettore 2 11">
            <a:extLst>
              <a:ext uri="{FF2B5EF4-FFF2-40B4-BE49-F238E27FC236}">
                <a16:creationId xmlns:a16="http://schemas.microsoft.com/office/drawing/2014/main" id="{E724C62A-E819-C4C6-8339-2C46FA5A04E4}"/>
              </a:ext>
            </a:extLst>
          </p:cNvPr>
          <p:cNvCxnSpPr>
            <a:cxnSpLocks/>
          </p:cNvCxnSpPr>
          <p:nvPr/>
        </p:nvCxnSpPr>
        <p:spPr>
          <a:xfrm>
            <a:off x="9105952" y="4069670"/>
            <a:ext cx="651152"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4" name="Ovale 13">
            <a:extLst>
              <a:ext uri="{FF2B5EF4-FFF2-40B4-BE49-F238E27FC236}">
                <a16:creationId xmlns:a16="http://schemas.microsoft.com/office/drawing/2014/main" id="{B42872CB-61A1-C152-62E6-518F4B31778E}"/>
              </a:ext>
            </a:extLst>
          </p:cNvPr>
          <p:cNvSpPr/>
          <p:nvPr/>
        </p:nvSpPr>
        <p:spPr>
          <a:xfrm>
            <a:off x="11596360" y="3922958"/>
            <a:ext cx="406664" cy="251144"/>
          </a:xfrm>
          <a:prstGeom prst="ellipse">
            <a:avLst/>
          </a:prstGeom>
          <a:noFill/>
          <a:ln w="41275">
            <a:solidFill>
              <a:srgbClr val="9B00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921893" y="5965489"/>
            <a:ext cx="3329609" cy="819590"/>
          </a:xfrm>
        </p:spPr>
        <p:txBody>
          <a:bodyPr>
            <a:normAutofit/>
          </a:bodyPr>
          <a:lstStyle/>
          <a:p>
            <a:pPr>
              <a:lnSpc>
                <a:spcPct val="100000"/>
              </a:lnSpc>
            </a:pPr>
            <a:r>
              <a:rPr lang="es-ES" sz="1700" dirty="0" err="1"/>
              <a:t>Azo</a:t>
            </a:r>
            <a:r>
              <a:rPr lang="es-ES" sz="1700" dirty="0"/>
              <a:t>, </a:t>
            </a:r>
            <a:r>
              <a:rPr lang="es-ES" sz="1700" i="1" dirty="0"/>
              <a:t>Brocardica</a:t>
            </a:r>
            <a:r>
              <a:rPr lang="es-ES" sz="1700" dirty="0"/>
              <a:t>, ms. Sion, Archives du </a:t>
            </a:r>
            <a:r>
              <a:rPr lang="es-ES" sz="1700" dirty="0" err="1"/>
              <a:t>Chapitre</a:t>
            </a:r>
            <a:r>
              <a:rPr lang="es-ES" sz="1700" dirty="0"/>
              <a:t>, 83, fol. 296va </a:t>
            </a:r>
            <a:endParaRPr lang="it-IT" sz="1700" dirty="0"/>
          </a:p>
        </p:txBody>
      </p:sp>
    </p:spTree>
    <p:extLst>
      <p:ext uri="{BB962C8B-B14F-4D97-AF65-F5344CB8AC3E}">
        <p14:creationId xmlns:p14="http://schemas.microsoft.com/office/powerpoint/2010/main" val="2709493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09242ED-56A2-FA62-FDEA-C416CAD25B6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222243" y="15240"/>
            <a:ext cx="5492751" cy="5390397"/>
          </a:xfrm>
          <a:prstGeom prst="rect">
            <a:avLst/>
          </a:prstGeom>
        </p:spPr>
      </p:pic>
      <p:sp>
        <p:nvSpPr>
          <p:cNvPr id="6" name="Titolo 4">
            <a:extLst>
              <a:ext uri="{FF2B5EF4-FFF2-40B4-BE49-F238E27FC236}">
                <a16:creationId xmlns:a16="http://schemas.microsoft.com/office/drawing/2014/main" id="{570D0805-E92C-4C12-05FE-3DFE387C49A5}"/>
              </a:ext>
            </a:extLst>
          </p:cNvPr>
          <p:cNvSpPr>
            <a:spLocks noGrp="1"/>
          </p:cNvSpPr>
          <p:nvPr>
            <p:ph type="title"/>
          </p:nvPr>
        </p:nvSpPr>
        <p:spPr>
          <a:xfrm>
            <a:off x="1456802" y="2715817"/>
            <a:ext cx="3765441" cy="1549699"/>
          </a:xfrm>
        </p:spPr>
        <p:txBody>
          <a:bodyPr>
            <a:normAutofit/>
          </a:bodyPr>
          <a:lstStyle/>
          <a:p>
            <a:pPr>
              <a:lnSpc>
                <a:spcPct val="100000"/>
              </a:lnSpc>
            </a:pPr>
            <a:r>
              <a:rPr lang="it-IT" b="1" dirty="0" err="1">
                <a:solidFill>
                  <a:srgbClr val="9B0014"/>
                </a:solidFill>
              </a:rPr>
              <a:t>Diagrams</a:t>
            </a:r>
            <a:br>
              <a:rPr lang="it-IT" sz="2000" dirty="0"/>
            </a:br>
            <a:r>
              <a:rPr lang="es-ES" sz="1700" dirty="0" err="1"/>
              <a:t>Munich</a:t>
            </a:r>
            <a:r>
              <a:rPr lang="es-ES" sz="1700" dirty="0"/>
              <a:t>, BSB, </a:t>
            </a:r>
            <a:r>
              <a:rPr lang="es-ES" sz="1700" dirty="0" err="1"/>
              <a:t>Clm</a:t>
            </a:r>
            <a:r>
              <a:rPr lang="es-ES" sz="1700" dirty="0"/>
              <a:t>. 8013, fol. 11v (</a:t>
            </a:r>
            <a:r>
              <a:rPr lang="es-ES" sz="1700" i="1" dirty="0"/>
              <a:t>Perpendiculum</a:t>
            </a:r>
            <a:r>
              <a:rPr lang="es-ES" sz="1700" dirty="0"/>
              <a:t>)</a:t>
            </a:r>
            <a:endParaRPr lang="it-IT" sz="1700" dirty="0"/>
          </a:p>
        </p:txBody>
      </p:sp>
      <p:sp>
        <p:nvSpPr>
          <p:cNvPr id="7" name="Titolo 4">
            <a:extLst>
              <a:ext uri="{FF2B5EF4-FFF2-40B4-BE49-F238E27FC236}">
                <a16:creationId xmlns:a16="http://schemas.microsoft.com/office/drawing/2014/main" id="{CEAEEB4E-E7CF-FA02-B094-A876179276DE}"/>
              </a:ext>
            </a:extLst>
          </p:cNvPr>
          <p:cNvSpPr txBox="1">
            <a:spLocks/>
          </p:cNvSpPr>
          <p:nvPr/>
        </p:nvSpPr>
        <p:spPr>
          <a:xfrm>
            <a:off x="4080988" y="2074534"/>
            <a:ext cx="993669" cy="460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Rubric</a:t>
            </a:r>
            <a:endParaRPr lang="it-IT" sz="2000" dirty="0"/>
          </a:p>
        </p:txBody>
      </p:sp>
      <p:cxnSp>
        <p:nvCxnSpPr>
          <p:cNvPr id="8" name="Connettore 2 7">
            <a:extLst>
              <a:ext uri="{FF2B5EF4-FFF2-40B4-BE49-F238E27FC236}">
                <a16:creationId xmlns:a16="http://schemas.microsoft.com/office/drawing/2014/main" id="{51E80E81-5D8B-F58E-EF50-ED6A2B09C45F}"/>
              </a:ext>
            </a:extLst>
          </p:cNvPr>
          <p:cNvCxnSpPr>
            <a:cxnSpLocks/>
          </p:cNvCxnSpPr>
          <p:nvPr/>
        </p:nvCxnSpPr>
        <p:spPr>
          <a:xfrm>
            <a:off x="4160595" y="2534688"/>
            <a:ext cx="115177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ttore 2 8">
            <a:extLst>
              <a:ext uri="{FF2B5EF4-FFF2-40B4-BE49-F238E27FC236}">
                <a16:creationId xmlns:a16="http://schemas.microsoft.com/office/drawing/2014/main" id="{68985427-8759-26F9-8D15-1F7FC71CA51C}"/>
              </a:ext>
            </a:extLst>
          </p:cNvPr>
          <p:cNvCxnSpPr>
            <a:cxnSpLocks/>
          </p:cNvCxnSpPr>
          <p:nvPr/>
        </p:nvCxnSpPr>
        <p:spPr>
          <a:xfrm flipH="1">
            <a:off x="9580815" y="2431074"/>
            <a:ext cx="884993" cy="748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0" name="Titolo 4">
            <a:extLst>
              <a:ext uri="{FF2B5EF4-FFF2-40B4-BE49-F238E27FC236}">
                <a16:creationId xmlns:a16="http://schemas.microsoft.com/office/drawing/2014/main" id="{82CFCB2B-A90E-D036-DCD4-EFDD10DD5837}"/>
              </a:ext>
            </a:extLst>
          </p:cNvPr>
          <p:cNvSpPr txBox="1">
            <a:spLocks/>
          </p:cNvSpPr>
          <p:nvPr/>
        </p:nvSpPr>
        <p:spPr>
          <a:xfrm>
            <a:off x="10417343" y="2182438"/>
            <a:ext cx="1673057" cy="4561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endParaRPr lang="it-IT" sz="2000" dirty="0"/>
          </a:p>
        </p:txBody>
      </p:sp>
      <p:sp>
        <p:nvSpPr>
          <p:cNvPr id="11" name="Titolo 4">
            <a:extLst>
              <a:ext uri="{FF2B5EF4-FFF2-40B4-BE49-F238E27FC236}">
                <a16:creationId xmlns:a16="http://schemas.microsoft.com/office/drawing/2014/main" id="{BE91EA5D-4216-8C2D-98D1-E4E221A97B14}"/>
              </a:ext>
            </a:extLst>
          </p:cNvPr>
          <p:cNvSpPr txBox="1">
            <a:spLocks/>
          </p:cNvSpPr>
          <p:nvPr/>
        </p:nvSpPr>
        <p:spPr>
          <a:xfrm>
            <a:off x="7907758" y="1615413"/>
            <a:ext cx="1673057"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7000" b="1" dirty="0">
                <a:solidFill>
                  <a:srgbClr val="9B0014"/>
                </a:solidFill>
              </a:rPr>
              <a:t>}</a:t>
            </a:r>
            <a:endParaRPr lang="it-IT" sz="7000" dirty="0"/>
          </a:p>
        </p:txBody>
      </p:sp>
    </p:spTree>
    <p:extLst>
      <p:ext uri="{BB962C8B-B14F-4D97-AF65-F5344CB8AC3E}">
        <p14:creationId xmlns:p14="http://schemas.microsoft.com/office/powerpoint/2010/main" val="2812041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7329CB8-5BC8-4FD7-466F-B79D175C32B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608094" y="-3163"/>
            <a:ext cx="4691468" cy="6861163"/>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441920" y="3115880"/>
            <a:ext cx="1711971" cy="1239417"/>
          </a:xfrm>
        </p:spPr>
        <p:txBody>
          <a:bodyPr>
            <a:normAutofit/>
          </a:bodyPr>
          <a:lstStyle/>
          <a:p>
            <a:pPr>
              <a:lnSpc>
                <a:spcPct val="100000"/>
              </a:lnSpc>
            </a:pPr>
            <a:r>
              <a:rPr lang="es-ES" sz="1700" dirty="0" err="1"/>
              <a:t>Fulda</a:t>
            </a:r>
            <a:r>
              <a:rPr lang="es-ES" sz="1700" dirty="0"/>
              <a:t>, </a:t>
            </a:r>
            <a:r>
              <a:rPr lang="es-ES" sz="1700" dirty="0" err="1"/>
              <a:t>Landesbibliothek</a:t>
            </a:r>
            <a:r>
              <a:rPr lang="es-ES" sz="1700" dirty="0"/>
              <a:t>, D. 10, fol. 80ra</a:t>
            </a:r>
            <a:br>
              <a:rPr lang="es-ES" sz="1700" dirty="0"/>
            </a:br>
            <a:r>
              <a:rPr lang="es-ES" sz="1700" dirty="0"/>
              <a:t>(</a:t>
            </a:r>
            <a:r>
              <a:rPr lang="es-ES" sz="1700" i="1" dirty="0"/>
              <a:t>Perpendiculum</a:t>
            </a:r>
            <a:r>
              <a:rPr lang="es-ES" sz="1700" dirty="0"/>
              <a:t>)</a:t>
            </a:r>
            <a:endParaRPr lang="it-IT" sz="1700" dirty="0"/>
          </a:p>
        </p:txBody>
      </p:sp>
      <p:cxnSp>
        <p:nvCxnSpPr>
          <p:cNvPr id="3" name="Connettore 2 2">
            <a:extLst>
              <a:ext uri="{FF2B5EF4-FFF2-40B4-BE49-F238E27FC236}">
                <a16:creationId xmlns:a16="http://schemas.microsoft.com/office/drawing/2014/main" id="{439D8B16-BC6B-1DA6-A78B-BA9C37FD9AEA}"/>
              </a:ext>
            </a:extLst>
          </p:cNvPr>
          <p:cNvCxnSpPr>
            <a:cxnSpLocks/>
          </p:cNvCxnSpPr>
          <p:nvPr/>
        </p:nvCxnSpPr>
        <p:spPr>
          <a:xfrm>
            <a:off x="4998720" y="1852594"/>
            <a:ext cx="817026"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37" name="Titolo 4">
            <a:extLst>
              <a:ext uri="{FF2B5EF4-FFF2-40B4-BE49-F238E27FC236}">
                <a16:creationId xmlns:a16="http://schemas.microsoft.com/office/drawing/2014/main" id="{308C44F5-556D-E896-95C9-8FE4B6A3D8D4}"/>
              </a:ext>
            </a:extLst>
          </p:cNvPr>
          <p:cNvSpPr txBox="1">
            <a:spLocks/>
          </p:cNvSpPr>
          <p:nvPr/>
        </p:nvSpPr>
        <p:spPr>
          <a:xfrm>
            <a:off x="3955426" y="1226350"/>
            <a:ext cx="1401628" cy="39283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dirty="0" err="1">
                <a:solidFill>
                  <a:srgbClr val="9B0014"/>
                </a:solidFill>
              </a:rPr>
              <a:t>Rubric</a:t>
            </a:r>
            <a:endParaRPr lang="it-IT" sz="2000" dirty="0"/>
          </a:p>
        </p:txBody>
      </p:sp>
      <p:cxnSp>
        <p:nvCxnSpPr>
          <p:cNvPr id="38" name="Connettore 2 37">
            <a:extLst>
              <a:ext uri="{FF2B5EF4-FFF2-40B4-BE49-F238E27FC236}">
                <a16:creationId xmlns:a16="http://schemas.microsoft.com/office/drawing/2014/main" id="{F6A22946-F260-3BA2-7876-43B5B7201B6C}"/>
              </a:ext>
            </a:extLst>
          </p:cNvPr>
          <p:cNvCxnSpPr>
            <a:cxnSpLocks/>
          </p:cNvCxnSpPr>
          <p:nvPr/>
        </p:nvCxnSpPr>
        <p:spPr>
          <a:xfrm>
            <a:off x="5143500" y="1482195"/>
            <a:ext cx="72179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A2EC1A5C-A4B9-EE56-B72C-11A17864A1AB}"/>
              </a:ext>
            </a:extLst>
          </p:cNvPr>
          <p:cNvSpPr txBox="1">
            <a:spLocks/>
          </p:cNvSpPr>
          <p:nvPr/>
        </p:nvSpPr>
        <p:spPr>
          <a:xfrm>
            <a:off x="3597092" y="1619188"/>
            <a:ext cx="1401628" cy="39283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i="1" dirty="0">
                <a:solidFill>
                  <a:srgbClr val="9B0014"/>
                </a:solidFill>
              </a:rPr>
              <a:t>Contrarium</a:t>
            </a:r>
            <a:endParaRPr lang="it-IT" sz="2000" i="1" dirty="0"/>
          </a:p>
        </p:txBody>
      </p:sp>
      <p:cxnSp>
        <p:nvCxnSpPr>
          <p:cNvPr id="10" name="Connettore 2 9">
            <a:extLst>
              <a:ext uri="{FF2B5EF4-FFF2-40B4-BE49-F238E27FC236}">
                <a16:creationId xmlns:a16="http://schemas.microsoft.com/office/drawing/2014/main" id="{91FD4510-E17B-432E-24C8-128F5CFBF36C}"/>
              </a:ext>
            </a:extLst>
          </p:cNvPr>
          <p:cNvCxnSpPr>
            <a:cxnSpLocks/>
          </p:cNvCxnSpPr>
          <p:nvPr/>
        </p:nvCxnSpPr>
        <p:spPr>
          <a:xfrm flipH="1">
            <a:off x="10232603" y="727899"/>
            <a:ext cx="488737"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1" name="Titolo 4">
            <a:extLst>
              <a:ext uri="{FF2B5EF4-FFF2-40B4-BE49-F238E27FC236}">
                <a16:creationId xmlns:a16="http://schemas.microsoft.com/office/drawing/2014/main" id="{93B8B896-672F-4291-F5E1-E3489224F1AF}"/>
              </a:ext>
            </a:extLst>
          </p:cNvPr>
          <p:cNvSpPr txBox="1">
            <a:spLocks/>
          </p:cNvSpPr>
          <p:nvPr/>
        </p:nvSpPr>
        <p:spPr>
          <a:xfrm>
            <a:off x="10721340" y="470053"/>
            <a:ext cx="1673057" cy="4561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Allegations</a:t>
            </a:r>
            <a:endParaRPr lang="it-IT" sz="2000" dirty="0"/>
          </a:p>
        </p:txBody>
      </p:sp>
      <p:sp>
        <p:nvSpPr>
          <p:cNvPr id="12" name="Titolo 4">
            <a:extLst>
              <a:ext uri="{FF2B5EF4-FFF2-40B4-BE49-F238E27FC236}">
                <a16:creationId xmlns:a16="http://schemas.microsoft.com/office/drawing/2014/main" id="{3EA23432-5A59-9759-B284-E08F23D9D475}"/>
              </a:ext>
            </a:extLst>
          </p:cNvPr>
          <p:cNvSpPr txBox="1">
            <a:spLocks/>
          </p:cNvSpPr>
          <p:nvPr/>
        </p:nvSpPr>
        <p:spPr>
          <a:xfrm>
            <a:off x="8559546" y="-125722"/>
            <a:ext cx="1673057"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r>
              <a:rPr lang="it-IT" sz="7000" b="1" dirty="0">
                <a:solidFill>
                  <a:srgbClr val="9B0014"/>
                </a:solidFill>
              </a:rPr>
              <a:t>}</a:t>
            </a:r>
            <a:endParaRPr lang="it-IT" sz="7000" dirty="0"/>
          </a:p>
        </p:txBody>
      </p:sp>
    </p:spTree>
    <p:extLst>
      <p:ext uri="{BB962C8B-B14F-4D97-AF65-F5344CB8AC3E}">
        <p14:creationId xmlns:p14="http://schemas.microsoft.com/office/powerpoint/2010/main" val="603895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7329CB8-5BC8-4FD7-466F-B79D175C32B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679440" y="0"/>
            <a:ext cx="5050671" cy="6858000"/>
          </a:xfrm>
          <a:prstGeom prst="rect">
            <a:avLst/>
          </a:prstGeom>
        </p:spPr>
      </p:pic>
      <p:sp>
        <p:nvSpPr>
          <p:cNvPr id="18" name="Titolo 4">
            <a:extLst>
              <a:ext uri="{FF2B5EF4-FFF2-40B4-BE49-F238E27FC236}">
                <a16:creationId xmlns:a16="http://schemas.microsoft.com/office/drawing/2014/main" id="{88E989B8-F104-A038-25D3-4B9639E9F3EF}"/>
              </a:ext>
            </a:extLst>
          </p:cNvPr>
          <p:cNvSpPr>
            <a:spLocks noGrp="1"/>
          </p:cNvSpPr>
          <p:nvPr>
            <p:ph type="title"/>
          </p:nvPr>
        </p:nvSpPr>
        <p:spPr>
          <a:xfrm>
            <a:off x="3584048" y="3626581"/>
            <a:ext cx="1711971" cy="1239417"/>
          </a:xfrm>
        </p:spPr>
        <p:txBody>
          <a:bodyPr>
            <a:normAutofit/>
          </a:bodyPr>
          <a:lstStyle/>
          <a:p>
            <a:pPr>
              <a:lnSpc>
                <a:spcPct val="100000"/>
              </a:lnSpc>
            </a:pPr>
            <a:r>
              <a:rPr lang="es-ES" sz="1700" dirty="0" err="1"/>
              <a:t>Fulda</a:t>
            </a:r>
            <a:r>
              <a:rPr lang="es-ES" sz="1700" dirty="0"/>
              <a:t>, </a:t>
            </a:r>
            <a:r>
              <a:rPr lang="es-ES" sz="1700" dirty="0" err="1"/>
              <a:t>Landesbibliothek</a:t>
            </a:r>
            <a:r>
              <a:rPr lang="es-ES" sz="1700" dirty="0"/>
              <a:t>, D. 10, fol. 80ra</a:t>
            </a:r>
            <a:br>
              <a:rPr lang="es-ES" sz="1700" dirty="0"/>
            </a:br>
            <a:r>
              <a:rPr lang="es-ES" sz="1700" dirty="0"/>
              <a:t>(</a:t>
            </a:r>
            <a:r>
              <a:rPr lang="es-ES" sz="1700" i="1" dirty="0"/>
              <a:t>Perpendiculum</a:t>
            </a:r>
            <a:r>
              <a:rPr lang="es-ES" sz="1700" dirty="0"/>
              <a:t>)</a:t>
            </a:r>
            <a:endParaRPr lang="it-IT" sz="1700" dirty="0"/>
          </a:p>
        </p:txBody>
      </p:sp>
      <p:cxnSp>
        <p:nvCxnSpPr>
          <p:cNvPr id="3" name="Connettore 2 2">
            <a:extLst>
              <a:ext uri="{FF2B5EF4-FFF2-40B4-BE49-F238E27FC236}">
                <a16:creationId xmlns:a16="http://schemas.microsoft.com/office/drawing/2014/main" id="{439D8B16-BC6B-1DA6-A78B-BA9C37FD9AEA}"/>
              </a:ext>
            </a:extLst>
          </p:cNvPr>
          <p:cNvCxnSpPr>
            <a:cxnSpLocks/>
          </p:cNvCxnSpPr>
          <p:nvPr/>
        </p:nvCxnSpPr>
        <p:spPr>
          <a:xfrm>
            <a:off x="5190703" y="1227754"/>
            <a:ext cx="817026"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37" name="Titolo 4">
            <a:extLst>
              <a:ext uri="{FF2B5EF4-FFF2-40B4-BE49-F238E27FC236}">
                <a16:creationId xmlns:a16="http://schemas.microsoft.com/office/drawing/2014/main" id="{308C44F5-556D-E896-95C9-8FE4B6A3D8D4}"/>
              </a:ext>
            </a:extLst>
          </p:cNvPr>
          <p:cNvSpPr txBox="1">
            <a:spLocks/>
          </p:cNvSpPr>
          <p:nvPr/>
        </p:nvSpPr>
        <p:spPr>
          <a:xfrm>
            <a:off x="4066035" y="444653"/>
            <a:ext cx="1401628" cy="39283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dirty="0" err="1">
                <a:solidFill>
                  <a:srgbClr val="9B0014"/>
                </a:solidFill>
              </a:rPr>
              <a:t>Rubric</a:t>
            </a:r>
            <a:endParaRPr lang="it-IT" sz="2000" dirty="0"/>
          </a:p>
        </p:txBody>
      </p:sp>
      <p:cxnSp>
        <p:nvCxnSpPr>
          <p:cNvPr id="38" name="Connettore 2 37">
            <a:extLst>
              <a:ext uri="{FF2B5EF4-FFF2-40B4-BE49-F238E27FC236}">
                <a16:creationId xmlns:a16="http://schemas.microsoft.com/office/drawing/2014/main" id="{F6A22946-F260-3BA2-7876-43B5B7201B6C}"/>
              </a:ext>
            </a:extLst>
          </p:cNvPr>
          <p:cNvCxnSpPr>
            <a:cxnSpLocks/>
          </p:cNvCxnSpPr>
          <p:nvPr/>
        </p:nvCxnSpPr>
        <p:spPr>
          <a:xfrm>
            <a:off x="5254109" y="700498"/>
            <a:ext cx="72179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7" name="Titolo 4">
            <a:extLst>
              <a:ext uri="{FF2B5EF4-FFF2-40B4-BE49-F238E27FC236}">
                <a16:creationId xmlns:a16="http://schemas.microsoft.com/office/drawing/2014/main" id="{A2EC1A5C-A4B9-EE56-B72C-11A17864A1AB}"/>
              </a:ext>
            </a:extLst>
          </p:cNvPr>
          <p:cNvSpPr txBox="1">
            <a:spLocks/>
          </p:cNvSpPr>
          <p:nvPr/>
        </p:nvSpPr>
        <p:spPr>
          <a:xfrm>
            <a:off x="3789075" y="994348"/>
            <a:ext cx="1401628" cy="39283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i="1" dirty="0">
                <a:solidFill>
                  <a:srgbClr val="9B0014"/>
                </a:solidFill>
              </a:rPr>
              <a:t>Contrarium</a:t>
            </a:r>
            <a:endParaRPr lang="it-IT" sz="2000" i="1" dirty="0"/>
          </a:p>
        </p:txBody>
      </p:sp>
      <p:cxnSp>
        <p:nvCxnSpPr>
          <p:cNvPr id="10" name="Connettore 2 9">
            <a:extLst>
              <a:ext uri="{FF2B5EF4-FFF2-40B4-BE49-F238E27FC236}">
                <a16:creationId xmlns:a16="http://schemas.microsoft.com/office/drawing/2014/main" id="{91FD4510-E17B-432E-24C8-128F5CFBF36C}"/>
              </a:ext>
            </a:extLst>
          </p:cNvPr>
          <p:cNvCxnSpPr>
            <a:cxnSpLocks/>
          </p:cNvCxnSpPr>
          <p:nvPr/>
        </p:nvCxnSpPr>
        <p:spPr>
          <a:xfrm flipH="1">
            <a:off x="10308803" y="985745"/>
            <a:ext cx="488737"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11" name="Titolo 4">
            <a:extLst>
              <a:ext uri="{FF2B5EF4-FFF2-40B4-BE49-F238E27FC236}">
                <a16:creationId xmlns:a16="http://schemas.microsoft.com/office/drawing/2014/main" id="{93B8B896-672F-4291-F5E1-E3489224F1AF}"/>
              </a:ext>
            </a:extLst>
          </p:cNvPr>
          <p:cNvSpPr txBox="1">
            <a:spLocks/>
          </p:cNvSpPr>
          <p:nvPr/>
        </p:nvSpPr>
        <p:spPr>
          <a:xfrm>
            <a:off x="10797540" y="734640"/>
            <a:ext cx="1673057" cy="4561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it-IT" sz="2000" b="1" dirty="0" err="1">
                <a:solidFill>
                  <a:srgbClr val="9B0014"/>
                </a:solidFill>
              </a:rPr>
              <a:t>Diagram</a:t>
            </a:r>
            <a:endParaRPr lang="it-IT" sz="2000" dirty="0"/>
          </a:p>
        </p:txBody>
      </p:sp>
      <p:sp>
        <p:nvSpPr>
          <p:cNvPr id="12" name="Titolo 4">
            <a:extLst>
              <a:ext uri="{FF2B5EF4-FFF2-40B4-BE49-F238E27FC236}">
                <a16:creationId xmlns:a16="http://schemas.microsoft.com/office/drawing/2014/main" id="{3EA23432-5A59-9759-B284-E08F23D9D475}"/>
              </a:ext>
            </a:extLst>
          </p:cNvPr>
          <p:cNvSpPr txBox="1">
            <a:spLocks/>
          </p:cNvSpPr>
          <p:nvPr/>
        </p:nvSpPr>
        <p:spPr>
          <a:xfrm>
            <a:off x="8559546" y="-125722"/>
            <a:ext cx="1673057" cy="15901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00000"/>
              </a:lnSpc>
            </a:pPr>
            <a:endParaRPr lang="it-IT" sz="7000" dirty="0"/>
          </a:p>
        </p:txBody>
      </p:sp>
      <p:sp>
        <p:nvSpPr>
          <p:cNvPr id="2" name="Titolo 4">
            <a:extLst>
              <a:ext uri="{FF2B5EF4-FFF2-40B4-BE49-F238E27FC236}">
                <a16:creationId xmlns:a16="http://schemas.microsoft.com/office/drawing/2014/main" id="{990995AB-3D54-0AEA-DF47-E56E6C1160C5}"/>
              </a:ext>
            </a:extLst>
          </p:cNvPr>
          <p:cNvSpPr txBox="1">
            <a:spLocks/>
          </p:cNvSpPr>
          <p:nvPr/>
        </p:nvSpPr>
        <p:spPr>
          <a:xfrm>
            <a:off x="3808342" y="1255840"/>
            <a:ext cx="1575113" cy="4459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dirty="0">
                <a:solidFill>
                  <a:srgbClr val="9B0014"/>
                </a:solidFill>
              </a:rPr>
              <a:t>Third </a:t>
            </a:r>
            <a:r>
              <a:rPr lang="it-IT" sz="2000" b="1" dirty="0" err="1">
                <a:solidFill>
                  <a:srgbClr val="9B0014"/>
                </a:solidFill>
              </a:rPr>
              <a:t>maxim</a:t>
            </a:r>
            <a:endParaRPr lang="it-IT" sz="2000" dirty="0"/>
          </a:p>
        </p:txBody>
      </p:sp>
      <p:cxnSp>
        <p:nvCxnSpPr>
          <p:cNvPr id="5" name="Connettore 2 4">
            <a:extLst>
              <a:ext uri="{FF2B5EF4-FFF2-40B4-BE49-F238E27FC236}">
                <a16:creationId xmlns:a16="http://schemas.microsoft.com/office/drawing/2014/main" id="{E1BA021C-4A40-1BCB-EA82-F83919B2B889}"/>
              </a:ext>
            </a:extLst>
          </p:cNvPr>
          <p:cNvCxnSpPr>
            <a:cxnSpLocks/>
          </p:cNvCxnSpPr>
          <p:nvPr/>
        </p:nvCxnSpPr>
        <p:spPr>
          <a:xfrm>
            <a:off x="5296019" y="1520587"/>
            <a:ext cx="72179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
        <p:nvSpPr>
          <p:cNvPr id="6" name="Titolo 4">
            <a:extLst>
              <a:ext uri="{FF2B5EF4-FFF2-40B4-BE49-F238E27FC236}">
                <a16:creationId xmlns:a16="http://schemas.microsoft.com/office/drawing/2014/main" id="{BEAE1F65-D313-C19F-36F9-FFAC28BB8B6D}"/>
              </a:ext>
            </a:extLst>
          </p:cNvPr>
          <p:cNvSpPr txBox="1">
            <a:spLocks/>
          </p:cNvSpPr>
          <p:nvPr/>
        </p:nvSpPr>
        <p:spPr>
          <a:xfrm>
            <a:off x="4431714" y="1546006"/>
            <a:ext cx="974265" cy="4459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it-IT" sz="2000" b="1" i="1" dirty="0" err="1">
                <a:solidFill>
                  <a:srgbClr val="9B0014"/>
                </a:solidFill>
              </a:rPr>
              <a:t>Solutio</a:t>
            </a:r>
            <a:endParaRPr lang="it-IT" sz="2000" i="1" dirty="0"/>
          </a:p>
        </p:txBody>
      </p:sp>
      <p:cxnSp>
        <p:nvCxnSpPr>
          <p:cNvPr id="8" name="Connettore 2 7">
            <a:extLst>
              <a:ext uri="{FF2B5EF4-FFF2-40B4-BE49-F238E27FC236}">
                <a16:creationId xmlns:a16="http://schemas.microsoft.com/office/drawing/2014/main" id="{9DDC9F6A-9C7F-246D-E9FA-CD541E0963AB}"/>
              </a:ext>
            </a:extLst>
          </p:cNvPr>
          <p:cNvCxnSpPr>
            <a:cxnSpLocks/>
          </p:cNvCxnSpPr>
          <p:nvPr/>
        </p:nvCxnSpPr>
        <p:spPr>
          <a:xfrm>
            <a:off x="5318543" y="1810753"/>
            <a:ext cx="721793" cy="0"/>
          </a:xfrm>
          <a:prstGeom prst="straightConnector1">
            <a:avLst/>
          </a:prstGeom>
          <a:ln w="63500">
            <a:solidFill>
              <a:srgbClr val="9B001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48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911752" y="535983"/>
            <a:ext cx="7660512" cy="675811"/>
          </a:xfrm>
        </p:spPr>
        <p:txBody>
          <a:bodyPr>
            <a:normAutofit fontScale="90000"/>
          </a:bodyPr>
          <a:lstStyle/>
          <a:p>
            <a:pPr>
              <a:lnSpc>
                <a:spcPct val="100000"/>
              </a:lnSpc>
            </a:pPr>
            <a:r>
              <a:rPr lang="it-IT" b="1" i="1" dirty="0">
                <a:solidFill>
                  <a:srgbClr val="9B0014"/>
                </a:solidFill>
              </a:rPr>
              <a:t>Brocardica</a:t>
            </a:r>
            <a:r>
              <a:rPr lang="it-IT" b="1" dirty="0">
                <a:solidFill>
                  <a:srgbClr val="9B0014"/>
                </a:solidFill>
              </a:rPr>
              <a:t>: </a:t>
            </a:r>
            <a:r>
              <a:rPr lang="it-IT" b="1" dirty="0" err="1">
                <a:solidFill>
                  <a:srgbClr val="9B0014"/>
                </a:solidFill>
              </a:rPr>
              <a:t>essential</a:t>
            </a:r>
            <a:r>
              <a:rPr lang="it-IT" b="1" dirty="0">
                <a:solidFill>
                  <a:srgbClr val="9B0014"/>
                </a:solidFill>
              </a:rPr>
              <a:t> </a:t>
            </a:r>
            <a:r>
              <a:rPr lang="it-IT" b="1" dirty="0" err="1">
                <a:solidFill>
                  <a:srgbClr val="9B0014"/>
                </a:solidFill>
              </a:rPr>
              <a:t>bibliography</a:t>
            </a:r>
            <a:br>
              <a:rPr lang="it-IT" sz="2000" dirty="0"/>
            </a:br>
            <a:endParaRPr lang="it-IT" sz="2000" dirty="0"/>
          </a:p>
        </p:txBody>
      </p:sp>
      <p:sp>
        <p:nvSpPr>
          <p:cNvPr id="7" name="Titolo 4">
            <a:extLst>
              <a:ext uri="{FF2B5EF4-FFF2-40B4-BE49-F238E27FC236}">
                <a16:creationId xmlns:a16="http://schemas.microsoft.com/office/drawing/2014/main" id="{F4606372-151F-F1F7-4CE0-F567EAA35CFC}"/>
              </a:ext>
            </a:extLst>
          </p:cNvPr>
          <p:cNvSpPr txBox="1">
            <a:spLocks/>
          </p:cNvSpPr>
          <p:nvPr/>
        </p:nvSpPr>
        <p:spPr>
          <a:xfrm>
            <a:off x="1541362" y="1102488"/>
            <a:ext cx="10509813" cy="46530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60000"/>
              </a:lnSpc>
              <a:buClr>
                <a:srgbClr val="9B0014"/>
              </a:buClr>
              <a:buFont typeface="Wingdings" panose="05000000000000000000" pitchFamily="2" charset="2"/>
              <a:buChar char="v"/>
            </a:pPr>
            <a:r>
              <a:rPr lang="it-IT" sz="1800" dirty="0"/>
              <a:t>De Concilio, D. </a:t>
            </a:r>
            <a:r>
              <a:rPr lang="it-IT" sz="1800" i="1" dirty="0"/>
              <a:t>Via Brocardica. </a:t>
            </a:r>
            <a:r>
              <a:rPr lang="en-US" sz="1800" i="1" dirty="0"/>
              <a:t>The Development of </a:t>
            </a:r>
            <a:r>
              <a:rPr lang="en-US" sz="1800" i="1" dirty="0" err="1"/>
              <a:t>Brocards</a:t>
            </a:r>
            <a:r>
              <a:rPr lang="en-US" sz="1800" i="1" dirty="0"/>
              <a:t> and the Western European Legal Tradition (c. 1160 - c. 1215). </a:t>
            </a:r>
            <a:r>
              <a:rPr lang="en-US" sz="1800" dirty="0"/>
              <a:t>PhD Thesis, University of St Andrews, 2022.</a:t>
            </a:r>
            <a:endParaRPr lang="it-IT" sz="1800" dirty="0"/>
          </a:p>
          <a:p>
            <a:pPr marL="342900" indent="-342900">
              <a:lnSpc>
                <a:spcPct val="160000"/>
              </a:lnSpc>
              <a:buClr>
                <a:srgbClr val="9B0014"/>
              </a:buClr>
              <a:buFont typeface="Wingdings" panose="05000000000000000000" pitchFamily="2" charset="2"/>
              <a:buChar char="v"/>
            </a:pPr>
            <a:r>
              <a:rPr lang="it-IT" sz="1800" dirty="0" err="1"/>
              <a:t>Kuttner</a:t>
            </a:r>
            <a:r>
              <a:rPr lang="it-IT" sz="1800" dirty="0"/>
              <a:t>, S. </a:t>
            </a:r>
            <a:r>
              <a:rPr lang="it-IT" sz="1800" i="1" dirty="0" err="1"/>
              <a:t>Réflexions</a:t>
            </a:r>
            <a:r>
              <a:rPr lang="it-IT" sz="1800" i="1" dirty="0"/>
              <a:t> sur </a:t>
            </a:r>
            <a:r>
              <a:rPr lang="it-IT" sz="1800" i="1" dirty="0" err="1"/>
              <a:t>les</a:t>
            </a:r>
            <a:r>
              <a:rPr lang="it-IT" sz="1800" i="1" dirty="0"/>
              <a:t> </a:t>
            </a:r>
            <a:r>
              <a:rPr lang="it-IT" sz="1800" i="1" dirty="0" err="1"/>
              <a:t>brocards</a:t>
            </a:r>
            <a:r>
              <a:rPr lang="it-IT" sz="1800" i="1" dirty="0"/>
              <a:t> </a:t>
            </a:r>
            <a:r>
              <a:rPr lang="it-IT" sz="1800" i="1" dirty="0" err="1"/>
              <a:t>des</a:t>
            </a:r>
            <a:r>
              <a:rPr lang="it-IT" sz="1800" i="1" dirty="0"/>
              <a:t> </a:t>
            </a:r>
            <a:r>
              <a:rPr lang="it-IT" sz="1800" i="1" dirty="0" err="1"/>
              <a:t>glossateurs</a:t>
            </a:r>
            <a:r>
              <a:rPr lang="it-IT" sz="1800" i="1" dirty="0"/>
              <a:t>.</a:t>
            </a:r>
            <a:r>
              <a:rPr lang="it-IT" sz="1800" dirty="0"/>
              <a:t> In Id., </a:t>
            </a:r>
            <a:r>
              <a:rPr lang="it-IT" sz="1800" i="1" dirty="0" err="1"/>
              <a:t>Gratian</a:t>
            </a:r>
            <a:r>
              <a:rPr lang="it-IT" sz="1800" i="1" dirty="0"/>
              <a:t> and the Schools </a:t>
            </a:r>
            <a:r>
              <a:rPr lang="en-US" sz="1800" i="1" dirty="0"/>
              <a:t>of Law. 1140-1234. </a:t>
            </a:r>
            <a:r>
              <a:rPr lang="en-US" sz="1800" dirty="0"/>
              <a:t>London, 1983, n°</a:t>
            </a:r>
            <a:r>
              <a:rPr lang="it-IT" sz="1800" dirty="0"/>
              <a:t> IX, pp. 767-792.</a:t>
            </a:r>
          </a:p>
          <a:p>
            <a:pPr marL="342900" indent="-342900">
              <a:lnSpc>
                <a:spcPct val="160000"/>
              </a:lnSpc>
              <a:buClr>
                <a:srgbClr val="9B0014"/>
              </a:buClr>
              <a:buFont typeface="Wingdings" panose="05000000000000000000" pitchFamily="2" charset="2"/>
              <a:buChar char="v"/>
            </a:pPr>
            <a:r>
              <a:rPr lang="it-IT" sz="1800" dirty="0" err="1"/>
              <a:t>Schwaibold</a:t>
            </a:r>
            <a:r>
              <a:rPr lang="it-IT" sz="1800" dirty="0"/>
              <a:t>, M. </a:t>
            </a:r>
            <a:r>
              <a:rPr lang="de-DE" sz="1800" i="1" dirty="0" err="1"/>
              <a:t>Brocardica</a:t>
            </a:r>
            <a:r>
              <a:rPr lang="de-DE" sz="1800" i="1" dirty="0"/>
              <a:t> ‘</a:t>
            </a:r>
            <a:r>
              <a:rPr lang="de-DE" sz="1800" i="1" dirty="0" err="1"/>
              <a:t>Dolum</a:t>
            </a:r>
            <a:r>
              <a:rPr lang="de-DE" sz="1800" i="1" dirty="0"/>
              <a:t> per </a:t>
            </a:r>
            <a:r>
              <a:rPr lang="de-DE" sz="1800" i="1" dirty="0" err="1"/>
              <a:t>subsequentia</a:t>
            </a:r>
            <a:r>
              <a:rPr lang="de-DE" sz="1800" i="1" dirty="0"/>
              <a:t> </a:t>
            </a:r>
            <a:r>
              <a:rPr lang="de-DE" sz="1800" i="1" dirty="0" err="1"/>
              <a:t>purgari</a:t>
            </a:r>
            <a:r>
              <a:rPr lang="de-DE" sz="1800" i="1" dirty="0"/>
              <a:t>’. Eine englische Sammlung von Argumenten des römischen Rechts aus dem 12. Jahrhundert. </a:t>
            </a:r>
            <a:r>
              <a:rPr lang="de-DE" sz="1800" dirty="0"/>
              <a:t>Frankfurt am Main, 1985.</a:t>
            </a:r>
          </a:p>
          <a:p>
            <a:pPr marL="342900" indent="-342900">
              <a:lnSpc>
                <a:spcPct val="160000"/>
              </a:lnSpc>
              <a:buClr>
                <a:srgbClr val="9B0014"/>
              </a:buClr>
              <a:buFont typeface="Wingdings" panose="05000000000000000000" pitchFamily="2" charset="2"/>
              <a:buChar char="v"/>
            </a:pPr>
            <a:r>
              <a:rPr lang="de-DE" sz="1800" dirty="0" err="1"/>
              <a:t>Schwaibold</a:t>
            </a:r>
            <a:r>
              <a:rPr lang="de-DE" sz="1800" dirty="0"/>
              <a:t>, M. </a:t>
            </a:r>
            <a:r>
              <a:rPr lang="de-DE" sz="1800" i="1" dirty="0"/>
              <a:t>Wer sucht, der findet</a:t>
            </a:r>
            <a:r>
              <a:rPr lang="de-DE" sz="1800" dirty="0"/>
              <a:t>, </a:t>
            </a:r>
            <a:r>
              <a:rPr lang="it-IT" sz="1800" dirty="0"/>
              <a:t>«</a:t>
            </a:r>
            <a:r>
              <a:rPr lang="de-DE" sz="1800" dirty="0"/>
              <a:t>Rechtshistorisches Journal</a:t>
            </a:r>
            <a:r>
              <a:rPr lang="it-IT" sz="1800" dirty="0"/>
              <a:t>»</a:t>
            </a:r>
            <a:r>
              <a:rPr lang="de-DE" sz="1800" dirty="0"/>
              <a:t>, 4 (1985), pp. 202-214.</a:t>
            </a:r>
          </a:p>
          <a:p>
            <a:pPr marL="342900" indent="-342900">
              <a:lnSpc>
                <a:spcPct val="160000"/>
              </a:lnSpc>
              <a:buClr>
                <a:srgbClr val="9B0014"/>
              </a:buClr>
              <a:buFont typeface="Wingdings" panose="05000000000000000000" pitchFamily="2" charset="2"/>
              <a:buChar char="v"/>
            </a:pPr>
            <a:r>
              <a:rPr lang="it-IT" sz="1800" dirty="0"/>
              <a:t>van de </a:t>
            </a:r>
            <a:r>
              <a:rPr lang="it-IT" sz="1800" dirty="0" err="1"/>
              <a:t>Wouw</a:t>
            </a:r>
            <a:r>
              <a:rPr lang="it-IT" sz="1800" dirty="0"/>
              <a:t>, H. </a:t>
            </a:r>
            <a:r>
              <a:rPr lang="it-IT" sz="1800" i="1" dirty="0"/>
              <a:t>Brocardica </a:t>
            </a:r>
            <a:r>
              <a:rPr lang="it-IT" sz="1800" i="1" dirty="0" err="1"/>
              <a:t>Dunelmensia</a:t>
            </a:r>
            <a:r>
              <a:rPr lang="it-IT" sz="1800" dirty="0"/>
              <a:t>, «ZRG </a:t>
            </a:r>
            <a:r>
              <a:rPr lang="it-IT" sz="1800" dirty="0" err="1"/>
              <a:t>Rom.Abt</a:t>
            </a:r>
            <a:r>
              <a:rPr lang="it-IT" sz="1800" dirty="0"/>
              <a:t>.», 108 (1991), pp. 234-278.</a:t>
            </a:r>
          </a:p>
          <a:p>
            <a:pPr marL="342900" indent="-342900">
              <a:lnSpc>
                <a:spcPct val="160000"/>
              </a:lnSpc>
              <a:buClr>
                <a:srgbClr val="9B0014"/>
              </a:buClr>
              <a:buFont typeface="Wingdings" panose="05000000000000000000" pitchFamily="2" charset="2"/>
              <a:buChar char="v"/>
            </a:pPr>
            <a:r>
              <a:rPr lang="it-IT" sz="1800" dirty="0"/>
              <a:t>Weimar, P. </a:t>
            </a:r>
            <a:r>
              <a:rPr lang="it-IT" sz="1800" i="1" dirty="0" err="1"/>
              <a:t>Argumenta</a:t>
            </a:r>
            <a:r>
              <a:rPr lang="it-IT" sz="1800" i="1" dirty="0"/>
              <a:t> brocardica</a:t>
            </a:r>
            <a:r>
              <a:rPr lang="it-IT" sz="1800" dirty="0"/>
              <a:t>, «Studia </a:t>
            </a:r>
            <a:r>
              <a:rPr lang="it-IT" sz="1800" dirty="0" err="1"/>
              <a:t>Gratiana</a:t>
            </a:r>
            <a:r>
              <a:rPr lang="it-IT" sz="1800" dirty="0"/>
              <a:t>», 14 (1967), pp. 91-123.</a:t>
            </a:r>
          </a:p>
        </p:txBody>
      </p:sp>
    </p:spTree>
    <p:extLst>
      <p:ext uri="{BB962C8B-B14F-4D97-AF65-F5344CB8AC3E}">
        <p14:creationId xmlns:p14="http://schemas.microsoft.com/office/powerpoint/2010/main" val="3494974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673361DC-D08F-78F9-C327-BFF1041DF880}"/>
              </a:ext>
            </a:extLst>
          </p:cNvPr>
          <p:cNvSpPr>
            <a:spLocks noGrp="1"/>
          </p:cNvSpPr>
          <p:nvPr>
            <p:ph type="title"/>
          </p:nvPr>
        </p:nvSpPr>
        <p:spPr>
          <a:xfrm>
            <a:off x="4513633" y="1106690"/>
            <a:ext cx="6976353" cy="4644620"/>
          </a:xfrm>
        </p:spPr>
        <p:txBody>
          <a:bodyPr>
            <a:normAutofit/>
          </a:bodyPr>
          <a:lstStyle/>
          <a:p>
            <a:pPr algn="ctr">
              <a:lnSpc>
                <a:spcPct val="100000"/>
              </a:lnSpc>
            </a:pPr>
            <a:r>
              <a:rPr lang="en-GB" b="1" dirty="0">
                <a:solidFill>
                  <a:srgbClr val="9B0014"/>
                </a:solidFill>
              </a:rPr>
              <a:t>What is it that distinguishes </a:t>
            </a:r>
            <a:r>
              <a:rPr lang="en-GB" b="1" i="1" dirty="0">
                <a:solidFill>
                  <a:srgbClr val="9B0014"/>
                </a:solidFill>
              </a:rPr>
              <a:t>quaestiones </a:t>
            </a:r>
            <a:r>
              <a:rPr lang="en-GB" b="1" dirty="0">
                <a:solidFill>
                  <a:srgbClr val="9B0014"/>
                </a:solidFill>
              </a:rPr>
              <a:t>and </a:t>
            </a:r>
            <a:r>
              <a:rPr lang="en-GB" b="1" i="1" dirty="0">
                <a:solidFill>
                  <a:srgbClr val="9B0014"/>
                </a:solidFill>
              </a:rPr>
              <a:t>brocardica</a:t>
            </a:r>
            <a:r>
              <a:rPr lang="en-GB" b="1" dirty="0">
                <a:solidFill>
                  <a:srgbClr val="9B0014"/>
                </a:solidFill>
              </a:rPr>
              <a:t>?</a:t>
            </a:r>
            <a:endParaRPr lang="en-GB" sz="3500" i="1" dirty="0"/>
          </a:p>
        </p:txBody>
      </p:sp>
    </p:spTree>
    <p:extLst>
      <p:ext uri="{BB962C8B-B14F-4D97-AF65-F5344CB8AC3E}">
        <p14:creationId xmlns:p14="http://schemas.microsoft.com/office/powerpoint/2010/main" val="1591321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olo 4">
            <a:extLst>
              <a:ext uri="{FF2B5EF4-FFF2-40B4-BE49-F238E27FC236}">
                <a16:creationId xmlns:a16="http://schemas.microsoft.com/office/drawing/2014/main" id="{349A7710-69BF-E400-FE2A-2F2EFAC51B94}"/>
              </a:ext>
            </a:extLst>
          </p:cNvPr>
          <p:cNvSpPr>
            <a:spLocks noGrp="1"/>
          </p:cNvSpPr>
          <p:nvPr>
            <p:ph type="title"/>
          </p:nvPr>
        </p:nvSpPr>
        <p:spPr>
          <a:xfrm>
            <a:off x="1838529" y="369714"/>
            <a:ext cx="9651458" cy="1327005"/>
          </a:xfrm>
        </p:spPr>
        <p:txBody>
          <a:bodyPr>
            <a:noAutofit/>
          </a:bodyPr>
          <a:lstStyle/>
          <a:p>
            <a:pPr>
              <a:lnSpc>
                <a:spcPct val="100000"/>
              </a:lnSpc>
            </a:pPr>
            <a:r>
              <a:rPr lang="en-GB" b="1" dirty="0">
                <a:solidFill>
                  <a:srgbClr val="9B0014"/>
                </a:solidFill>
              </a:rPr>
              <a:t>What is it that distinguishes </a:t>
            </a:r>
            <a:r>
              <a:rPr lang="en-GB" b="1" i="1" dirty="0">
                <a:solidFill>
                  <a:srgbClr val="9B0014"/>
                </a:solidFill>
              </a:rPr>
              <a:t>quaestiones and</a:t>
            </a:r>
            <a:r>
              <a:rPr lang="en-GB" b="1" dirty="0">
                <a:solidFill>
                  <a:srgbClr val="9B0014"/>
                </a:solidFill>
              </a:rPr>
              <a:t> </a:t>
            </a:r>
            <a:r>
              <a:rPr lang="en-GB" b="1" i="1" dirty="0">
                <a:solidFill>
                  <a:srgbClr val="9B0014"/>
                </a:solidFill>
              </a:rPr>
              <a:t>brocardica</a:t>
            </a:r>
            <a:r>
              <a:rPr lang="en-GB" b="1" dirty="0">
                <a:solidFill>
                  <a:srgbClr val="9B0014"/>
                </a:solidFill>
              </a:rPr>
              <a:t>?</a:t>
            </a:r>
            <a:endParaRPr lang="en-GB" dirty="0"/>
          </a:p>
        </p:txBody>
      </p:sp>
      <p:sp>
        <p:nvSpPr>
          <p:cNvPr id="2" name="Titolo 4">
            <a:extLst>
              <a:ext uri="{FF2B5EF4-FFF2-40B4-BE49-F238E27FC236}">
                <a16:creationId xmlns:a16="http://schemas.microsoft.com/office/drawing/2014/main" id="{0B75F14C-E7AC-45EC-F153-137C027E6AC7}"/>
              </a:ext>
            </a:extLst>
          </p:cNvPr>
          <p:cNvSpPr txBox="1">
            <a:spLocks/>
          </p:cNvSpPr>
          <p:nvPr/>
        </p:nvSpPr>
        <p:spPr>
          <a:xfrm>
            <a:off x="1838529" y="1899170"/>
            <a:ext cx="9651458" cy="371931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buClr>
                <a:srgbClr val="9B0014"/>
              </a:buClr>
              <a:buFont typeface="Wingdings" panose="05000000000000000000" pitchFamily="2" charset="2"/>
              <a:buChar char="v"/>
            </a:pPr>
            <a:r>
              <a:rPr lang="en-GB" sz="3500" b="1" i="1" dirty="0"/>
              <a:t>Quaestiones </a:t>
            </a:r>
            <a:r>
              <a:rPr lang="en-GB" sz="3500" b="1" i="1" dirty="0" err="1"/>
              <a:t>legitimae</a:t>
            </a:r>
            <a:r>
              <a:rPr lang="en-GB" sz="3500" dirty="0"/>
              <a:t>:</a:t>
            </a:r>
          </a:p>
          <a:p>
            <a:pPr marL="914400" lvl="1" indent="-457200">
              <a:buClr>
                <a:srgbClr val="9B0014"/>
              </a:buClr>
              <a:buFont typeface="Wingdings" panose="05000000000000000000" pitchFamily="2" charset="2"/>
              <a:buChar char="v"/>
            </a:pPr>
            <a:r>
              <a:rPr lang="en-GB" sz="2600" dirty="0"/>
              <a:t>same function and structure of brocards</a:t>
            </a:r>
          </a:p>
          <a:p>
            <a:pPr marL="914400" lvl="1" indent="-457200">
              <a:buClr>
                <a:srgbClr val="9B0014"/>
              </a:buClr>
              <a:buFont typeface="Wingdings" panose="05000000000000000000" pitchFamily="2" charset="2"/>
              <a:buChar char="v"/>
            </a:pPr>
            <a:r>
              <a:rPr lang="en-GB" sz="2600" dirty="0"/>
              <a:t>but only in their final form, and </a:t>
            </a:r>
            <a:r>
              <a:rPr lang="en-GB" sz="2600" i="1" dirty="0"/>
              <a:t>q. </a:t>
            </a:r>
            <a:r>
              <a:rPr lang="en-GB" sz="2600" dirty="0"/>
              <a:t>are more refined (dialogical form)</a:t>
            </a:r>
          </a:p>
          <a:p>
            <a:pPr lvl="1">
              <a:buClr>
                <a:srgbClr val="9B0014"/>
              </a:buClr>
            </a:pPr>
            <a:endParaRPr lang="en-GB" sz="2600" dirty="0"/>
          </a:p>
          <a:p>
            <a:pPr marL="457200" indent="-457200">
              <a:buClr>
                <a:srgbClr val="9B0014"/>
              </a:buClr>
              <a:buFont typeface="Wingdings" panose="05000000000000000000" pitchFamily="2" charset="2"/>
              <a:buChar char="v"/>
            </a:pPr>
            <a:r>
              <a:rPr lang="en-GB" sz="3500" b="1" i="1" dirty="0"/>
              <a:t>Quaestiones disputatae</a:t>
            </a:r>
            <a:r>
              <a:rPr lang="en-GB" sz="3500" b="1" dirty="0"/>
              <a:t>:</a:t>
            </a:r>
          </a:p>
          <a:p>
            <a:pPr marL="914400" lvl="1" indent="-457200">
              <a:buClr>
                <a:srgbClr val="9B0014"/>
              </a:buClr>
              <a:buFont typeface="Wingdings" panose="05000000000000000000" pitchFamily="2" charset="2"/>
              <a:buChar char="v"/>
            </a:pPr>
            <a:r>
              <a:rPr lang="en-GB" sz="2600" dirty="0"/>
              <a:t>Different subject: abstract legal principle (</a:t>
            </a:r>
            <a:r>
              <a:rPr lang="en-GB" sz="2600" i="1" dirty="0" err="1"/>
              <a:t>generale</a:t>
            </a:r>
            <a:r>
              <a:rPr lang="en-GB" sz="2600" dirty="0"/>
              <a:t>) vs court case (</a:t>
            </a:r>
            <a:r>
              <a:rPr lang="en-GB" sz="2600" i="1" dirty="0"/>
              <a:t>casus</a:t>
            </a:r>
            <a:r>
              <a:rPr lang="en-GB" sz="2600" dirty="0"/>
              <a:t>)</a:t>
            </a:r>
          </a:p>
          <a:p>
            <a:pPr marL="914400" lvl="1" indent="-457200">
              <a:buClr>
                <a:srgbClr val="9B0014"/>
              </a:buClr>
              <a:buFont typeface="Wingdings" panose="05000000000000000000" pitchFamily="2" charset="2"/>
              <a:buChar char="v"/>
            </a:pPr>
            <a:r>
              <a:rPr lang="en-GB" sz="2600" dirty="0"/>
              <a:t>Different reasoning of the </a:t>
            </a:r>
            <a:r>
              <a:rPr lang="en-GB" sz="2600" i="1" dirty="0" err="1"/>
              <a:t>solutio</a:t>
            </a:r>
            <a:r>
              <a:rPr lang="en-GB" sz="2600" dirty="0"/>
              <a:t>: in the </a:t>
            </a:r>
            <a:r>
              <a:rPr lang="en-GB" sz="2600" i="1" dirty="0"/>
              <a:t>q.</a:t>
            </a:r>
            <a:r>
              <a:rPr lang="en-GB" sz="2600" dirty="0"/>
              <a:t>, prevalence of a specific argument in a specific case; in </a:t>
            </a:r>
            <a:r>
              <a:rPr lang="en-GB" sz="2600" i="1" dirty="0"/>
              <a:t>b.</a:t>
            </a:r>
            <a:r>
              <a:rPr lang="en-GB" sz="2600" dirty="0"/>
              <a:t>, the antinomy is only apparent (</a:t>
            </a:r>
            <a:r>
              <a:rPr lang="en-GB" sz="2600" i="1" dirty="0"/>
              <a:t>distinctio</a:t>
            </a:r>
            <a:r>
              <a:rPr lang="en-GB" sz="2600" dirty="0"/>
              <a:t>)</a:t>
            </a:r>
          </a:p>
          <a:p>
            <a:pPr marL="914400" lvl="1" indent="-457200">
              <a:buClr>
                <a:srgbClr val="9B0014"/>
              </a:buClr>
              <a:buFont typeface="Wingdings" panose="05000000000000000000" pitchFamily="2" charset="2"/>
              <a:buChar char="v"/>
            </a:pPr>
            <a:endParaRPr lang="en-GB" sz="2600" dirty="0"/>
          </a:p>
        </p:txBody>
      </p:sp>
    </p:spTree>
    <p:extLst>
      <p:ext uri="{BB962C8B-B14F-4D97-AF65-F5344CB8AC3E}">
        <p14:creationId xmlns:p14="http://schemas.microsoft.com/office/powerpoint/2010/main" val="1735927064"/>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es_prezka" id="{738BAD26-9F77-DF41-AC7A-E370ABA705D7}" vid="{BAC106A9-B0FA-4643-AF4A-5FBD1F14446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Motyw pakietu Office</Template>
  <TotalTime>2488</TotalTime>
  <Words>4345</Words>
  <Application>Microsoft Macintosh PowerPoint</Application>
  <PresentationFormat>Panoramiczny</PresentationFormat>
  <Paragraphs>274</Paragraphs>
  <Slides>37</Slides>
  <Notes>5</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37</vt:i4>
      </vt:variant>
    </vt:vector>
  </HeadingPairs>
  <TitlesOfParts>
    <vt:vector size="42" baseType="lpstr">
      <vt:lpstr>Arial</vt:lpstr>
      <vt:lpstr>Calibri</vt:lpstr>
      <vt:lpstr>Calibri Light</vt:lpstr>
      <vt:lpstr>Wingdings</vt:lpstr>
      <vt:lpstr>Motyw pakietu Office</vt:lpstr>
      <vt:lpstr>Prezentacja programu PowerPoint</vt:lpstr>
      <vt:lpstr>Generi dialettici: quaestiones, distinctiones, brocardica  David De Concilio Università di Padova</vt:lpstr>
      <vt:lpstr>Why «dialectical» genres?</vt:lpstr>
      <vt:lpstr>Legal literary genres:  essential bibliography</vt:lpstr>
      <vt:lpstr>1. Distinctiones</vt:lpstr>
      <vt:lpstr>What a distinctio is</vt:lpstr>
      <vt:lpstr>Example of a distinctio</vt:lpstr>
      <vt:lpstr>Example of a distinctio</vt:lpstr>
      <vt:lpstr>Quinque faciunt ut quis minus puniatur: scandali vitatio, D. lxiii. c. Salonitane (D. 63 c. 24); personae qualitas, D. xxxvi. Tanta (D. 86 c. 24), C. xxxiii. q.   In adolescentia (C. 33 q. 2 c. 14), C. xi. q. i. Si qui clericorum (C. 11 q. 1 c. 25); spontanea confessio, D. lxxxvi. c. Presbiter (?), D. 12 Non di. (D. 12 c. 1) et l. Presbiterum (D. 50 c. 3); alterius conpensatio, C. xxxiii. q. vii. Si quis multum (?) et q. iii. Dixit Sara (C. 32 q. 4 c. 3); pietatis respectus, C. xxii. q. ii. c. Si qualibet (C. 22 q. 2 c. 20).</vt:lpstr>
      <vt:lpstr>Prezentacja programu PowerPoint</vt:lpstr>
      <vt:lpstr>Distinctiones: essential bibliography </vt:lpstr>
      <vt:lpstr>2. Quaestiones</vt:lpstr>
      <vt:lpstr>What a quaestio is</vt:lpstr>
      <vt:lpstr>Types of quaestiones</vt:lpstr>
      <vt:lpstr>Example of quaestio 1/2</vt:lpstr>
      <vt:lpstr>Example of quaestio 2/2</vt:lpstr>
      <vt:lpstr>2 columns Simple text</vt:lpstr>
      <vt:lpstr>2 columns Bigger text and smaller allegations Barcelona, Archivo de la Corona de Aragón, Sant Cugat 55, fol. 62v (Quaestiones decretales “Barcinonenses VI”)</vt:lpstr>
      <vt:lpstr>3 columns  Text in the middle and allegations on both sides  Barcelona, Archivo de la Corona de Aragón, Sant Cugat 55, fol. 59v (Quaestiones Barcinonenses breves)</vt:lpstr>
      <vt:lpstr>Allegations in one sense: contra militem in prima questione</vt:lpstr>
      <vt:lpstr>Leipzig, UB, Rep.II 4° 117, fol. 21v (Quaestiones Lipsienses IV.1)</vt:lpstr>
      <vt:lpstr>Leipzig, UB, Rep.II 4° 117, fol. 28v (Quaestiones Lipsienses IV.1)</vt:lpstr>
      <vt:lpstr>Quaestiones: essential bibliography</vt:lpstr>
      <vt:lpstr>3. Brocardica</vt:lpstr>
      <vt:lpstr>What a brocard is</vt:lpstr>
      <vt:lpstr>Example of brocard</vt:lpstr>
      <vt:lpstr>Example of brocard</vt:lpstr>
      <vt:lpstr>Historical transformation of brocards</vt:lpstr>
      <vt:lpstr>Example of a brocard without solutio</vt:lpstr>
      <vt:lpstr>Munich, BSB, Clm. 7622, fol. 50va (Perpendiculum)</vt:lpstr>
      <vt:lpstr>Azo, Brocardica, ms. Sion, Archives du Chapitre, 83, fol. 296va </vt:lpstr>
      <vt:lpstr>Diagrams Munich, BSB, Clm. 8013, fol. 11v (Perpendiculum)</vt:lpstr>
      <vt:lpstr>Fulda, Landesbibliothek, D. 10, fol. 80ra (Perpendiculum)</vt:lpstr>
      <vt:lpstr>Fulda, Landesbibliothek, D. 10, fol. 80ra (Perpendiculum)</vt:lpstr>
      <vt:lpstr>Brocardica: essential bibliography </vt:lpstr>
      <vt:lpstr>What is it that distinguishes quaestiones and brocardica?</vt:lpstr>
      <vt:lpstr>What is it that distinguishes quaestiones and brocardica?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Maciej Mikuła</dc:creator>
  <cp:lastModifiedBy>Kacper Górski</cp:lastModifiedBy>
  <cp:revision>39</cp:revision>
  <dcterms:created xsi:type="dcterms:W3CDTF">2023-01-23T08:26:38Z</dcterms:created>
  <dcterms:modified xsi:type="dcterms:W3CDTF">2024-07-29T14:44:11Z</dcterms:modified>
</cp:coreProperties>
</file>