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91" r:id="rId3"/>
    <p:sldId id="290" r:id="rId4"/>
    <p:sldId id="257" r:id="rId5"/>
    <p:sldId id="260" r:id="rId6"/>
    <p:sldId id="261" r:id="rId7"/>
    <p:sldId id="284" r:id="rId8"/>
    <p:sldId id="262" r:id="rId9"/>
    <p:sldId id="265" r:id="rId10"/>
    <p:sldId id="267" r:id="rId11"/>
    <p:sldId id="269" r:id="rId12"/>
    <p:sldId id="285" r:id="rId13"/>
    <p:sldId id="270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67"/>
    <p:restoredTop sz="96327"/>
  </p:normalViewPr>
  <p:slideViewPr>
    <p:cSldViewPr snapToGrid="0" snapToObjects="1">
      <p:cViewPr varScale="1">
        <p:scale>
          <a:sx n="121" d="100"/>
          <a:sy n="12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11D2AE-104C-C700-6C10-E3EA18CF9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31E1ACA-3ED0-BA00-C682-CA0B1D3F9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CC34384-4F65-B0CB-F1AD-C8BC2BF6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BFAB7D-ED4C-49C6-EC2D-54A85B9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542151-0295-B469-C06D-3B7163FC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6631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D3B276-153A-61F9-83EF-C4EE1EFB7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35E5AA-DDEE-577D-0C00-623B2B1B9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A4025C-6CED-B674-A63F-7CE273F63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9E3EE8-99A0-E6EC-4969-48C00C7A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F89BA6-9E75-DED1-E939-DEF2CB21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8500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53B890-882A-4992-8A58-65C3118A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A301FB6-B8BC-1D2C-AC73-F9BB41CC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AC1B779-295A-92C2-C156-53C2388F2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6BEEA35-79AA-1E33-6B8E-84D42AC4E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604007-8B18-8F60-543B-AEE0DF88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3347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8C681F-CFC3-2373-72F0-04ACA016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72BCDF-9141-7364-173B-B286B3D97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2767908-98CE-B06A-662D-05DD43D72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5515856-6DB0-DC9F-1452-6BC4B7A7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9F48252-1C67-8F51-95BE-CB42FB44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CE27F2F-149D-9084-AFA6-6E7772B8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6558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DE96A8-49C7-60DB-2A1E-744613240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09482C-152F-3FBB-562B-08FC06199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EC984FE-C002-C434-D212-75BC728A0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117D4A8-8C72-3C0E-0C00-9C2F42E9E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94C7A15-12A1-4576-6732-EA6147B20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4D88E44-9E57-F0CA-CEBA-3C01CCDBA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31AEEA3-DDAF-F257-2B59-D6935454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887E4D5-99E6-2A3A-3465-07ECCFEC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361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AE13EA-F36A-825D-5F3D-1FC0D54D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F16E05E-792A-42D2-F218-D21F8501C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F305CF3-FB7D-CC29-F5BD-C78CC35EC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4FA1260-37B2-0898-ACA7-EF0756DB0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7136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114AB42-0480-AE62-39F3-BDBF9BD76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E2C0DD7-2F32-B659-2DF7-FB3A3E36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9E1CC88-5146-A1BB-6067-05505A0F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1423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2D450-B0C0-5F14-BBAF-9D655F828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2C3EEA-505A-E3EA-5BC6-4389AA990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5106B20-D783-41D4-0763-419D3D6939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E07C41-2BF2-8881-0372-4AEF6B4D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AB66055-2B5C-D00E-439B-7ACE5A9B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6EAB59-70B1-18BF-4CFC-DDCFE0630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236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BCE285-D815-D2BD-2B3E-5ACB9241A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B82CDE0-4101-F026-BA6C-8DCFAB27A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DE63A3B-9267-2B4B-CD9C-2F69D0B3D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E9E523F-4400-0248-AD11-16643449F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32868D8-4D9A-B33F-1247-DD24A8440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CDD6ED8-BF5C-EC1C-5C29-75E9381F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4842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0EDB28-F8AD-FCAF-7C7D-2C3733F9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D80E30C-87A8-51DB-D0A9-AA07EA0DD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EB8AD80-770D-E9F8-061D-C9781726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6DA6CA5-68DF-7AC9-D7AA-06D5793C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14BF1B-6FFA-49FE-7A83-E53084C9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9020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BF1A961-37B7-E8D8-6E78-9C745FA01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AA9872C-0E59-9B56-1AE9-9CF3CD61A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6E7BE3-719E-FEAE-0F3B-3AB6AA591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631F9B-1E3A-C622-AF0A-A5701A2D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DC93B1-52DA-172D-9DEA-8B6C5B9E5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379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2DDE6F0-5638-C6B8-9B95-AB13744E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43A3E4E-864C-71B3-6390-5DC0D89B7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EEB1D7-4F15-E4FB-73D4-E2AF00102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767B-B70C-E440-9CC2-5545D9E603B1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8D0CE92-CEF2-3AF1-305F-C0BE39018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CE0FDE-B87B-0C7C-F83A-A37CD4494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D877D-8F51-5441-97E6-09F538CA94F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3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arca.irht.cnrs.fr/iiif/7969/canvas/canvas-1259962/vie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ed.biu-montpellier.fr/florabium/jsp/bium/num/view_diaporama_report.jsp?recordId=documents:BIU_DOCUMENTS:475&amp;volumeIndex=1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ed.biu-montpellier.fr/florabium/jsp/bium/num/view_diaporama_report.jsp?recordId=documents:BIU_DOCUMENTS:475&amp;volumeIndex=1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arca.irht.cnrs.fr/ark:/63955/md30bv73fk0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igi.vatlib.it/view/MSS_Vat.lat.1405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allica.bnf.fr/ark:/12148/btv1b105452802/f84.ite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bvmm.irht.cnrs.fr/iiif/20100/canvas/canvas-1857149/view" TargetMode="Externa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llica.bnf.fr/ark:/12148/btv1b10464765c/f89.item" TargetMode="External"/><Relationship Id="rId7" Type="http://schemas.openxmlformats.org/officeDocument/2006/relationships/hyperlink" Target="https://bvmm.irht.cnrs.fr/iiif/9272/canvas/canvas-1277965/view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hyperlink" Target="https://bvmm.irht.cnrs.fr/iiif/18903/canvas/canvas-1638339/view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vmm.irht.cnrs.fr/iiif/16620/canvas/canvas-1415408/view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bvmm.irht.cnrs.fr/iiif/18932/canvas/canvas-1645233/view" TargetMode="Externa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gallica.bnf.fr/ark:/12148/btv1b10464765c/f135.ite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digi.vatlib.it/view/MSS_Vat.lat.140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vmm.irht.cnrs.fr/iiif/9272/canvas/canvas-1277971/view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arca.irht.cnrs.fr/iiif/25036/canvas/canvas-2599388/view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6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16C858-281D-7478-6D95-1BE4517FE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580" y="1220531"/>
            <a:ext cx="8869218" cy="1325563"/>
          </a:xfrm>
        </p:spPr>
        <p:txBody>
          <a:bodyPr/>
          <a:lstStyle/>
          <a:p>
            <a:pPr algn="ctr"/>
            <a:r>
              <a:rPr lang="fr-FR" b="1" dirty="0" err="1"/>
              <a:t>Intoduction</a:t>
            </a:r>
            <a:r>
              <a:rPr lang="fr-FR" b="1" dirty="0"/>
              <a:t> to </a:t>
            </a:r>
            <a:r>
              <a:rPr lang="fr-FR" b="1" dirty="0" err="1"/>
              <a:t>medieval</a:t>
            </a:r>
            <a:r>
              <a:rPr lang="fr-FR" b="1" dirty="0"/>
              <a:t> </a:t>
            </a:r>
            <a:r>
              <a:rPr lang="fr-FR" b="1" dirty="0" err="1"/>
              <a:t>codicology</a:t>
            </a:r>
            <a:br>
              <a:rPr lang="fr-FR" b="1" dirty="0"/>
            </a:br>
            <a:r>
              <a:rPr lang="fr-FR" b="1" dirty="0"/>
              <a:t>(</a:t>
            </a:r>
            <a:r>
              <a:rPr lang="fr-FR" b="1" dirty="0" err="1"/>
              <a:t>legal</a:t>
            </a:r>
            <a:r>
              <a:rPr lang="fr-FR" b="1" dirty="0"/>
              <a:t> </a:t>
            </a:r>
            <a:r>
              <a:rPr lang="fr-FR" b="1" dirty="0" err="1"/>
              <a:t>manuscripts</a:t>
            </a:r>
            <a:r>
              <a:rPr lang="fr-FR" b="1" dirty="0"/>
              <a:t>)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4F3F91-464B-82F2-1AD2-932C481AE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4579" y="2749857"/>
            <a:ext cx="8869219" cy="1851640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Joanna </a:t>
            </a:r>
            <a:r>
              <a:rPr lang="fr-FR" b="1" dirty="0" err="1"/>
              <a:t>Frońska</a:t>
            </a:r>
            <a:r>
              <a:rPr lang="fr-FR" b="1" dirty="0"/>
              <a:t> </a:t>
            </a:r>
          </a:p>
          <a:p>
            <a:pPr marL="0" indent="0" algn="ctr">
              <a:buNone/>
            </a:pPr>
            <a:r>
              <a:rPr lang="fr-FR" dirty="0"/>
              <a:t>Institut de recherche et d’histoire des textes</a:t>
            </a:r>
          </a:p>
          <a:p>
            <a:pPr marL="0" indent="0" algn="ctr">
              <a:buNone/>
            </a:pPr>
            <a:r>
              <a:rPr lang="fr-FR" dirty="0"/>
              <a:t>CNRS, Paris-Aubervilliers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015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540CA9-6114-49C6-9EB6-B4BC5704B3F7}"/>
              </a:ext>
            </a:extLst>
          </p:cNvPr>
          <p:cNvSpPr txBox="1"/>
          <p:nvPr/>
        </p:nvSpPr>
        <p:spPr>
          <a:xfrm>
            <a:off x="4753282" y="7034"/>
            <a:ext cx="317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Single-</a:t>
            </a:r>
            <a:r>
              <a:rPr lang="fr-FR" b="1" dirty="0" err="1"/>
              <a:t>column</a:t>
            </a:r>
            <a:r>
              <a:rPr lang="fr-FR" b="1" dirty="0"/>
              <a:t> </a:t>
            </a:r>
            <a:r>
              <a:rPr lang="fr-FR" b="1" dirty="0" err="1"/>
              <a:t>layout</a:t>
            </a:r>
            <a:endParaRPr lang="fr-FR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86E400-2A55-4DF7-8649-599EBF51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582" y="428311"/>
            <a:ext cx="4116545" cy="55412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D6569E-731B-465F-AE4C-F95AA03AF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28311"/>
            <a:ext cx="4307641" cy="546865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D11661B-B8BD-4032-834A-B8EF8B4AA00D}"/>
              </a:ext>
            </a:extLst>
          </p:cNvPr>
          <p:cNvSpPr txBox="1"/>
          <p:nvPr/>
        </p:nvSpPr>
        <p:spPr>
          <a:xfrm>
            <a:off x="146255" y="5933265"/>
            <a:ext cx="4116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Justinianus</a:t>
            </a:r>
            <a:r>
              <a:rPr lang="fr-FR" dirty="0"/>
              <a:t>, </a:t>
            </a:r>
            <a:r>
              <a:rPr lang="fr-FR" i="1" dirty="0"/>
              <a:t>Codex</a:t>
            </a:r>
            <a:r>
              <a:rPr lang="fr-FR" dirty="0"/>
              <a:t>,  </a:t>
            </a:r>
          </a:p>
          <a:p>
            <a:r>
              <a:rPr lang="fr-FR" dirty="0"/>
              <a:t>Montpellier, BU </a:t>
            </a:r>
            <a:r>
              <a:rPr lang="fr-FR" dirty="0">
                <a:hlinkClick r:id="rId4"/>
              </a:rPr>
              <a:t>Médecine, H 82 </a:t>
            </a:r>
            <a:endParaRPr lang="fr-FR" dirty="0"/>
          </a:p>
          <a:p>
            <a:r>
              <a:rPr lang="fr-FR" dirty="0"/>
              <a:t>Central </a:t>
            </a:r>
            <a:r>
              <a:rPr lang="fr-FR" dirty="0" err="1"/>
              <a:t>Italy</a:t>
            </a:r>
            <a:r>
              <a:rPr lang="fr-FR" dirty="0"/>
              <a:t>, </a:t>
            </a:r>
            <a:r>
              <a:rPr lang="fr-FR" dirty="0" err="1"/>
              <a:t>Late</a:t>
            </a:r>
            <a:r>
              <a:rPr lang="fr-FR" dirty="0"/>
              <a:t> 11th c.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650F2F-0A44-4B5A-9AD0-D895E6404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481" y="6183381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15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F655F9-E2EC-4D5D-9323-34630E780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5520" y="378822"/>
            <a:ext cx="7825396" cy="57040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29137E-0DBD-486A-A6B1-8D5D3AFFE72D}"/>
              </a:ext>
            </a:extLst>
          </p:cNvPr>
          <p:cNvSpPr/>
          <p:nvPr/>
        </p:nvSpPr>
        <p:spPr>
          <a:xfrm>
            <a:off x="214919" y="5680653"/>
            <a:ext cx="106010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/>
              <a:t>Justinianus</a:t>
            </a:r>
            <a:r>
              <a:rPr lang="fr-FR" dirty="0"/>
              <a:t>, Codex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EDC5D9-4FCF-4E22-B169-E53142DD6562}"/>
              </a:ext>
            </a:extLst>
          </p:cNvPr>
          <p:cNvSpPr/>
          <p:nvPr/>
        </p:nvSpPr>
        <p:spPr>
          <a:xfrm>
            <a:off x="4708011" y="9490"/>
            <a:ext cx="2304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Double-</a:t>
            </a:r>
            <a:r>
              <a:rPr lang="fr-FR" b="1" dirty="0" err="1"/>
              <a:t>column</a:t>
            </a:r>
            <a:r>
              <a:rPr lang="fr-FR" b="1" dirty="0"/>
              <a:t> </a:t>
            </a:r>
            <a:r>
              <a:rPr lang="fr-FR" b="1" dirty="0" err="1"/>
              <a:t>layout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36F099-B136-4676-B75C-B0224359DE4C}"/>
              </a:ext>
            </a:extLst>
          </p:cNvPr>
          <p:cNvSpPr/>
          <p:nvPr/>
        </p:nvSpPr>
        <p:spPr>
          <a:xfrm>
            <a:off x="146093" y="6082825"/>
            <a:ext cx="32453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Montpellier, </a:t>
            </a:r>
            <a:r>
              <a:rPr lang="fr-FR" dirty="0">
                <a:hlinkClick r:id="rId3"/>
              </a:rPr>
              <a:t>BU Médecine, H 83</a:t>
            </a:r>
            <a:r>
              <a:rPr lang="fr-FR" dirty="0"/>
              <a:t>,</a:t>
            </a:r>
          </a:p>
          <a:p>
            <a:r>
              <a:rPr lang="fr-FR" dirty="0" err="1"/>
              <a:t>Italy</a:t>
            </a:r>
            <a:r>
              <a:rPr lang="fr-FR" dirty="0"/>
              <a:t>, 12th c. (1st </a:t>
            </a:r>
            <a:r>
              <a:rPr lang="fr-FR" dirty="0" err="1"/>
              <a:t>half</a:t>
            </a:r>
            <a:r>
              <a:rPr lang="fr-FR" dirty="0"/>
              <a:t>)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443F98-8AC1-41DF-BFC5-67CC42CA2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307" y="6145385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79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F655F9-E2EC-4D5D-9323-34630E7800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5328" y="609599"/>
            <a:ext cx="8258666" cy="601981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3A06AE-3661-4DB6-92D8-022EA4DCF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82" y="1198079"/>
            <a:ext cx="4103960" cy="35976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A4FFF6-E453-4BFB-9000-50A8421A52CD}"/>
              </a:ext>
            </a:extLst>
          </p:cNvPr>
          <p:cNvSpPr/>
          <p:nvPr/>
        </p:nvSpPr>
        <p:spPr>
          <a:xfrm>
            <a:off x="4692580" y="3900226"/>
            <a:ext cx="1517301" cy="12322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8A9643-0EDF-4EA0-BDEC-E5F65E5B8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358" y="1376101"/>
            <a:ext cx="4533900" cy="27336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7F3D78-630A-48C0-8C97-5DD984468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6307" y="6201042"/>
            <a:ext cx="3937038" cy="6675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B1DF91-EE6B-4B82-AE28-BD9A8BD13A23}"/>
              </a:ext>
            </a:extLst>
          </p:cNvPr>
          <p:cNvSpPr/>
          <p:nvPr/>
        </p:nvSpPr>
        <p:spPr>
          <a:xfrm>
            <a:off x="5072870" y="68998"/>
            <a:ext cx="2596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Inscriptions (Roman Law)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8498ED-F74B-4CDE-8E7A-16166947ECCE}"/>
              </a:ext>
            </a:extLst>
          </p:cNvPr>
          <p:cNvSpPr/>
          <p:nvPr/>
        </p:nvSpPr>
        <p:spPr>
          <a:xfrm>
            <a:off x="77267" y="5877876"/>
            <a:ext cx="32453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Montpellier, </a:t>
            </a:r>
            <a:r>
              <a:rPr lang="fr-FR" dirty="0">
                <a:hlinkClick r:id="rId6"/>
              </a:rPr>
              <a:t>BU Médecine, H 83</a:t>
            </a:r>
            <a:r>
              <a:rPr lang="fr-FR" dirty="0"/>
              <a:t>,</a:t>
            </a:r>
          </a:p>
          <a:p>
            <a:r>
              <a:rPr lang="fr-FR" dirty="0" err="1"/>
              <a:t>Italy</a:t>
            </a:r>
            <a:r>
              <a:rPr lang="fr-FR" dirty="0"/>
              <a:t>, 12th c. (1st </a:t>
            </a:r>
            <a:r>
              <a:rPr lang="fr-FR" dirty="0" err="1"/>
              <a:t>half</a:t>
            </a:r>
            <a:r>
              <a:rPr lang="fr-FR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19591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4ED234-22F0-4D90-9A00-A8EA93ACF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18" y="451405"/>
            <a:ext cx="3845190" cy="60107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730723-7671-423F-B517-540267C86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708" y="451405"/>
            <a:ext cx="4055114" cy="60107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4736AD-1FB7-421D-8542-9FAD2772BBE1}"/>
              </a:ext>
            </a:extLst>
          </p:cNvPr>
          <p:cNvSpPr/>
          <p:nvPr/>
        </p:nvSpPr>
        <p:spPr>
          <a:xfrm>
            <a:off x="51637" y="5802510"/>
            <a:ext cx="50931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endParaRPr lang="fr-FR" i="1" dirty="0"/>
          </a:p>
          <a:p>
            <a:r>
              <a:rPr lang="fr-FR" dirty="0">
                <a:hlinkClick r:id="rId4"/>
              </a:rPr>
              <a:t>Saint-Omer, BASO, 454</a:t>
            </a:r>
            <a:r>
              <a:rPr lang="fr-FR" dirty="0"/>
              <a:t>, f. 85v-86</a:t>
            </a:r>
            <a:endParaRPr lang="fr-FR" i="1" dirty="0"/>
          </a:p>
          <a:p>
            <a:r>
              <a:rPr lang="fr-FR" dirty="0" err="1"/>
              <a:t>Bologna</a:t>
            </a:r>
            <a:r>
              <a:rPr lang="fr-FR" dirty="0"/>
              <a:t>, c. 1170-1180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98D762-DC4F-4E69-ADB6-20862EF99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7" y="2809312"/>
            <a:ext cx="4422467" cy="19034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0C20B3-138A-425C-8E64-E513D2F93764}"/>
              </a:ext>
            </a:extLst>
          </p:cNvPr>
          <p:cNvSpPr/>
          <p:nvPr/>
        </p:nvSpPr>
        <p:spPr>
          <a:xfrm>
            <a:off x="6800984" y="1876631"/>
            <a:ext cx="1374530" cy="5546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0CA12-B627-4245-AB41-7B33C5EBF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984" y="3456761"/>
            <a:ext cx="5823095" cy="16576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909BFCC-DB84-4F65-9E56-BCEE0E76F4CC}"/>
              </a:ext>
            </a:extLst>
          </p:cNvPr>
          <p:cNvSpPr txBox="1"/>
          <p:nvPr/>
        </p:nvSpPr>
        <p:spPr>
          <a:xfrm>
            <a:off x="10486925" y="2861327"/>
            <a:ext cx="226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Causa I, Cap.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5DFC2F-637D-42CA-913C-E6F86BADC9B8}"/>
              </a:ext>
            </a:extLst>
          </p:cNvPr>
          <p:cNvSpPr/>
          <p:nvPr/>
        </p:nvSpPr>
        <p:spPr>
          <a:xfrm>
            <a:off x="5895120" y="152973"/>
            <a:ext cx="1224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Canon Law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AE202BE-9F9E-4E2F-9959-A350B31C16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6307" y="6201042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0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22DBB3-9A3C-47B1-A91A-605B6E92191F}"/>
              </a:ext>
            </a:extLst>
          </p:cNvPr>
          <p:cNvSpPr txBox="1"/>
          <p:nvPr/>
        </p:nvSpPr>
        <p:spPr>
          <a:xfrm>
            <a:off x="7587006" y="110532"/>
            <a:ext cx="495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Layout</a:t>
            </a:r>
            <a:r>
              <a:rPr lang="fr-FR" b="1" dirty="0"/>
              <a:t> of </a:t>
            </a:r>
            <a:r>
              <a:rPr lang="fr-FR" b="1" dirty="0" err="1"/>
              <a:t>glosses</a:t>
            </a:r>
            <a:r>
              <a:rPr lang="fr-FR" b="1" dirty="0"/>
              <a:t> </a:t>
            </a:r>
            <a:r>
              <a:rPr lang="fr-FR" dirty="0"/>
              <a:t>(12th c.-13th c. in.)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3950D9-A88C-4962-9191-C0B115F2D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667" y="0"/>
            <a:ext cx="5257194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BB786F-A065-4BC4-988F-96375D28C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861" y="881583"/>
            <a:ext cx="3044427" cy="59764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E2B6EC-55E0-4BC2-8800-7F1342E17C43}"/>
              </a:ext>
            </a:extLst>
          </p:cNvPr>
          <p:cNvSpPr/>
          <p:nvPr/>
        </p:nvSpPr>
        <p:spPr>
          <a:xfrm>
            <a:off x="5658286" y="1537398"/>
            <a:ext cx="1406769" cy="32355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2E0EA50-C7E6-4969-9FA0-EE1017B1E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67" y="751218"/>
            <a:ext cx="1249994" cy="10775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DB552F-0110-40ED-8AAC-DF232F0E7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53" y="4109907"/>
            <a:ext cx="1162469" cy="10047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209ADA-FE57-46E7-A318-923D8AD34148}"/>
              </a:ext>
            </a:extLst>
          </p:cNvPr>
          <p:cNvSpPr/>
          <p:nvPr/>
        </p:nvSpPr>
        <p:spPr>
          <a:xfrm>
            <a:off x="2448455" y="1038800"/>
            <a:ext cx="405277" cy="2713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751453-662C-4057-8880-656D8067706A}"/>
              </a:ext>
            </a:extLst>
          </p:cNvPr>
          <p:cNvSpPr/>
          <p:nvPr/>
        </p:nvSpPr>
        <p:spPr>
          <a:xfrm>
            <a:off x="2411220" y="4119956"/>
            <a:ext cx="405277" cy="3461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058670-1B6C-4BB2-9A8C-344F587133CB}"/>
              </a:ext>
            </a:extLst>
          </p:cNvPr>
          <p:cNvSpPr txBox="1"/>
          <p:nvPr/>
        </p:nvSpPr>
        <p:spPr>
          <a:xfrm>
            <a:off x="10469094" y="5107020"/>
            <a:ext cx="134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allegations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CE6825-57AF-4C10-8903-006144FA883F}"/>
              </a:ext>
            </a:extLst>
          </p:cNvPr>
          <p:cNvSpPr txBox="1"/>
          <p:nvPr/>
        </p:nvSpPr>
        <p:spPr>
          <a:xfrm>
            <a:off x="10549481" y="3305908"/>
            <a:ext cx="1266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notablie</a:t>
            </a:r>
            <a:endParaRPr lang="fr-FR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39D21B0-E0EF-4BC0-B318-A452A9AA7B67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9766999" y="3490574"/>
            <a:ext cx="782482" cy="765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499C8FA-41AA-45DE-819D-D67BC28228A6}"/>
              </a:ext>
            </a:extLst>
          </p:cNvPr>
          <p:cNvCxnSpPr>
            <a:cxnSpLocks/>
          </p:cNvCxnSpPr>
          <p:nvPr/>
        </p:nvCxnSpPr>
        <p:spPr>
          <a:xfrm flipH="1" flipV="1">
            <a:off x="9154048" y="4556823"/>
            <a:ext cx="1581627" cy="6174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FC6C697-B03B-45D4-9EF0-B661930F4357}"/>
              </a:ext>
            </a:extLst>
          </p:cNvPr>
          <p:cNvCxnSpPr>
            <a:cxnSpLocks/>
          </p:cNvCxnSpPr>
          <p:nvPr/>
        </p:nvCxnSpPr>
        <p:spPr>
          <a:xfrm flipH="1">
            <a:off x="8977590" y="5389118"/>
            <a:ext cx="1913834" cy="11745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C71C956-4E40-463F-B80F-50883699E691}"/>
              </a:ext>
            </a:extLst>
          </p:cNvPr>
          <p:cNvSpPr/>
          <p:nvPr/>
        </p:nvSpPr>
        <p:spPr>
          <a:xfrm>
            <a:off x="77522" y="6194383"/>
            <a:ext cx="3025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Digestum</a:t>
            </a:r>
            <a:r>
              <a:rPr lang="fr-FR" i="1" dirty="0"/>
              <a:t> </a:t>
            </a:r>
            <a:r>
              <a:rPr lang="fr-FR" i="1" dirty="0" err="1"/>
              <a:t>vetus</a:t>
            </a:r>
            <a:r>
              <a:rPr lang="fr-FR" dirty="0">
                <a:hlinkClick r:id="rId6"/>
              </a:rPr>
              <a:t>,  Vat. lat. 1405</a:t>
            </a:r>
            <a:endParaRPr lang="fr-FR" dirty="0"/>
          </a:p>
          <a:p>
            <a:r>
              <a:rPr lang="fr-FR" dirty="0" err="1"/>
              <a:t>Italy</a:t>
            </a:r>
            <a:r>
              <a:rPr lang="fr-FR" dirty="0"/>
              <a:t>, 12th c.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20B8BE-31F3-46DF-AF71-3BBCEAE44629}"/>
              </a:ext>
            </a:extLst>
          </p:cNvPr>
          <p:cNvSpPr txBox="1"/>
          <p:nvPr/>
        </p:nvSpPr>
        <p:spPr>
          <a:xfrm>
            <a:off x="160774" y="180870"/>
            <a:ext cx="1647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« </a:t>
            </a:r>
            <a:r>
              <a:rPr lang="fr-FR" dirty="0" err="1"/>
              <a:t>red</a:t>
            </a:r>
            <a:r>
              <a:rPr lang="fr-FR" dirty="0"/>
              <a:t> signes »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D7DB1FE-F85B-40ED-B801-DE07C8A257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165" y="6190415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7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7EE6E04-8D3C-43CF-BB67-59659A39C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34" y="-109610"/>
            <a:ext cx="4317655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8EBB7F-82F5-4389-B5F8-C22A4A61A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9869" y="1613156"/>
            <a:ext cx="7458456" cy="2865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753789-B9F5-42BD-AF77-06786A301804}"/>
              </a:ext>
            </a:extLst>
          </p:cNvPr>
          <p:cNvSpPr/>
          <p:nvPr/>
        </p:nvSpPr>
        <p:spPr>
          <a:xfrm>
            <a:off x="2116399" y="2557974"/>
            <a:ext cx="2507169" cy="8710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9F0B44-AC55-449C-9745-5741CF73D8D0}"/>
              </a:ext>
            </a:extLst>
          </p:cNvPr>
          <p:cNvSpPr/>
          <p:nvPr/>
        </p:nvSpPr>
        <p:spPr>
          <a:xfrm>
            <a:off x="5490517" y="41785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Lawful homicide case (</a:t>
            </a:r>
            <a:r>
              <a:rPr lang="fr-FR" dirty="0"/>
              <a:t>C. 9.9.4, </a:t>
            </a:r>
            <a:r>
              <a:rPr lang="fr-FR" dirty="0" err="1"/>
              <a:t>pr</a:t>
            </a:r>
            <a:r>
              <a:rPr lang="fr-FR" dirty="0"/>
              <a:t>.)</a:t>
            </a:r>
            <a:r>
              <a:rPr lang="en-US" dirty="0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: </a:t>
            </a:r>
            <a:r>
              <a:rPr lang="en-US" dirty="0" err="1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Numerius</a:t>
            </a:r>
            <a:r>
              <a:rPr lang="en-US" dirty="0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 (the betrayed husband, with horns sticking out of his head) and Gracchus, his victim, pierced with several knives and spears.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0A0E2F-019F-4EEC-B376-F3D183C217C2}"/>
              </a:ext>
            </a:extLst>
          </p:cNvPr>
          <p:cNvSpPr/>
          <p:nvPr/>
        </p:nvSpPr>
        <p:spPr>
          <a:xfrm>
            <a:off x="5594107" y="5048143"/>
            <a:ext cx="56521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London, British Library, Harley MS 5117, </a:t>
            </a:r>
            <a:r>
              <a:rPr lang="fr-FR" i="1" dirty="0"/>
              <a:t>Codex</a:t>
            </a:r>
            <a:r>
              <a:rPr lang="fr-FR" dirty="0"/>
              <a:t> </a:t>
            </a:r>
          </a:p>
          <a:p>
            <a:r>
              <a:rPr lang="fr-FR" dirty="0" err="1"/>
              <a:t>Italy</a:t>
            </a:r>
            <a:r>
              <a:rPr lang="fr-FR" dirty="0"/>
              <a:t>, 12th c.</a:t>
            </a:r>
          </a:p>
          <a:p>
            <a:r>
              <a:rPr lang="fr-FR" dirty="0"/>
              <a:t>Drawings.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D3D294-6F4D-4647-8E66-0C9D25D43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307" y="6201042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7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43BFDD-47FD-4342-ADA7-38BD54B09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30237" y="360457"/>
            <a:ext cx="13549058" cy="65363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87B37B-95CA-4DBB-9A6B-CC47D70C291B}"/>
              </a:ext>
            </a:extLst>
          </p:cNvPr>
          <p:cNvSpPr/>
          <p:nvPr/>
        </p:nvSpPr>
        <p:spPr>
          <a:xfrm>
            <a:off x="189624" y="6127318"/>
            <a:ext cx="2745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Paris BNF, </a:t>
            </a:r>
            <a:r>
              <a:rPr lang="fr-FR" dirty="0">
                <a:hlinkClick r:id="rId3"/>
              </a:rPr>
              <a:t>Latin 4454</a:t>
            </a:r>
            <a:r>
              <a:rPr lang="fr-FR" dirty="0"/>
              <a:t>, f. 39v</a:t>
            </a:r>
          </a:p>
          <a:p>
            <a:r>
              <a:rPr lang="fr-FR" dirty="0"/>
              <a:t>12th c. (3rd quarter, Sens)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937336-DF8C-4C99-825F-5C74FFA3A9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3165" y="335556"/>
            <a:ext cx="4570858" cy="64453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B25AFE-2A29-4884-83F8-9A117E4C4F72}"/>
              </a:ext>
            </a:extLst>
          </p:cNvPr>
          <p:cNvSpPr/>
          <p:nvPr/>
        </p:nvSpPr>
        <p:spPr>
          <a:xfrm>
            <a:off x="7789921" y="6134551"/>
            <a:ext cx="4608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hlinkClick r:id="rId5"/>
              </a:rPr>
              <a:t>SAINT-OMER, BASO, 453</a:t>
            </a:r>
            <a:r>
              <a:rPr lang="fr-FR" dirty="0"/>
              <a:t>, f. 89v, </a:t>
            </a:r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r>
              <a:rPr lang="fr-FR" dirty="0"/>
              <a:t>, St-Bertin, 1164-1178</a:t>
            </a:r>
            <a:endParaRPr lang="fr-FR" sz="1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DD6027-6C81-47B1-9740-2062E7B92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769" y="6134551"/>
            <a:ext cx="3937038" cy="6675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1CB81F-76DF-4A61-BD09-1EB898B3B0BA}"/>
              </a:ext>
            </a:extLst>
          </p:cNvPr>
          <p:cNvSpPr/>
          <p:nvPr/>
        </p:nvSpPr>
        <p:spPr>
          <a:xfrm>
            <a:off x="4377780" y="-8875"/>
            <a:ext cx="3637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French ‘imitation’ of an </a:t>
            </a:r>
            <a:r>
              <a:rPr lang="fr-FR" dirty="0" err="1"/>
              <a:t>Italian</a:t>
            </a:r>
            <a:r>
              <a:rPr lang="fr-FR" dirty="0"/>
              <a:t> </a:t>
            </a:r>
            <a:r>
              <a:rPr lang="fr-FR" dirty="0" err="1"/>
              <a:t>layout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2163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4530787-5932-4951-ABA5-84B9B7B8A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121" y="51028"/>
            <a:ext cx="4067150" cy="66420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BB9553-AC39-4021-8E8E-86B190FB4B68}"/>
              </a:ext>
            </a:extLst>
          </p:cNvPr>
          <p:cNvSpPr/>
          <p:nvPr/>
        </p:nvSpPr>
        <p:spPr>
          <a:xfrm>
            <a:off x="4116901" y="5441756"/>
            <a:ext cx="29983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Paris, BNF </a:t>
            </a:r>
            <a:r>
              <a:rPr lang="fr-FR" dirty="0">
                <a:hlinkClick r:id="rId3"/>
              </a:rPr>
              <a:t>Lat. 4429</a:t>
            </a:r>
            <a:r>
              <a:rPr lang="fr-FR" dirty="0"/>
              <a:t>, f. 39</a:t>
            </a:r>
          </a:p>
          <a:p>
            <a:r>
              <a:rPr lang="fr-FR" i="1" dirty="0" err="1"/>
              <a:t>Authenticum</a:t>
            </a:r>
            <a:endParaRPr lang="fr-FR" i="1" dirty="0"/>
          </a:p>
          <a:p>
            <a:r>
              <a:rPr lang="fr-FR" dirty="0"/>
              <a:t>(part of the Volumen </a:t>
            </a:r>
            <a:r>
              <a:rPr lang="fr-FR" dirty="0" err="1"/>
              <a:t>parvum</a:t>
            </a:r>
            <a:r>
              <a:rPr lang="fr-FR" dirty="0"/>
              <a:t>)</a:t>
            </a:r>
          </a:p>
          <a:p>
            <a:r>
              <a:rPr lang="fr-FR" dirty="0" err="1"/>
              <a:t>Bologna</a:t>
            </a:r>
            <a:r>
              <a:rPr lang="fr-FR" dirty="0"/>
              <a:t>, 13th c. (1st </a:t>
            </a:r>
            <a:r>
              <a:rPr lang="fr-FR" dirty="0" err="1"/>
              <a:t>half</a:t>
            </a:r>
            <a:r>
              <a:rPr lang="fr-FR" dirty="0"/>
              <a:t>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E3D760-7DD1-4760-8BB2-1A97D06AE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637"/>
            <a:ext cx="3845190" cy="60107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81ED21-7430-4BB5-984B-32C53871BCE3}"/>
              </a:ext>
            </a:extLst>
          </p:cNvPr>
          <p:cNvSpPr/>
          <p:nvPr/>
        </p:nvSpPr>
        <p:spPr>
          <a:xfrm>
            <a:off x="186813" y="6041921"/>
            <a:ext cx="32741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Saint-Omer, </a:t>
            </a:r>
            <a:r>
              <a:rPr lang="fr-FR" dirty="0">
                <a:hlinkClick r:id="rId5"/>
              </a:rPr>
              <a:t>BASO, 454 </a:t>
            </a:r>
            <a:endParaRPr lang="fr-FR" dirty="0"/>
          </a:p>
          <a:p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r>
              <a:rPr lang="fr-FR" i="1" dirty="0"/>
              <a:t>, </a:t>
            </a:r>
            <a:r>
              <a:rPr lang="fr-FR" dirty="0" err="1"/>
              <a:t>Bologna</a:t>
            </a:r>
            <a:r>
              <a:rPr lang="fr-FR" dirty="0"/>
              <a:t>, c. 1170-1180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BFCEEF2-C344-4F16-88E5-35779DD59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4726" y="101370"/>
            <a:ext cx="3957274" cy="587508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5B11A1E-01D2-4EDD-AD03-1F2692B2EEA4}"/>
              </a:ext>
            </a:extLst>
          </p:cNvPr>
          <p:cNvSpPr txBox="1"/>
          <p:nvPr/>
        </p:nvSpPr>
        <p:spPr>
          <a:xfrm>
            <a:off x="8429673" y="5929161"/>
            <a:ext cx="3575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7"/>
              </a:rPr>
              <a:t>Angers, BM 370</a:t>
            </a:r>
            <a:endParaRPr lang="fr-FR" dirty="0"/>
          </a:p>
          <a:p>
            <a:r>
              <a:rPr lang="fr-FR" dirty="0"/>
              <a:t>Johannes </a:t>
            </a:r>
            <a:r>
              <a:rPr lang="fr-FR" dirty="0" err="1"/>
              <a:t>Faventinus</a:t>
            </a:r>
            <a:r>
              <a:rPr lang="fr-FR" dirty="0"/>
              <a:t>, </a:t>
            </a:r>
            <a:r>
              <a:rPr lang="fr-FR" i="1" dirty="0"/>
              <a:t>Summa in </a:t>
            </a:r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382604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3A87F7-59D6-4325-9B94-80EED6AC5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01" y="200126"/>
            <a:ext cx="4348767" cy="54268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3F73B3-F706-4E92-A53A-DDDC6E2C9798}"/>
              </a:ext>
            </a:extLst>
          </p:cNvPr>
          <p:cNvSpPr/>
          <p:nvPr/>
        </p:nvSpPr>
        <p:spPr>
          <a:xfrm>
            <a:off x="322949" y="5819292"/>
            <a:ext cx="39655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Lyon, </a:t>
            </a:r>
            <a:r>
              <a:rPr lang="fr-FR" b="1" dirty="0">
                <a:hlinkClick r:id="rId3"/>
              </a:rPr>
              <a:t>BU, 6, f. 82</a:t>
            </a:r>
            <a:r>
              <a:rPr lang="fr-FR" dirty="0"/>
              <a:t>, France, 1230s</a:t>
            </a:r>
          </a:p>
          <a:p>
            <a:r>
              <a:rPr lang="fr-FR" dirty="0"/>
              <a:t>Petrus </a:t>
            </a:r>
            <a:r>
              <a:rPr lang="fr-FR" dirty="0" err="1"/>
              <a:t>Beneventanus</a:t>
            </a:r>
            <a:r>
              <a:rPr lang="fr-FR" dirty="0"/>
              <a:t>, </a:t>
            </a:r>
            <a:r>
              <a:rPr lang="fr-FR" i="1" dirty="0" err="1"/>
              <a:t>Compilatio</a:t>
            </a:r>
            <a:r>
              <a:rPr lang="fr-FR" i="1" dirty="0"/>
              <a:t> </a:t>
            </a:r>
            <a:r>
              <a:rPr lang="fr-FR" i="1" dirty="0" err="1"/>
              <a:t>tertia</a:t>
            </a:r>
            <a:r>
              <a:rPr lang="fr-FR" dirty="0"/>
              <a:t>, </a:t>
            </a:r>
          </a:p>
          <a:p>
            <a:r>
              <a:rPr lang="fr-FR" dirty="0"/>
              <a:t>gloss: Johannes </a:t>
            </a:r>
            <a:r>
              <a:rPr lang="fr-FR" dirty="0" err="1"/>
              <a:t>Teutonicus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6937F5-4313-4DDE-9B27-79B4E64DA9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3678" y="120169"/>
            <a:ext cx="3651329" cy="58649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EC585A-A723-43B5-A979-DC8C58A5D00D}"/>
              </a:ext>
            </a:extLst>
          </p:cNvPr>
          <p:cNvSpPr/>
          <p:nvPr/>
        </p:nvSpPr>
        <p:spPr>
          <a:xfrm>
            <a:off x="8622354" y="6009824"/>
            <a:ext cx="3002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Saint-Omer, </a:t>
            </a:r>
            <a:r>
              <a:rPr lang="fr-FR" b="1" dirty="0">
                <a:hlinkClick r:id="rId5"/>
              </a:rPr>
              <a:t>BM 477</a:t>
            </a:r>
            <a:r>
              <a:rPr lang="fr-FR" b="1" dirty="0"/>
              <a:t>, f. 2v</a:t>
            </a:r>
          </a:p>
          <a:p>
            <a:r>
              <a:rPr lang="fr-FR" dirty="0"/>
              <a:t>Codex, </a:t>
            </a:r>
            <a:r>
              <a:rPr lang="fr-FR" dirty="0" err="1"/>
              <a:t>England</a:t>
            </a:r>
            <a:r>
              <a:rPr lang="fr-FR" dirty="0"/>
              <a:t>, c. 1240-1250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936124-E5A4-4512-A8DE-AB98CF9E4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481" y="6177423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85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C43EAB7-1535-45D1-A3A8-FD2EF4DEF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747" y="722902"/>
            <a:ext cx="10346500" cy="46147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081DBD-EC2A-497A-B219-289DA50DB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747" y="253484"/>
            <a:ext cx="1714500" cy="14954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A64001-6DC1-4318-BF06-8F2EA02C26C8}"/>
              </a:ext>
            </a:extLst>
          </p:cNvPr>
          <p:cNvSpPr txBox="1"/>
          <p:nvPr/>
        </p:nvSpPr>
        <p:spPr>
          <a:xfrm>
            <a:off x="4361454" y="162087"/>
            <a:ext cx="6107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First </a:t>
            </a:r>
            <a:r>
              <a:rPr lang="fr-FR" b="1" dirty="0" err="1"/>
              <a:t>apparatus</a:t>
            </a:r>
            <a:r>
              <a:rPr lang="fr-FR" b="1" dirty="0"/>
              <a:t> of </a:t>
            </a:r>
            <a:r>
              <a:rPr lang="fr-FR" b="1" dirty="0" err="1"/>
              <a:t>glosses</a:t>
            </a:r>
            <a:r>
              <a:rPr lang="fr-FR" b="1" dirty="0"/>
              <a:t> and </a:t>
            </a:r>
            <a:r>
              <a:rPr lang="fr-FR" b="1" dirty="0" err="1"/>
              <a:t>their</a:t>
            </a:r>
            <a:r>
              <a:rPr lang="fr-FR" b="1" dirty="0"/>
              <a:t> </a:t>
            </a:r>
            <a:r>
              <a:rPr lang="fr-FR" b="1" dirty="0" err="1"/>
              <a:t>physical</a:t>
            </a:r>
            <a:r>
              <a:rPr lang="fr-FR" b="1" dirty="0"/>
              <a:t> aspects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5F20A3-BC3C-4B54-A5C1-1020BF8C7DF3}"/>
              </a:ext>
            </a:extLst>
          </p:cNvPr>
          <p:cNvSpPr/>
          <p:nvPr/>
        </p:nvSpPr>
        <p:spPr>
          <a:xfrm>
            <a:off x="1889734" y="5480988"/>
            <a:ext cx="3474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Paris, BNF, </a:t>
            </a:r>
            <a:r>
              <a:rPr lang="fr-FR" dirty="0">
                <a:hlinkClick r:id="rId4"/>
              </a:rPr>
              <a:t>Lat. 4429</a:t>
            </a:r>
            <a:r>
              <a:rPr lang="fr-FR" dirty="0"/>
              <a:t>, f. 62</a:t>
            </a:r>
          </a:p>
          <a:p>
            <a:r>
              <a:rPr lang="fr-FR" i="1" dirty="0" err="1"/>
              <a:t>Authenticum</a:t>
            </a:r>
            <a:r>
              <a:rPr lang="fr-FR" dirty="0"/>
              <a:t> (part of the Volumen)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AF991A-4060-4665-A3AA-A652EE337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426" y="3559605"/>
            <a:ext cx="705541" cy="26104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F4056C-9736-4A29-9876-2CF8219D80F8}"/>
              </a:ext>
            </a:extLst>
          </p:cNvPr>
          <p:cNvSpPr/>
          <p:nvPr/>
        </p:nvSpPr>
        <p:spPr>
          <a:xfrm>
            <a:off x="2022070" y="3549118"/>
            <a:ext cx="380085" cy="11933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9444895-5329-41D5-AB25-7219615E5BF4}"/>
              </a:ext>
            </a:extLst>
          </p:cNvPr>
          <p:cNvSpPr/>
          <p:nvPr/>
        </p:nvSpPr>
        <p:spPr>
          <a:xfrm>
            <a:off x="4023221" y="3644093"/>
            <a:ext cx="225104" cy="1677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7961B6C-B4AE-470F-AF84-6B783A32CA83}"/>
              </a:ext>
            </a:extLst>
          </p:cNvPr>
          <p:cNvSpPr/>
          <p:nvPr/>
        </p:nvSpPr>
        <p:spPr>
          <a:xfrm>
            <a:off x="4061670" y="4504887"/>
            <a:ext cx="308994" cy="2375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9D61DB-979B-4634-B304-0681ACAA32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384" y="253484"/>
            <a:ext cx="559170" cy="28768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8D0AB2-9977-4E1F-96E9-BAF698900681}"/>
              </a:ext>
            </a:extLst>
          </p:cNvPr>
          <p:cNvSpPr/>
          <p:nvPr/>
        </p:nvSpPr>
        <p:spPr>
          <a:xfrm>
            <a:off x="2121712" y="1567974"/>
            <a:ext cx="380085" cy="138592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2F6EA03-8FAF-46FC-8085-DF799D0F9FCC}"/>
              </a:ext>
            </a:extLst>
          </p:cNvPr>
          <p:cNvSpPr/>
          <p:nvPr/>
        </p:nvSpPr>
        <p:spPr>
          <a:xfrm>
            <a:off x="6155423" y="3055849"/>
            <a:ext cx="225104" cy="16778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C4B332F-29E5-4E9B-902F-80218EB0CF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8758" y="6160041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24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B95D973-F87E-4FFA-B2AE-6AED3C183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35" y="226142"/>
            <a:ext cx="10359879" cy="519692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2A5E59-5633-4251-940D-DA2F5E6E5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00" y="2533934"/>
            <a:ext cx="2979500" cy="21125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6B1C2E-4F54-4F1D-81A3-FA8B719B26AD}"/>
              </a:ext>
            </a:extLst>
          </p:cNvPr>
          <p:cNvSpPr/>
          <p:nvPr/>
        </p:nvSpPr>
        <p:spPr>
          <a:xfrm>
            <a:off x="8529243" y="1350519"/>
            <a:ext cx="1610687" cy="81373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F9E515-E89C-42DF-97BB-8A1EB5E8C40A}"/>
              </a:ext>
            </a:extLst>
          </p:cNvPr>
          <p:cNvSpPr/>
          <p:nvPr/>
        </p:nvSpPr>
        <p:spPr>
          <a:xfrm>
            <a:off x="162635" y="5531092"/>
            <a:ext cx="2967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Digestum</a:t>
            </a:r>
            <a:r>
              <a:rPr lang="fr-FR" i="1" dirty="0"/>
              <a:t> </a:t>
            </a:r>
            <a:r>
              <a:rPr lang="fr-FR" i="1" dirty="0" err="1"/>
              <a:t>vetus</a:t>
            </a:r>
            <a:r>
              <a:rPr lang="fr-FR" i="1" dirty="0"/>
              <a:t>, </a:t>
            </a:r>
            <a:r>
              <a:rPr lang="fr-FR" dirty="0">
                <a:hlinkClick r:id="rId4"/>
              </a:rPr>
              <a:t>Vat. lat. 1408</a:t>
            </a:r>
            <a:endParaRPr lang="fr-FR" dirty="0"/>
          </a:p>
          <a:p>
            <a:r>
              <a:rPr lang="fr-FR" dirty="0" err="1"/>
              <a:t>Apparatus</a:t>
            </a:r>
            <a:r>
              <a:rPr lang="fr-FR" dirty="0"/>
              <a:t> by </a:t>
            </a:r>
            <a:r>
              <a:rPr lang="fr-FR" dirty="0" err="1"/>
              <a:t>Azo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6057A6-A393-4B66-A745-8AB59DE19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481" y="6177423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6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E6CAAB6-E4BB-4F1D-958C-1DAD746D9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718" y="668716"/>
            <a:ext cx="9315450" cy="42957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14FC71-7C02-4FC3-8988-1088247D93AC}"/>
              </a:ext>
            </a:extLst>
          </p:cNvPr>
          <p:cNvSpPr/>
          <p:nvPr/>
        </p:nvSpPr>
        <p:spPr>
          <a:xfrm>
            <a:off x="1370202" y="50520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Angers, </a:t>
            </a:r>
            <a:r>
              <a:rPr lang="fr-FR" dirty="0">
                <a:hlinkClick r:id="rId3"/>
              </a:rPr>
              <a:t>BM, 370</a:t>
            </a:r>
            <a:r>
              <a:rPr lang="fr-FR" dirty="0"/>
              <a:t>, f. 151v</a:t>
            </a:r>
          </a:p>
          <a:p>
            <a:r>
              <a:rPr lang="fr-FR" dirty="0"/>
              <a:t>Johannes </a:t>
            </a:r>
            <a:r>
              <a:rPr lang="fr-FR" dirty="0" err="1"/>
              <a:t>Faventinus</a:t>
            </a:r>
            <a:r>
              <a:rPr lang="fr-FR" i="1" dirty="0"/>
              <a:t>, Summa in </a:t>
            </a:r>
            <a:r>
              <a:rPr lang="fr-FR" i="1" dirty="0" err="1"/>
              <a:t>Decretum</a:t>
            </a:r>
            <a:r>
              <a:rPr lang="fr-FR" i="1" dirty="0"/>
              <a:t> </a:t>
            </a:r>
            <a:r>
              <a:rPr lang="fr-FR" i="1" dirty="0" err="1"/>
              <a:t>Gratiani</a:t>
            </a:r>
            <a:endParaRPr lang="fr-FR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002497-6488-4F8B-A05F-A66B9AABF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481" y="6177423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45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8C9BBB-D3A9-4C2E-87B9-3EC56F3FE40B}"/>
              </a:ext>
            </a:extLst>
          </p:cNvPr>
          <p:cNvSpPr/>
          <p:nvPr/>
        </p:nvSpPr>
        <p:spPr>
          <a:xfrm>
            <a:off x="129530" y="6101320"/>
            <a:ext cx="327019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fr-FR" spc="-1" dirty="0" err="1">
                <a:solidFill>
                  <a:srgbClr val="000000"/>
                </a:solidFill>
                <a:ea typeface="DejaVu Sans"/>
              </a:rPr>
              <a:t>Gregorius</a:t>
            </a:r>
            <a:r>
              <a:rPr lang="fr-FR" spc="-1" dirty="0">
                <a:solidFill>
                  <a:srgbClr val="000000"/>
                </a:solidFill>
                <a:ea typeface="DejaVu Sans"/>
              </a:rPr>
              <a:t> IX, </a:t>
            </a:r>
            <a:r>
              <a:rPr lang="fr-FR" i="1" spc="-1" dirty="0" err="1">
                <a:solidFill>
                  <a:srgbClr val="000000"/>
                </a:solidFill>
                <a:ea typeface="DejaVu Sans"/>
              </a:rPr>
              <a:t>Decretales</a:t>
            </a:r>
            <a:r>
              <a:rPr lang="fr-FR" spc="-1" dirty="0">
                <a:solidFill>
                  <a:srgbClr val="000000"/>
                </a:solidFill>
                <a:ea typeface="DejaVu Sans"/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rgbClr val="000000"/>
                </a:solidFill>
                <a:latin typeface="Arial"/>
                <a:ea typeface="DejaVu Sans"/>
              </a:rPr>
              <a:t>Arras, </a:t>
            </a:r>
            <a:r>
              <a:rPr lang="fr-FR" sz="1600" spc="-1" dirty="0">
                <a:solidFill>
                  <a:srgbClr val="000000"/>
                </a:solidFill>
                <a:latin typeface="Arial"/>
                <a:ea typeface="DejaVu Sans"/>
                <a:hlinkClick r:id="rId2"/>
              </a:rPr>
              <a:t>BM 11 (6), </a:t>
            </a:r>
            <a:r>
              <a:rPr lang="fr-FR" sz="1600" spc="-1" dirty="0" err="1">
                <a:solidFill>
                  <a:srgbClr val="000000"/>
                </a:solidFill>
                <a:latin typeface="Arial"/>
                <a:ea typeface="DejaVu Sans"/>
              </a:rPr>
              <a:t>Bologna</a:t>
            </a:r>
            <a:r>
              <a:rPr lang="fr-FR" sz="1600" spc="-1" dirty="0">
                <a:solidFill>
                  <a:srgbClr val="000000"/>
                </a:solidFill>
                <a:latin typeface="Arial"/>
                <a:ea typeface="DejaVu Sans"/>
              </a:rPr>
              <a:t> c. 1300</a:t>
            </a:r>
            <a:endParaRPr lang="fr-FR" sz="1600" spc="-1" dirty="0">
              <a:latin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931948-7F21-418D-A684-E72136014B64}"/>
              </a:ext>
            </a:extLst>
          </p:cNvPr>
          <p:cNvSpPr txBox="1"/>
          <p:nvPr/>
        </p:nvSpPr>
        <p:spPr>
          <a:xfrm>
            <a:off x="10251332" y="1833247"/>
            <a:ext cx="1681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Running </a:t>
            </a:r>
            <a:r>
              <a:rPr lang="fr-FR" dirty="0" err="1"/>
              <a:t>title</a:t>
            </a:r>
            <a:r>
              <a:rPr lang="fr-FR" dirty="0"/>
              <a:t> and</a:t>
            </a:r>
          </a:p>
          <a:p>
            <a:r>
              <a:rPr lang="fr-FR" dirty="0" err="1"/>
              <a:t>old</a:t>
            </a:r>
            <a:r>
              <a:rPr lang="fr-FR" dirty="0"/>
              <a:t> foliation: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2FC12E-124C-4B33-A87B-52B2FFFB7CC4}"/>
              </a:ext>
            </a:extLst>
          </p:cNvPr>
          <p:cNvSpPr txBox="1"/>
          <p:nvPr/>
        </p:nvSpPr>
        <p:spPr>
          <a:xfrm>
            <a:off x="129530" y="2089075"/>
            <a:ext cx="105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 = liber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4F39D4-208A-4B0D-A330-1077321EB78F}"/>
              </a:ext>
            </a:extLst>
          </p:cNvPr>
          <p:cNvSpPr txBox="1"/>
          <p:nvPr/>
        </p:nvSpPr>
        <p:spPr>
          <a:xfrm>
            <a:off x="10251332" y="3580545"/>
            <a:ext cx="1454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II = book II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74091BB-5749-4DB7-9BD5-FAC48E21230D}"/>
              </a:ext>
            </a:extLst>
          </p:cNvPr>
          <p:cNvSpPr txBox="1"/>
          <p:nvPr/>
        </p:nvSpPr>
        <p:spPr>
          <a:xfrm>
            <a:off x="10734246" y="2756577"/>
            <a:ext cx="1605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‘de </a:t>
            </a:r>
            <a:r>
              <a:rPr lang="fr-FR" dirty="0" err="1"/>
              <a:t>iudicis</a:t>
            </a:r>
            <a:r>
              <a:rPr lang="fr-FR" dirty="0"/>
              <a:t>’</a:t>
            </a:r>
          </a:p>
          <a:p>
            <a:r>
              <a:rPr lang="fr-FR" dirty="0"/>
              <a:t>lxxix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CB073A-F473-42EF-8637-6B39E3B0D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186" y="46071"/>
            <a:ext cx="4366927" cy="6135464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B7BB6FA-A06F-4F58-B072-1079B87B7CC6}"/>
              </a:ext>
            </a:extLst>
          </p:cNvPr>
          <p:cNvCxnSpPr>
            <a:cxnSpLocks/>
          </p:cNvCxnSpPr>
          <p:nvPr/>
        </p:nvCxnSpPr>
        <p:spPr>
          <a:xfrm flipV="1">
            <a:off x="674533" y="335669"/>
            <a:ext cx="3082176" cy="1652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FD8D2F6-E7FF-4716-BD5E-815DF4737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518" y="38103"/>
            <a:ext cx="4342452" cy="6135464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270941A-8015-4641-93EF-811CB5841CAC}"/>
              </a:ext>
            </a:extLst>
          </p:cNvPr>
          <p:cNvCxnSpPr>
            <a:cxnSpLocks/>
          </p:cNvCxnSpPr>
          <p:nvPr/>
        </p:nvCxnSpPr>
        <p:spPr>
          <a:xfrm flipH="1" flipV="1">
            <a:off x="7791012" y="151004"/>
            <a:ext cx="2569734" cy="3429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FFDF53D-20B3-46FE-BF7C-B6F74D380BAD}"/>
              </a:ext>
            </a:extLst>
          </p:cNvPr>
          <p:cNvSpPr/>
          <p:nvPr/>
        </p:nvSpPr>
        <p:spPr>
          <a:xfrm>
            <a:off x="9386193" y="48412"/>
            <a:ext cx="778561" cy="25327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06E01D-9C6D-4867-A792-2B1FC0FC0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7714" y="599037"/>
            <a:ext cx="3033065" cy="119096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3B03A9-8935-42F8-A0EA-82250F433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481" y="6177423"/>
            <a:ext cx="3937038" cy="6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6866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813C7A0A-78EA-9343-888A-31B8B666F81C}" vid="{80DFDBFE-D94A-F14F-9699-7054DB95CE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3571</TotalTime>
  <Words>413</Words>
  <Application>Microsoft Macintosh PowerPoint</Application>
  <PresentationFormat>Panoramiczny</PresentationFormat>
  <Paragraphs>62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Motyw pakietu Office</vt:lpstr>
      <vt:lpstr>1_Motyw pakietu Office</vt:lpstr>
      <vt:lpstr>Prezentacja programu PowerPoint</vt:lpstr>
      <vt:lpstr>Intoduction to medieval codicology (legal manuscripts)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77</cp:revision>
  <dcterms:created xsi:type="dcterms:W3CDTF">2023-01-23T08:28:39Z</dcterms:created>
  <dcterms:modified xsi:type="dcterms:W3CDTF">2024-07-29T14:48:57Z</dcterms:modified>
</cp:coreProperties>
</file>