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2" r:id="rId3"/>
  </p:sldMasterIdLst>
  <p:sldIdLst>
    <p:sldId id="286" r:id="rId4"/>
    <p:sldId id="289" r:id="rId5"/>
    <p:sldId id="277" r:id="rId6"/>
    <p:sldId id="278" r:id="rId7"/>
    <p:sldId id="279" r:id="rId8"/>
    <p:sldId id="280" r:id="rId9"/>
    <p:sldId id="287" r:id="rId10"/>
    <p:sldId id="272" r:id="rId11"/>
    <p:sldId id="273" r:id="rId12"/>
    <p:sldId id="288" r:id="rId13"/>
    <p:sldId id="294" r:id="rId14"/>
    <p:sldId id="295" r:id="rId15"/>
    <p:sldId id="297" r:id="rId16"/>
    <p:sldId id="296" r:id="rId17"/>
    <p:sldId id="271" r:id="rId18"/>
    <p:sldId id="281" r:id="rId19"/>
    <p:sldId id="282" r:id="rId20"/>
    <p:sldId id="283" r:id="rId21"/>
    <p:sldId id="292" r:id="rId22"/>
    <p:sldId id="293" r:id="rId2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867"/>
    <p:restoredTop sz="96327"/>
  </p:normalViewPr>
  <p:slideViewPr>
    <p:cSldViewPr snapToGrid="0" snapToObjects="1">
      <p:cViewPr varScale="1">
        <p:scale>
          <a:sx n="121" d="100"/>
          <a:sy n="121" d="100"/>
        </p:scale>
        <p:origin x="4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79CBC15-13CF-3188-5A5D-B26029686B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B5AB2CF-0EDD-68F2-590D-D82F64A182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516B355-AFEE-232B-50D3-5EC3DD2EA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7B38CA9-F1D1-87B1-2B95-6EED97BCA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C73640E-011C-A1EA-9770-77DF2BD88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0075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E22FDF2-21E9-B01D-0D1D-B0E4A8CF7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AD8F0A5-46CD-6AA6-D8C7-CE889265CF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AEAF317-D8A5-F409-D501-825D44489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1DBD779-1FDA-3F82-2705-0D018153E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199A0AB-A480-F7A0-912E-F7712309D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32171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879944-D0D2-9E36-CEE5-1C9C9C07B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D08503E-713E-BB5E-4A6A-49301D4D0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54E7157-19E1-9093-211D-1F6047622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CCC686D-0A02-5CBD-667F-36DD2DD85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9400730-1DE4-42DE-D0C8-1E39C2A51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8402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19556C-CDEF-F2E1-4D3F-CF7AD880A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FE687BA-17E9-B50F-3981-60BFD66E75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35A4230-D51D-5691-C403-C738C494AD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69CFB8F-1621-51FA-0628-89A890807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18F7077-34DF-0C40-B1D3-2D3A88C6B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28572C5-FE22-5C85-136A-48642232B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793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3B1D37-6BA3-3CBF-5110-340742833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EAA5229-FAA5-DC96-A839-49E4C034EE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997A397-3297-C00B-FEF3-8B466FA30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49BC3FD-C0BC-9518-ED08-4741FBFEE5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3F26FCF2-5F38-56A7-F3E1-08C27F7EBF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76F6B2CB-974E-9723-ED31-C599E3EB0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553FDAA1-2D9A-1C0A-1600-9000A2E94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ABB8D2A8-6A02-8963-AEF3-1EE92D6D6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9442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D2FABA-4B16-D1CA-A456-E3C0A123E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9CF72CA3-94B9-9DAE-B9A2-B97393890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A138F678-268F-39C9-BDD0-E39975D13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66CEA3D-ADDE-F4B9-AFBB-F94CD067F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08830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21EEC64B-3625-1B3E-7A22-75F86FB73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783EC627-92B6-1DB1-3768-93A8C73A5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DC5FCEA-9AAF-5F3D-7C31-C79613C04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4031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056048F-1357-87DF-6A26-B1F244552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0243C98-C222-272F-796B-F87045305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C6A5412-C1CA-CC70-DABE-83D7F90D8C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5603BF8-90C6-A924-86F7-5EDC59425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F64BA3E-3AB4-EB6A-E316-707CDC191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2F15F1F-E2EC-7922-E352-409474368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5974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17921F-F200-4276-6943-FD9C98CB0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FD5D983-0F93-6F60-16A1-A4DDAD3A75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11AF927-E8B5-0CE5-9FB9-3CCCBAB9AB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16E8681-3EA6-06A5-CAD4-FF02CFF47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66936AB-F45E-279A-3445-1840ACA72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ABBA416-6B73-A532-DEDF-EBB6E3CEC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3896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6ED106-1E66-CCA4-48BB-16B4D6121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A7904CAA-6B97-5578-488E-390D8ADEEB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288C1CB-1AC0-7A30-15C7-BC1277F3A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B64BF86-AF41-E36A-5875-C3A7ACF16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765EFF9-170F-BCF7-82FB-BE06AA2D5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9547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3EBB1CDB-748E-F508-75A2-7BEF885ECB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1B2447E-00E0-C865-4582-AC03D8E25B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26DA073-1E1E-8418-B541-50153F423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D90F9FC-2A6A-F02E-37BD-199A6AED5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C09BD37-EE72-6388-155B-03194ACFA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13242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711D2AE-104C-C700-6C10-E3EA18CF9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31E1ACA-3ED0-BA00-C682-CA0B1D3F90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pl-PL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CC34384-4F65-B0CB-F1AD-C8BC2BF63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767B-B70C-E440-9CC2-5545D9E603B1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0BFAB7D-ED4C-49C6-EC2D-54A85B946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8542151-0295-B469-C06D-3B7163FC3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877D-8F51-5441-97E6-09F538CA94F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66312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6D3B276-153A-61F9-83EF-C4EE1EFB7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935E5AA-DDEE-577D-0C00-623B2B1B95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l-PL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FA4025C-6CED-B674-A63F-7CE273F63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767B-B70C-E440-9CC2-5545D9E603B1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99E3EE8-99A0-E6EC-4969-48C00C7A2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0F89BA6-9E75-DED1-E939-DEF2CB219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877D-8F51-5441-97E6-09F538CA94F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78500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53B890-882A-4992-8A58-65C3118A1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A301FB6-B8BC-1D2C-AC73-F9BB41CCA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AC1B779-295A-92C2-C156-53C2388F2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767B-B70C-E440-9CC2-5545D9E603B1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6BEEA35-79AA-1E33-6B8E-84D42AC4E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4604007-8B18-8F60-543B-AEE0DF885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877D-8F51-5441-97E6-09F538CA94F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33478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C8C681F-CFC3-2373-72F0-04ACA0169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172BCDF-9141-7364-173B-B286B3D97F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l-PL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2767908-98CE-B06A-662D-05DD43D721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l-PL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5515856-6DB0-DC9F-1452-6BC4B7A7C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767B-B70C-E440-9CC2-5545D9E603B1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9F48252-1C67-8F51-95BE-CB42FB445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CE27F2F-149D-9084-AFA6-6E7772B8A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877D-8F51-5441-97E6-09F538CA94F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265589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1DE96A8-49C7-60DB-2A1E-744613240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409482C-152F-3FBB-562B-08FC061994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EC984FE-C002-C434-D212-75BC728A04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4117D4A8-8C72-3C0E-0C00-9C2F42E9E3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394C7A15-12A1-4576-6732-EA6147B204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l-PL"/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F4D88E44-9E57-F0CA-CEBA-3C01CCDBA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767B-B70C-E440-9CC2-5545D9E603B1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331AEEA3-DDAF-F257-2B59-D69354545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F887E4D5-99E6-2A3A-3465-07ECCFEC0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877D-8F51-5441-97E6-09F538CA94F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83613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6AE13EA-F36A-825D-5F3D-1FC0D54D8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6F16E05E-792A-42D2-F218-D21F8501C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767B-B70C-E440-9CC2-5545D9E603B1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9F305CF3-FB7D-CC29-F5BD-C78CC35EC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4FA1260-37B2-0898-ACA7-EF0756DB0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877D-8F51-5441-97E6-09F538CA94F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871361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F114AB42-0480-AE62-39F3-BDBF9BD76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767B-B70C-E440-9CC2-5545D9E603B1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5E2C0DD7-2F32-B659-2DF7-FB3A3E36B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9E1CC88-5146-A1BB-6067-05505A0F7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877D-8F51-5441-97E6-09F538CA94F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814234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32D450-B0C0-5F14-BBAF-9D655F828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92C3EEA-505A-E3EA-5BC6-4389AA990C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65106B20-D783-41D4-0763-419D3D6939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6E07C41-2BF2-8881-0372-4AEF6B4D2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767B-B70C-E440-9CC2-5545D9E603B1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AB66055-2B5C-D00E-439B-7ACE5A9BC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66EAB59-70B1-18BF-4CFC-DDCFE0630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877D-8F51-5441-97E6-09F538CA94F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52365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BCE285-D815-D2BD-2B3E-5ACB9241A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7B82CDE0-4101-F026-BA6C-8DCFAB27A1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DE63A3B-9267-2B4B-CD9C-2F69D0B3DD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8E9E523F-4400-0248-AD11-16643449F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767B-B70C-E440-9CC2-5545D9E603B1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32868D8-4D9A-B33F-1247-DD24A8440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CDD6ED8-BF5C-EC1C-5C29-75E9381F9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877D-8F51-5441-97E6-09F538CA94F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448428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0EDB28-F8AD-FCAF-7C7D-2C3733F9A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2D80E30C-87A8-51DB-D0A9-AA07EA0DDE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l-PL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EB8AD80-770D-E9F8-061D-C97817261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767B-B70C-E440-9CC2-5545D9E603B1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6DA6CA5-68DF-7AC9-D7AA-06D5793C9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914BF1B-6FFA-49FE-7A83-E53084C91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877D-8F51-5441-97E6-09F538CA94F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590203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6BF1A961-37B7-E8D8-6E78-9C745FA014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0AA9872C-0E59-9B56-1AE9-9CF3CD61AA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l-PL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B6E7BE3-719E-FEAE-0F3B-3AB6AA591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767B-B70C-E440-9CC2-5545D9E603B1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0631F9B-1E3A-C622-AF0A-A5701A2D4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FDC93B1-52DA-172D-9DEA-8B6C5B9E5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877D-8F51-5441-97E6-09F538CA94F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737982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23864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25004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890521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529590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397381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842723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023022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34980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55940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6793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610918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1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2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3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4294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D565036B-5B63-5924-9B39-457CE12F5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D7D7558-48AA-73F2-8E5D-4A4E5095E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B735D5E-DA41-44F4-31BC-31008B4B54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AC6188F-060B-78C4-5F11-C92D926C99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B9EEC78-E2E3-94B1-DDD7-01DD4288D0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819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42DDE6F0-5638-C6B8-9B95-AB13744E2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43A3E4E-864C-71B3-6390-5DC0D89B7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2EEB1D7-4F15-E4FB-73D4-E2AF00102E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1767B-B70C-E440-9CC2-5545D9E603B1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8D0CE92-CEF2-3AF1-305F-C0BE39018D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5CE0FDE-B87B-0C7C-F83A-A37CD44947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D877D-8F51-5441-97E6-09F538CA94F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7839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900666B3-1D96-462C-8608-C4ACBE751E75}" type="datetime">
              <a:rPr lang="pl-PL" sz="1200" b="0" strike="noStrike" spc="-1">
                <a:solidFill>
                  <a:srgbClr val="8B8B8B"/>
                </a:solidFill>
                <a:latin typeface="Calibri"/>
              </a:rPr>
              <a:t>29.07.2024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3740684C-A2E1-40AF-B944-3EC84960B388}" type="slidenum">
              <a:rPr lang="pl-PL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pl-PL" sz="1800" b="0" strike="noStrike" spc="-1">
                <a:solidFill>
                  <a:srgbClr val="000000"/>
                </a:solidFill>
                <a:latin typeface="Calibri"/>
              </a:rPr>
              <a:t>Cliquez pour éditer le format du texte-titre</a:t>
            </a:r>
          </a:p>
        </p:txBody>
      </p:sp>
      <p:sp>
        <p:nvSpPr>
          <p:cNvPr id="127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800" b="0" strike="noStrike" spc="-1">
                <a:solidFill>
                  <a:srgbClr val="000000"/>
                </a:solidFill>
                <a:latin typeface="Calibri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000" b="0" strike="noStrike" spc="-1">
                <a:solidFill>
                  <a:srgbClr val="000000"/>
                </a:solidFill>
                <a:latin typeface="Calibri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rgbClr val="000000"/>
                </a:solidFill>
                <a:latin typeface="Calibri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1800" b="0" strike="noStrike" spc="-1">
                <a:solidFill>
                  <a:srgbClr val="000000"/>
                </a:solidFill>
                <a:latin typeface="Calibri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rgbClr val="000000"/>
                </a:solidFill>
                <a:latin typeface="Calibri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rgbClr val="000000"/>
                </a:solidFill>
                <a:latin typeface="Calibri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rgbClr val="000000"/>
                </a:solidFill>
                <a:latin typeface="Calibri"/>
              </a:rPr>
              <a:t>Septième niveau de plan</a:t>
            </a:r>
          </a:p>
        </p:txBody>
      </p:sp>
    </p:spTree>
    <p:extLst>
      <p:ext uri="{BB962C8B-B14F-4D97-AF65-F5344CB8AC3E}">
        <p14:creationId xmlns:p14="http://schemas.microsoft.com/office/powerpoint/2010/main" val="1210626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bvmm.irht.cnrs.fr/iiif/10388/canvas/canvas-1295800/view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hyperlink" Target="https://arca.irht.cnrs.fr/ark:/63955/md55m900r627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arca.irht.cnrs.fr/iiif/16240/canvas/canvas-1409398/view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hyperlink" Target="https://bvmm.irht.cnrs.fr/iiif/9283/canvas/canvas-1278372/view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otheque-virtuelle-clairvaux.com/manuscrits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rca.irht.cnrs.fr/ark:/63955/md19s1787042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hyperlink" Target="https://digi.vatlib.it/view/MSS_Vat.lat.1386" TargetMode="Externa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vmm.irht.cnrs.fr/mirador/index.php?manifest=https://bvmm.irht.cnrs.fr/iiif/18904/manifest" TargetMode="Externa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4.png"/><Relationship Id="rId4" Type="http://schemas.openxmlformats.org/officeDocument/2006/relationships/hyperlink" Target="https://bibliotheque-numerique.bibliotheque-agglo-stomer.fr/viewer/1890/?offset=#page=145&amp;viewer=picture&amp;o=&amp;n=0&amp;q=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ibliotheque-numerique.bibliotheque-agglo-stomer.fr/viewer/1890/?offset=#page=145&amp;viewer=picture&amp;o=&amp;n=0&amp;q=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hyperlink" Target="https://bibliotheque-numerique.bibliotheque-agglo-stomer.fr/viewer/1890/?offset=#page=145&amp;viewer=picture&amp;o=&amp;n=0&amp;q=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hyperlink" Target="https://ged.biu-montpellier.fr/florabium/jsp/bium/num/view_diaporama_report.jsp?recordId=documents:BIU_DOCUMENTS:120&amp;volumeIndex=1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BE09DD0-F5F9-46E6-980D-E9B0D6D94A5C}"/>
              </a:ext>
            </a:extLst>
          </p:cNvPr>
          <p:cNvSpPr txBox="1"/>
          <p:nvPr/>
        </p:nvSpPr>
        <p:spPr>
          <a:xfrm>
            <a:off x="117446" y="92279"/>
            <a:ext cx="4580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/>
              <a:t>Hierarchy</a:t>
            </a:r>
            <a:r>
              <a:rPr lang="fr-FR" b="1" dirty="0"/>
              <a:t> and architecture of the page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8071B57-726A-4EFC-81EE-B808A03F86FD}"/>
              </a:ext>
            </a:extLst>
          </p:cNvPr>
          <p:cNvSpPr txBox="1"/>
          <p:nvPr/>
        </p:nvSpPr>
        <p:spPr>
          <a:xfrm>
            <a:off x="10776933" y="461611"/>
            <a:ext cx="16059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Rubric</a:t>
            </a:r>
            <a:r>
              <a:rPr lang="fr-FR" dirty="0"/>
              <a:t> and miniature (</a:t>
            </a:r>
            <a:r>
              <a:rPr lang="fr-FR" dirty="0" err="1"/>
              <a:t>beginning</a:t>
            </a:r>
            <a:r>
              <a:rPr lang="fr-FR" dirty="0"/>
              <a:t> of the book)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BE372CC-61A8-4F35-81E1-AA0F354AA269}"/>
              </a:ext>
            </a:extLst>
          </p:cNvPr>
          <p:cNvSpPr txBox="1"/>
          <p:nvPr/>
        </p:nvSpPr>
        <p:spPr>
          <a:xfrm>
            <a:off x="472902" y="970452"/>
            <a:ext cx="47565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/>
              <a:t>Initials</a:t>
            </a:r>
            <a:r>
              <a:rPr lang="fr-FR" sz="1600" dirty="0"/>
              <a:t> in the </a:t>
            </a:r>
            <a:r>
              <a:rPr lang="fr-FR" sz="1600" dirty="0" err="1"/>
              <a:t>text</a:t>
            </a:r>
            <a:r>
              <a:rPr lang="fr-FR" sz="1600" dirty="0"/>
              <a:t> correspond </a:t>
            </a:r>
            <a:r>
              <a:rPr lang="fr-FR" sz="1600" dirty="0" err="1"/>
              <a:t>with</a:t>
            </a:r>
            <a:r>
              <a:rPr lang="fr-FR" sz="1600" dirty="0"/>
              <a:t> </a:t>
            </a:r>
            <a:r>
              <a:rPr lang="fr-FR" sz="1600" dirty="0" err="1"/>
              <a:t>those</a:t>
            </a:r>
            <a:r>
              <a:rPr lang="fr-FR" sz="1600" dirty="0"/>
              <a:t> in the gloss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784333-3EE0-4CCD-9942-CD864AE2F5D7}"/>
              </a:ext>
            </a:extLst>
          </p:cNvPr>
          <p:cNvSpPr txBox="1"/>
          <p:nvPr/>
        </p:nvSpPr>
        <p:spPr>
          <a:xfrm>
            <a:off x="236127" y="1808820"/>
            <a:ext cx="39162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/>
              <a:t>Each</a:t>
            </a:r>
            <a:r>
              <a:rPr lang="fr-FR" sz="1600" dirty="0"/>
              <a:t> gloss </a:t>
            </a:r>
            <a:r>
              <a:rPr lang="fr-FR" sz="1600" dirty="0" err="1"/>
              <a:t>begins</a:t>
            </a:r>
            <a:r>
              <a:rPr lang="fr-FR" sz="1600" dirty="0"/>
              <a:t> </a:t>
            </a:r>
            <a:r>
              <a:rPr lang="fr-FR" sz="1600" dirty="0" err="1"/>
              <a:t>with</a:t>
            </a:r>
            <a:r>
              <a:rPr lang="fr-FR" sz="1600" dirty="0"/>
              <a:t> </a:t>
            </a:r>
            <a:r>
              <a:rPr lang="fr-FR" sz="1600" b="1" dirty="0"/>
              <a:t>a </a:t>
            </a:r>
            <a:r>
              <a:rPr lang="fr-FR" sz="1600" b="1" dirty="0" err="1"/>
              <a:t>paragraph</a:t>
            </a:r>
            <a:r>
              <a:rPr lang="fr-FR" sz="1600" b="1" dirty="0"/>
              <a:t> </a:t>
            </a:r>
            <a:r>
              <a:rPr lang="fr-FR" sz="1600" b="1" dirty="0" err="1"/>
              <a:t>sign</a:t>
            </a:r>
            <a:endParaRPr lang="fr-FR" sz="1600" b="1" dirty="0"/>
          </a:p>
          <a:p>
            <a:endParaRPr lang="fr-FR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err="1"/>
              <a:t>lemmata</a:t>
            </a:r>
            <a:r>
              <a:rPr lang="fr-FR" sz="1600" dirty="0"/>
              <a:t> are </a:t>
            </a:r>
            <a:r>
              <a:rPr lang="fr-FR" sz="1600" dirty="0" err="1"/>
              <a:t>underligned</a:t>
            </a:r>
            <a:r>
              <a:rPr lang="fr-FR" sz="1600" dirty="0"/>
              <a:t> in </a:t>
            </a:r>
            <a:r>
              <a:rPr lang="fr-FR" sz="1600" dirty="0" err="1"/>
              <a:t>red</a:t>
            </a:r>
            <a:endParaRPr lang="fr-FR" sz="1600" dirty="0"/>
          </a:p>
          <a:p>
            <a:endParaRPr lang="fr-F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A </a:t>
            </a:r>
            <a:r>
              <a:rPr lang="fr-FR" sz="1600" b="1" dirty="0" err="1"/>
              <a:t>letter</a:t>
            </a:r>
            <a:r>
              <a:rPr lang="fr-FR" sz="1600" b="1" dirty="0"/>
              <a:t> of alphabet </a:t>
            </a:r>
            <a:r>
              <a:rPr lang="fr-FR" sz="1600" dirty="0"/>
              <a:t>tags the gloss and a </a:t>
            </a:r>
            <a:r>
              <a:rPr lang="fr-FR" sz="1600" dirty="0" err="1"/>
              <a:t>commented</a:t>
            </a:r>
            <a:r>
              <a:rPr lang="fr-FR" sz="1600" dirty="0"/>
              <a:t> </a:t>
            </a:r>
            <a:r>
              <a:rPr lang="fr-FR" sz="1600" dirty="0" err="1"/>
              <a:t>term</a:t>
            </a:r>
            <a:endParaRPr lang="fr-FR" sz="1600" dirty="0"/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59BD77BF-2DE6-48C9-B6E3-364396FA9858}"/>
              </a:ext>
            </a:extLst>
          </p:cNvPr>
          <p:cNvCxnSpPr>
            <a:cxnSpLocks/>
          </p:cNvCxnSpPr>
          <p:nvPr/>
        </p:nvCxnSpPr>
        <p:spPr>
          <a:xfrm flipH="1">
            <a:off x="10146890" y="1661940"/>
            <a:ext cx="1179871" cy="18678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>
            <a:extLst>
              <a:ext uri="{FF2B5EF4-FFF2-40B4-BE49-F238E27FC236}">
                <a16:creationId xmlns:a16="http://schemas.microsoft.com/office/drawing/2014/main" id="{91A90B24-F6F9-4683-9ED2-84393BEC08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595" y="7431"/>
            <a:ext cx="4824068" cy="6858000"/>
          </a:xfrm>
          <a:prstGeom prst="rect">
            <a:avLst/>
          </a:prstGeom>
        </p:spPr>
      </p:pic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F45CB104-D120-43DC-AB08-71689F52C60D}"/>
              </a:ext>
            </a:extLst>
          </p:cNvPr>
          <p:cNvCxnSpPr>
            <a:cxnSpLocks/>
          </p:cNvCxnSpPr>
          <p:nvPr/>
        </p:nvCxnSpPr>
        <p:spPr>
          <a:xfrm flipV="1">
            <a:off x="4607609" y="748244"/>
            <a:ext cx="1318889" cy="3135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257D1070-0F85-4602-8BE4-52C8EAB16E11}"/>
              </a:ext>
            </a:extLst>
          </p:cNvPr>
          <p:cNvCxnSpPr>
            <a:cxnSpLocks/>
          </p:cNvCxnSpPr>
          <p:nvPr/>
        </p:nvCxnSpPr>
        <p:spPr>
          <a:xfrm>
            <a:off x="4752076" y="1216404"/>
            <a:ext cx="3276188" cy="42011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2E627A10-5D86-40C7-8A43-A8CBFEC1C4FE}"/>
              </a:ext>
            </a:extLst>
          </p:cNvPr>
          <p:cNvSpPr/>
          <p:nvPr/>
        </p:nvSpPr>
        <p:spPr>
          <a:xfrm>
            <a:off x="5978774" y="2191438"/>
            <a:ext cx="1057316" cy="307777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85B5EC01-B063-4D1D-94EA-0D33F45A22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258" y="3450230"/>
            <a:ext cx="3630552" cy="1085571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31A62B3F-48F6-45F9-9B9C-92401ADF01A9}"/>
              </a:ext>
            </a:extLst>
          </p:cNvPr>
          <p:cNvSpPr/>
          <p:nvPr/>
        </p:nvSpPr>
        <p:spPr>
          <a:xfrm>
            <a:off x="9254321" y="6214201"/>
            <a:ext cx="602744" cy="25327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C4AB6D-989A-4E63-B43A-2E79B7BCCF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2383" y="4774344"/>
            <a:ext cx="2109797" cy="1114406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BC5051F-133F-470C-B2CB-A3412F5FC3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3431" y="6208292"/>
            <a:ext cx="3937038" cy="66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77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869F48E-B3CA-44D9-A790-E0D18F3FA166}"/>
              </a:ext>
            </a:extLst>
          </p:cNvPr>
          <p:cNvSpPr/>
          <p:nvPr/>
        </p:nvSpPr>
        <p:spPr>
          <a:xfrm>
            <a:off x="6639497" y="940230"/>
            <a:ext cx="47519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Noto Serif CJK SC"/>
              </a:rPr>
              <a:t>Paraph:  </a:t>
            </a:r>
            <a:r>
              <a:rPr lang="en-US" i="1" dirty="0">
                <a:latin typeface="Calibri" panose="020F0502020204030204" pitchFamily="34" charset="0"/>
                <a:ea typeface="Noto Serif CJK SC"/>
              </a:rPr>
              <a:t>casus </a:t>
            </a:r>
            <a:r>
              <a:rPr lang="en-US" i="1" dirty="0" err="1">
                <a:latin typeface="Calibri" panose="020F0502020204030204" pitchFamily="34" charset="0"/>
                <a:ea typeface="Noto Serif CJK SC"/>
              </a:rPr>
              <a:t>summari</a:t>
            </a:r>
            <a:r>
              <a:rPr lang="en-US" dirty="0">
                <a:latin typeface="Calibri" panose="020F0502020204030204" pitchFamily="34" charset="0"/>
                <a:ea typeface="Noto Serif CJK SC"/>
              </a:rPr>
              <a:t>, </a:t>
            </a:r>
          </a:p>
          <a:p>
            <a:r>
              <a:rPr lang="en-US" dirty="0">
                <a:latin typeface="Calibri" panose="020F0502020204030204" pitchFamily="34" charset="0"/>
                <a:ea typeface="Noto Serif CJK SC"/>
              </a:rPr>
              <a:t>paraph with a  single spike : </a:t>
            </a:r>
            <a:r>
              <a:rPr lang="en-US" i="1" dirty="0" err="1">
                <a:latin typeface="Calibri" panose="020F0502020204030204" pitchFamily="34" charset="0"/>
                <a:ea typeface="Noto Serif CJK SC"/>
              </a:rPr>
              <a:t>divisio</a:t>
            </a:r>
            <a:endParaRPr lang="en-US" i="1" dirty="0">
              <a:latin typeface="Calibri" panose="020F0502020204030204" pitchFamily="34" charset="0"/>
              <a:ea typeface="Noto Serif CJK SC"/>
            </a:endParaRPr>
          </a:p>
          <a:p>
            <a:r>
              <a:rPr lang="en-US" dirty="0">
                <a:latin typeface="Calibri" panose="020F0502020204030204" pitchFamily="34" charset="0"/>
                <a:ea typeface="Noto Serif CJK SC"/>
              </a:rPr>
              <a:t>paraph with two spikes : </a:t>
            </a:r>
            <a:r>
              <a:rPr lang="en-US" i="1" dirty="0" err="1">
                <a:latin typeface="Calibri" panose="020F0502020204030204" pitchFamily="34" charset="0"/>
                <a:ea typeface="Noto Serif CJK SC"/>
              </a:rPr>
              <a:t>literalis</a:t>
            </a:r>
            <a:r>
              <a:rPr lang="en-US" i="1" dirty="0">
                <a:latin typeface="Calibri" panose="020F0502020204030204" pitchFamily="34" charset="0"/>
                <a:ea typeface="Noto Serif CJK SC"/>
              </a:rPr>
              <a:t> </a:t>
            </a:r>
            <a:r>
              <a:rPr lang="en-US" i="1" dirty="0" err="1">
                <a:latin typeface="Calibri" panose="020F0502020204030204" pitchFamily="34" charset="0"/>
                <a:ea typeface="Noto Serif CJK SC"/>
              </a:rPr>
              <a:t>prosecutio</a:t>
            </a:r>
            <a:endParaRPr lang="fr-FR" i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C2E9B6-CEBB-429D-8F3D-711985A286CA}"/>
              </a:ext>
            </a:extLst>
          </p:cNvPr>
          <p:cNvSpPr/>
          <p:nvPr/>
        </p:nvSpPr>
        <p:spPr>
          <a:xfrm>
            <a:off x="6446064" y="5040272"/>
            <a:ext cx="22517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Noto Serif CJK SC"/>
              </a:rPr>
              <a:t>Cambrai, </a:t>
            </a:r>
            <a:r>
              <a:rPr lang="fr-FR" dirty="0">
                <a:latin typeface="Calibri" panose="020F0502020204030204" pitchFamily="34" charset="0"/>
                <a:ea typeface="Noto Serif CJK SC"/>
                <a:hlinkClick r:id="rId2"/>
              </a:rPr>
              <a:t>BM, 620</a:t>
            </a:r>
            <a:r>
              <a:rPr lang="fr-FR" dirty="0">
                <a:latin typeface="Calibri" panose="020F0502020204030204" pitchFamily="34" charset="0"/>
                <a:ea typeface="Noto Serif CJK SC"/>
              </a:rPr>
              <a:t>, f. 8</a:t>
            </a:r>
            <a:endParaRPr lang="fr-FR" sz="10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3B24AFC-9995-42A9-B505-281BEEEC5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11" y="0"/>
            <a:ext cx="5940789" cy="65188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2EF1D0-7B0A-4269-95CF-FEFF704B83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6386" y="6190415"/>
            <a:ext cx="3937038" cy="66758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86EBFAA-32F0-42A7-B611-B4B34B5000F2}"/>
              </a:ext>
            </a:extLst>
          </p:cNvPr>
          <p:cNvSpPr/>
          <p:nvPr/>
        </p:nvSpPr>
        <p:spPr>
          <a:xfrm>
            <a:off x="6446064" y="4618342"/>
            <a:ext cx="36903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Noto Serif CJK SC"/>
              </a:rPr>
              <a:t>Johannes </a:t>
            </a:r>
            <a:r>
              <a:rPr lang="fr-FR" dirty="0" err="1">
                <a:latin typeface="Calibri" panose="020F0502020204030204" pitchFamily="34" charset="0"/>
                <a:ea typeface="Noto Serif CJK SC"/>
              </a:rPr>
              <a:t>Andreae</a:t>
            </a:r>
            <a:r>
              <a:rPr lang="fr-FR" dirty="0">
                <a:latin typeface="Calibri" panose="020F0502020204030204" pitchFamily="34" charset="0"/>
                <a:ea typeface="Noto Serif CJK SC"/>
              </a:rPr>
              <a:t>, </a:t>
            </a:r>
            <a:r>
              <a:rPr lang="fr-FR" i="1" dirty="0">
                <a:latin typeface="Calibri" panose="020F0502020204030204" pitchFamily="34" charset="0"/>
                <a:ea typeface="Noto Serif CJK SC"/>
              </a:rPr>
              <a:t>Novella in </a:t>
            </a:r>
            <a:r>
              <a:rPr lang="fr-FR" i="1" dirty="0" err="1">
                <a:latin typeface="Calibri" panose="020F0502020204030204" pitchFamily="34" charset="0"/>
                <a:ea typeface="Noto Serif CJK SC"/>
              </a:rPr>
              <a:t>Sextum</a:t>
            </a:r>
            <a:endParaRPr lang="fr-FR" i="1" dirty="0">
              <a:latin typeface="Calibri" panose="020F0502020204030204" pitchFamily="34" charset="0"/>
              <a:ea typeface="Noto Serif CJK SC"/>
            </a:endParaRPr>
          </a:p>
        </p:txBody>
      </p:sp>
    </p:spTree>
    <p:extLst>
      <p:ext uri="{BB962C8B-B14F-4D97-AF65-F5344CB8AC3E}">
        <p14:creationId xmlns:p14="http://schemas.microsoft.com/office/powerpoint/2010/main" val="3491388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28909FB-0789-4AB2-8775-F6B621B93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2175" y="0"/>
            <a:ext cx="4343400" cy="6858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23711E7-0698-4E6B-9447-BA47CFC66830}"/>
              </a:ext>
            </a:extLst>
          </p:cNvPr>
          <p:cNvSpPr txBox="1"/>
          <p:nvPr/>
        </p:nvSpPr>
        <p:spPr>
          <a:xfrm>
            <a:off x="4675464" y="1927162"/>
            <a:ext cx="1359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Initial O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7E53B7BE-9708-4FB6-BEF3-3CEAC24B450B}"/>
              </a:ext>
            </a:extLst>
          </p:cNvPr>
          <p:cNvCxnSpPr>
            <a:cxnSpLocks/>
          </p:cNvCxnSpPr>
          <p:nvPr/>
        </p:nvCxnSpPr>
        <p:spPr>
          <a:xfrm flipV="1">
            <a:off x="5526597" y="658427"/>
            <a:ext cx="3097286" cy="13541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A725F30F-BBCB-418F-B11B-DA5F91E51D87}"/>
              </a:ext>
            </a:extLst>
          </p:cNvPr>
          <p:cNvCxnSpPr>
            <a:cxnSpLocks/>
          </p:cNvCxnSpPr>
          <p:nvPr/>
        </p:nvCxnSpPr>
        <p:spPr>
          <a:xfrm>
            <a:off x="5600700" y="2209800"/>
            <a:ext cx="2038088" cy="16436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7BBA6A09-E623-437B-9CDE-F65D4A61C6D1}"/>
              </a:ext>
            </a:extLst>
          </p:cNvPr>
          <p:cNvSpPr txBox="1"/>
          <p:nvPr/>
        </p:nvSpPr>
        <p:spPr>
          <a:xfrm>
            <a:off x="850084" y="321900"/>
            <a:ext cx="35569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/>
              <a:t>Glosses</a:t>
            </a:r>
            <a:r>
              <a:rPr lang="fr-FR" b="1" dirty="0"/>
              <a:t>: ‘French’ </a:t>
            </a:r>
            <a:r>
              <a:rPr lang="fr-FR" b="1" dirty="0" err="1"/>
              <a:t>layout</a:t>
            </a:r>
            <a:endParaRPr lang="fr-FR" b="1" dirty="0"/>
          </a:p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/>
              <a:t>underlined</a:t>
            </a:r>
            <a:r>
              <a:rPr lang="fr-FR" dirty="0"/>
              <a:t> </a:t>
            </a:r>
            <a:r>
              <a:rPr lang="fr-FR" dirty="0" err="1"/>
              <a:t>lemmas</a:t>
            </a: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/>
              <a:t>often</a:t>
            </a:r>
            <a:r>
              <a:rPr lang="fr-FR" dirty="0"/>
              <a:t> no </a:t>
            </a:r>
            <a:r>
              <a:rPr lang="fr-FR" dirty="0" err="1"/>
              <a:t>reference</a:t>
            </a:r>
            <a:r>
              <a:rPr lang="fr-FR" dirty="0"/>
              <a:t> </a:t>
            </a:r>
            <a:r>
              <a:rPr lang="fr-FR" dirty="0" err="1"/>
              <a:t>sign</a:t>
            </a:r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F33853A-39E2-45FE-AC4A-AE75238EB6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743" y="2325541"/>
            <a:ext cx="6480001" cy="312024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EFB1D51-787F-473F-9C1D-1D6F8015313D}"/>
              </a:ext>
            </a:extLst>
          </p:cNvPr>
          <p:cNvSpPr/>
          <p:nvPr/>
        </p:nvSpPr>
        <p:spPr>
          <a:xfrm>
            <a:off x="7862406" y="4714613"/>
            <a:ext cx="3672455" cy="179524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4FDCCF5-B093-4715-8DBC-8410F0E79018}"/>
              </a:ext>
            </a:extLst>
          </p:cNvPr>
          <p:cNvSpPr/>
          <p:nvPr/>
        </p:nvSpPr>
        <p:spPr>
          <a:xfrm>
            <a:off x="10654018" y="658426"/>
            <a:ext cx="687898" cy="197251"/>
          </a:xfrm>
          <a:prstGeom prst="rect">
            <a:avLst/>
          </a:prstGeom>
          <a:solidFill>
            <a:schemeClr val="accent1">
              <a:alpha val="2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1821BB-C1FC-4FB8-9D23-83E6A667F47C}"/>
              </a:ext>
            </a:extLst>
          </p:cNvPr>
          <p:cNvSpPr/>
          <p:nvPr/>
        </p:nvSpPr>
        <p:spPr>
          <a:xfrm>
            <a:off x="9027252" y="869778"/>
            <a:ext cx="687898" cy="197251"/>
          </a:xfrm>
          <a:prstGeom prst="rect">
            <a:avLst/>
          </a:prstGeom>
          <a:solidFill>
            <a:schemeClr val="accent1">
              <a:alpha val="2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B7EE189-2805-4447-9A28-83A7E1F7B58F}"/>
              </a:ext>
            </a:extLst>
          </p:cNvPr>
          <p:cNvSpPr/>
          <p:nvPr/>
        </p:nvSpPr>
        <p:spPr>
          <a:xfrm>
            <a:off x="10255366" y="876156"/>
            <a:ext cx="687898" cy="197251"/>
          </a:xfrm>
          <a:prstGeom prst="rect">
            <a:avLst/>
          </a:prstGeom>
          <a:solidFill>
            <a:schemeClr val="accent1">
              <a:alpha val="2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20111C-27CE-49FB-9235-9F2AAE68517D}"/>
              </a:ext>
            </a:extLst>
          </p:cNvPr>
          <p:cNvSpPr/>
          <p:nvPr/>
        </p:nvSpPr>
        <p:spPr>
          <a:xfrm>
            <a:off x="10728164" y="1067029"/>
            <a:ext cx="430199" cy="197251"/>
          </a:xfrm>
          <a:prstGeom prst="rect">
            <a:avLst/>
          </a:prstGeom>
          <a:solidFill>
            <a:schemeClr val="accent1">
              <a:alpha val="2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638F3C5-E780-4F4D-87CC-2BE0EB4D291F}"/>
              </a:ext>
            </a:extLst>
          </p:cNvPr>
          <p:cNvSpPr/>
          <p:nvPr/>
        </p:nvSpPr>
        <p:spPr>
          <a:xfrm>
            <a:off x="230739" y="5751896"/>
            <a:ext cx="62888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i="1" dirty="0" err="1"/>
              <a:t>Decretum</a:t>
            </a:r>
            <a:r>
              <a:rPr lang="fr-FR" i="1" dirty="0"/>
              <a:t> </a:t>
            </a:r>
            <a:r>
              <a:rPr lang="fr-FR" i="1" dirty="0" err="1"/>
              <a:t>Gratiani</a:t>
            </a:r>
            <a:r>
              <a:rPr lang="fr-FR" dirty="0"/>
              <a:t>, </a:t>
            </a:r>
            <a:r>
              <a:rPr lang="fr-FR" dirty="0" err="1"/>
              <a:t>northern</a:t>
            </a:r>
            <a:r>
              <a:rPr lang="fr-FR" dirty="0"/>
              <a:t> France, </a:t>
            </a:r>
            <a:r>
              <a:rPr lang="fr-FR" dirty="0" err="1"/>
              <a:t>late</a:t>
            </a:r>
            <a:r>
              <a:rPr lang="fr-FR" dirty="0"/>
              <a:t> 13th c.</a:t>
            </a:r>
          </a:p>
          <a:p>
            <a:r>
              <a:rPr lang="fr-FR" dirty="0"/>
              <a:t>Cambrai, </a:t>
            </a:r>
            <a:r>
              <a:rPr lang="fr-FR" dirty="0">
                <a:hlinkClick r:id="rId4"/>
              </a:rPr>
              <a:t>BM, 606 (564), </a:t>
            </a:r>
            <a:r>
              <a:rPr lang="fr-FR" dirty="0"/>
              <a:t>f. 1,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883EAACA-A1C2-4057-BC6C-62CC98346D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6386" y="6190415"/>
            <a:ext cx="3937038" cy="66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524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05E3896-E6F3-44CA-ACBA-A26050C3DF98}"/>
              </a:ext>
            </a:extLst>
          </p:cNvPr>
          <p:cNvSpPr txBox="1"/>
          <p:nvPr/>
        </p:nvSpPr>
        <p:spPr>
          <a:xfrm>
            <a:off x="601359" y="313935"/>
            <a:ext cx="35569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Glosses</a:t>
            </a:r>
            <a:r>
              <a:rPr lang="fr-FR" dirty="0"/>
              <a:t>: ‘French </a:t>
            </a:r>
            <a:r>
              <a:rPr lang="fr-FR" dirty="0" err="1"/>
              <a:t>layout</a:t>
            </a:r>
            <a:r>
              <a:rPr lang="fr-FR" dirty="0"/>
              <a:t>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/>
              <a:t>underlined</a:t>
            </a:r>
            <a:r>
              <a:rPr lang="fr-FR" dirty="0"/>
              <a:t> </a:t>
            </a:r>
            <a:r>
              <a:rPr lang="fr-FR" dirty="0" err="1"/>
              <a:t>lemmas</a:t>
            </a: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/>
              <a:t>often</a:t>
            </a:r>
            <a:r>
              <a:rPr lang="fr-FR" dirty="0"/>
              <a:t> no </a:t>
            </a:r>
            <a:r>
              <a:rPr lang="fr-FR" dirty="0" err="1"/>
              <a:t>reference</a:t>
            </a:r>
            <a:r>
              <a:rPr lang="fr-FR" dirty="0"/>
              <a:t> </a:t>
            </a:r>
            <a:r>
              <a:rPr lang="fr-FR" dirty="0" err="1"/>
              <a:t>sign</a:t>
            </a:r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3D3A63B-9027-4ABC-8B41-130FA398E42D}"/>
              </a:ext>
            </a:extLst>
          </p:cNvPr>
          <p:cNvSpPr/>
          <p:nvPr/>
        </p:nvSpPr>
        <p:spPr>
          <a:xfrm>
            <a:off x="112885" y="6190415"/>
            <a:ext cx="46757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/>
              <a:t>Justinianus</a:t>
            </a:r>
            <a:r>
              <a:rPr lang="fr-FR" dirty="0"/>
              <a:t> , </a:t>
            </a:r>
            <a:r>
              <a:rPr lang="fr-FR" i="1" dirty="0"/>
              <a:t>Codex, </a:t>
            </a:r>
            <a:r>
              <a:rPr lang="fr-FR" dirty="0"/>
              <a:t>Paris; </a:t>
            </a:r>
            <a:r>
              <a:rPr lang="fr-FR" dirty="0">
                <a:hlinkClick r:id="rId2"/>
              </a:rPr>
              <a:t>Mus. Cluny cl. 22717b</a:t>
            </a:r>
            <a:endParaRPr lang="fr-FR" dirty="0"/>
          </a:p>
          <a:p>
            <a:r>
              <a:rPr lang="fr-FR" dirty="0"/>
              <a:t>Orléans, 3rd quarter and </a:t>
            </a:r>
            <a:r>
              <a:rPr lang="fr-FR" dirty="0" err="1"/>
              <a:t>Late</a:t>
            </a:r>
            <a:r>
              <a:rPr lang="fr-FR" dirty="0"/>
              <a:t> 13th. c.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BE2136B-7AF4-444F-B099-3856EADB1D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1935" y="6199371"/>
            <a:ext cx="3937038" cy="66758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D29A879-B196-4221-B5C6-B0DCF27D8024}"/>
              </a:ext>
            </a:extLst>
          </p:cNvPr>
          <p:cNvSpPr/>
          <p:nvPr/>
        </p:nvSpPr>
        <p:spPr>
          <a:xfrm>
            <a:off x="480453" y="5242341"/>
            <a:ext cx="56155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latin typeface="Times New Roman, Times, serif"/>
              </a:rPr>
              <a:t>C. 8. 1, 1: </a:t>
            </a:r>
            <a:r>
              <a:rPr lang="en-GB" b="1" dirty="0">
                <a:latin typeface="Times New Roman, Times, serif"/>
              </a:rPr>
              <a:t>Cum </a:t>
            </a:r>
            <a:r>
              <a:rPr lang="en-GB" b="1" dirty="0" err="1">
                <a:latin typeface="Times New Roman, Times, serif"/>
              </a:rPr>
              <a:t>proponas</a:t>
            </a:r>
            <a:r>
              <a:rPr lang="en-GB" b="1" dirty="0">
                <a:latin typeface="Times New Roman, Times, serif"/>
              </a:rPr>
              <a:t> </a:t>
            </a:r>
            <a:r>
              <a:rPr lang="en-GB" dirty="0" err="1">
                <a:latin typeface="Times New Roman, Times, serif"/>
              </a:rPr>
              <a:t>radicibus</a:t>
            </a:r>
            <a:r>
              <a:rPr lang="en-GB" dirty="0">
                <a:latin typeface="Times New Roman, Times, serif"/>
              </a:rPr>
              <a:t> </a:t>
            </a:r>
            <a:r>
              <a:rPr lang="en-GB" dirty="0" err="1">
                <a:latin typeface="Times New Roman, Times, serif"/>
              </a:rPr>
              <a:t>arborum</a:t>
            </a:r>
            <a:r>
              <a:rPr lang="en-GB" dirty="0">
                <a:latin typeface="Times New Roman, Times, serif"/>
              </a:rPr>
              <a:t> </a:t>
            </a:r>
            <a:r>
              <a:rPr lang="en-GB" b="1" dirty="0">
                <a:latin typeface="Times New Roman, Times, serif"/>
              </a:rPr>
              <a:t>in</a:t>
            </a:r>
            <a:r>
              <a:rPr lang="en-GB" dirty="0">
                <a:latin typeface="Times New Roman, Times, serif"/>
              </a:rPr>
              <a:t> </a:t>
            </a:r>
            <a:r>
              <a:rPr lang="en-GB" dirty="0" err="1">
                <a:latin typeface="Times New Roman, Times, serif"/>
              </a:rPr>
              <a:t>vicina</a:t>
            </a:r>
            <a:r>
              <a:rPr lang="en-GB" dirty="0">
                <a:latin typeface="Times New Roman, Times, serif"/>
              </a:rPr>
              <a:t> </a:t>
            </a:r>
            <a:r>
              <a:rPr lang="en-GB" dirty="0" err="1">
                <a:latin typeface="Times New Roman, Times, serif"/>
              </a:rPr>
              <a:t>agathangeli</a:t>
            </a:r>
            <a:r>
              <a:rPr lang="en-GB" dirty="0">
                <a:latin typeface="Times New Roman, Times, serif"/>
              </a:rPr>
              <a:t> </a:t>
            </a:r>
            <a:r>
              <a:rPr lang="en-GB" b="1" dirty="0">
                <a:latin typeface="Times New Roman, Times, serif"/>
              </a:rPr>
              <a:t>area</a:t>
            </a:r>
            <a:r>
              <a:rPr lang="en-GB" dirty="0">
                <a:latin typeface="Times New Roman, Times, serif"/>
              </a:rPr>
              <a:t> </a:t>
            </a:r>
            <a:r>
              <a:rPr lang="en-GB" dirty="0" err="1">
                <a:latin typeface="Times New Roman, Times, serif"/>
              </a:rPr>
              <a:t>positis</a:t>
            </a:r>
            <a:r>
              <a:rPr lang="en-GB" dirty="0">
                <a:latin typeface="Times New Roman, Times, serif"/>
              </a:rPr>
              <a:t> </a:t>
            </a:r>
            <a:r>
              <a:rPr lang="en-GB" dirty="0" err="1">
                <a:latin typeface="Times New Roman, Times, serif"/>
              </a:rPr>
              <a:t>crescentibus</a:t>
            </a:r>
            <a:r>
              <a:rPr lang="en-GB" dirty="0">
                <a:latin typeface="Times New Roman, Times, serif"/>
              </a:rPr>
              <a:t> </a:t>
            </a:r>
            <a:r>
              <a:rPr lang="en-GB" dirty="0" err="1">
                <a:latin typeface="Times New Roman, Times, serif"/>
              </a:rPr>
              <a:t>fundamentis</a:t>
            </a:r>
            <a:r>
              <a:rPr lang="en-GB" dirty="0">
                <a:latin typeface="Times New Roman, Times, serif"/>
              </a:rPr>
              <a:t> domus </a:t>
            </a:r>
            <a:r>
              <a:rPr lang="en-GB" dirty="0" err="1">
                <a:latin typeface="Times New Roman, Times, serif"/>
              </a:rPr>
              <a:t>tuae</a:t>
            </a:r>
            <a:r>
              <a:rPr lang="en-GB" dirty="0">
                <a:latin typeface="Times New Roman, Times, serif"/>
              </a:rPr>
              <a:t> </a:t>
            </a:r>
            <a:r>
              <a:rPr lang="en-GB" dirty="0" err="1">
                <a:latin typeface="Times New Roman, Times, serif"/>
              </a:rPr>
              <a:t>periculum</a:t>
            </a:r>
            <a:r>
              <a:rPr lang="en-GB" dirty="0">
                <a:latin typeface="Times New Roman, Times, serif"/>
              </a:rPr>
              <a:t> </a:t>
            </a:r>
            <a:r>
              <a:rPr lang="en-GB" dirty="0" err="1">
                <a:latin typeface="Times New Roman, Times, serif"/>
              </a:rPr>
              <a:t>adferri</a:t>
            </a:r>
            <a:r>
              <a:rPr lang="en-GB" dirty="0">
                <a:latin typeface="Times New Roman, Times, serif"/>
              </a:rPr>
              <a:t>…. </a:t>
            </a:r>
            <a:r>
              <a:rPr lang="en-GB" b="1" dirty="0">
                <a:latin typeface="Times New Roman, Times, serif"/>
              </a:rPr>
              <a:t>in </a:t>
            </a:r>
            <a:r>
              <a:rPr lang="en-GB" b="1" dirty="0" err="1">
                <a:latin typeface="Times New Roman, Times, serif"/>
              </a:rPr>
              <a:t>albo</a:t>
            </a:r>
            <a:r>
              <a:rPr lang="en-GB" b="1" dirty="0">
                <a:latin typeface="Times New Roman, Times, serif"/>
              </a:rPr>
              <a:t> </a:t>
            </a:r>
            <a:r>
              <a:rPr lang="en-GB" dirty="0" err="1">
                <a:latin typeface="Times New Roman, Times, serif"/>
              </a:rPr>
              <a:t>proposita</a:t>
            </a:r>
            <a:r>
              <a:rPr lang="en-GB" dirty="0">
                <a:latin typeface="Times New Roman, Times, serif"/>
              </a:rPr>
              <a:t> </a:t>
            </a:r>
            <a:r>
              <a:rPr lang="en-GB" dirty="0" err="1">
                <a:latin typeface="Times New Roman, Times, serif"/>
              </a:rPr>
              <a:t>habet</a:t>
            </a:r>
            <a:r>
              <a:rPr lang="en-GB" dirty="0">
                <a:latin typeface="Times New Roman, Times, serif"/>
              </a:rPr>
              <a:t>…</a:t>
            </a:r>
            <a:endParaRPr lang="fr-FR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7F505F7-0CEE-4F91-A05C-A1102DC72E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0066" y="-39620"/>
            <a:ext cx="4648200" cy="65532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0CA2F08-87FA-41C3-9785-EDED51E690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903" y="284005"/>
            <a:ext cx="7362971" cy="490147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56B12E2-DC5D-4A8E-B1A3-354A9E388535}"/>
              </a:ext>
            </a:extLst>
          </p:cNvPr>
          <p:cNvSpPr/>
          <p:nvPr/>
        </p:nvSpPr>
        <p:spPr>
          <a:xfrm>
            <a:off x="4074010" y="2061121"/>
            <a:ext cx="1502171" cy="36216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0834720-CE77-49F2-9C08-6542EEA64AA3}"/>
              </a:ext>
            </a:extLst>
          </p:cNvPr>
          <p:cNvSpPr/>
          <p:nvPr/>
        </p:nvSpPr>
        <p:spPr>
          <a:xfrm>
            <a:off x="9515392" y="4278722"/>
            <a:ext cx="2076840" cy="205325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3169464-C5DC-405F-998B-A702145C38F9}"/>
              </a:ext>
            </a:extLst>
          </p:cNvPr>
          <p:cNvSpPr/>
          <p:nvPr/>
        </p:nvSpPr>
        <p:spPr>
          <a:xfrm>
            <a:off x="4184945" y="4808741"/>
            <a:ext cx="690081" cy="33757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8B7351A-6FD0-4BB3-89D1-9B2325CDDC06}"/>
              </a:ext>
            </a:extLst>
          </p:cNvPr>
          <p:cNvSpPr/>
          <p:nvPr/>
        </p:nvSpPr>
        <p:spPr>
          <a:xfrm flipV="1">
            <a:off x="541576" y="313934"/>
            <a:ext cx="3281227" cy="165251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1803BD-A088-4F7A-86AF-24EA285EF206}"/>
              </a:ext>
            </a:extLst>
          </p:cNvPr>
          <p:cNvSpPr/>
          <p:nvPr/>
        </p:nvSpPr>
        <p:spPr>
          <a:xfrm>
            <a:off x="2379825" y="2397171"/>
            <a:ext cx="690081" cy="33757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7199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9" grpId="0" animBg="1"/>
      <p:bldP spid="21" grpId="0" animBg="1"/>
      <p:bldP spid="22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CD225F1-F4A5-4818-8D67-01472C2F8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6" y="-27722"/>
            <a:ext cx="4533900" cy="682942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08ACEFA-95B1-43CA-81B3-B2F3B1DEB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9225" y="1420212"/>
            <a:ext cx="6638925" cy="257089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ABF5429-92BC-4470-B693-C6343C938279}"/>
              </a:ext>
            </a:extLst>
          </p:cNvPr>
          <p:cNvSpPr/>
          <p:nvPr/>
        </p:nvSpPr>
        <p:spPr>
          <a:xfrm>
            <a:off x="5526066" y="4121774"/>
            <a:ext cx="22329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Angers, </a:t>
            </a:r>
            <a:r>
              <a:rPr lang="fr-FR" dirty="0">
                <a:hlinkClick r:id="rId4"/>
              </a:rPr>
              <a:t>BM, 381, </a:t>
            </a:r>
            <a:r>
              <a:rPr lang="fr-FR" dirty="0"/>
              <a:t>f. 43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B8676A-8BCA-4423-B445-A743DDF5BA86}"/>
              </a:ext>
            </a:extLst>
          </p:cNvPr>
          <p:cNvSpPr txBox="1"/>
          <p:nvPr/>
        </p:nvSpPr>
        <p:spPr>
          <a:xfrm>
            <a:off x="7072255" y="164372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/>
              <a:t>Commentary</a:t>
            </a:r>
            <a:r>
              <a:rPr lang="fr-FR" b="1" dirty="0"/>
              <a:t> - </a:t>
            </a:r>
            <a:r>
              <a:rPr lang="fr-FR" b="1" dirty="0" err="1"/>
              <a:t>layout</a:t>
            </a:r>
            <a:endParaRPr lang="fr-FR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6B29F28-919C-4DAE-A63F-8FEEC45FBFAA}"/>
              </a:ext>
            </a:extLst>
          </p:cNvPr>
          <p:cNvSpPr/>
          <p:nvPr/>
        </p:nvSpPr>
        <p:spPr>
          <a:xfrm>
            <a:off x="5229225" y="4336200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dirty="0"/>
          </a:p>
          <a:p>
            <a:endParaRPr lang="fr-FR" dirty="0"/>
          </a:p>
          <a:p>
            <a:r>
              <a:rPr lang="fr-FR" dirty="0"/>
              <a:t>    </a:t>
            </a:r>
            <a:r>
              <a:rPr lang="fr-FR" dirty="0" err="1"/>
              <a:t>Bernardus</a:t>
            </a:r>
            <a:r>
              <a:rPr lang="fr-FR" dirty="0"/>
              <a:t> </a:t>
            </a:r>
            <a:r>
              <a:rPr lang="fr-FR" dirty="0" err="1"/>
              <a:t>Compostellanus</a:t>
            </a:r>
            <a:r>
              <a:rPr lang="fr-FR" dirty="0"/>
              <a:t> junior, </a:t>
            </a:r>
            <a:r>
              <a:rPr lang="fr-FR" i="1" dirty="0"/>
              <a:t>Casus </a:t>
            </a:r>
            <a:r>
              <a:rPr lang="fr-FR" i="1" dirty="0" err="1"/>
              <a:t>Decretalium</a:t>
            </a:r>
            <a:endParaRPr lang="fr-FR" i="1" dirty="0"/>
          </a:p>
          <a:p>
            <a:r>
              <a:rPr lang="fr-FR" dirty="0"/>
              <a:t>    </a:t>
            </a:r>
            <a:r>
              <a:rPr lang="fr-FR" dirty="0" err="1"/>
              <a:t>southern</a:t>
            </a:r>
            <a:r>
              <a:rPr lang="fr-FR" dirty="0"/>
              <a:t> France, 13th c. (last quarter)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2AD217F-8F09-4794-A3A1-A42B132F62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6386" y="6190415"/>
            <a:ext cx="3937038" cy="66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073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A2B7FC0-B77A-4B3A-9636-ECD23B5A8527}"/>
              </a:ext>
            </a:extLst>
          </p:cNvPr>
          <p:cNvSpPr txBox="1"/>
          <p:nvPr/>
        </p:nvSpPr>
        <p:spPr>
          <a:xfrm>
            <a:off x="277921" y="137041"/>
            <a:ext cx="3562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/>
              <a:t>Additiones</a:t>
            </a:r>
            <a:endParaRPr lang="fr-FR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4D06CCA-3A98-435F-AB8F-187DD3F01C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7288" y="0"/>
            <a:ext cx="4757266" cy="6858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DDF0D05-3EF4-4CC7-B58D-571C08D4F158}"/>
              </a:ext>
            </a:extLst>
          </p:cNvPr>
          <p:cNvSpPr txBox="1"/>
          <p:nvPr/>
        </p:nvSpPr>
        <p:spPr>
          <a:xfrm>
            <a:off x="464579" y="4749581"/>
            <a:ext cx="490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‘</a:t>
            </a:r>
            <a:r>
              <a:rPr lang="fr-FR" b="1" dirty="0" err="1"/>
              <a:t>Ja</a:t>
            </a:r>
            <a:r>
              <a:rPr lang="fr-FR" b="1" dirty="0"/>
              <a:t> de </a:t>
            </a:r>
            <a:r>
              <a:rPr lang="fr-FR" b="1" dirty="0" err="1"/>
              <a:t>Ravignaco</a:t>
            </a:r>
            <a:r>
              <a:rPr lang="fr-FR" dirty="0"/>
              <a:t>’ = Jacques de Révigny, master at the </a:t>
            </a:r>
            <a:r>
              <a:rPr lang="fr-FR" dirty="0" err="1"/>
              <a:t>University</a:t>
            </a:r>
            <a:r>
              <a:rPr lang="fr-FR" dirty="0"/>
              <a:t> of Orléans, </a:t>
            </a:r>
            <a:r>
              <a:rPr lang="fr-FR" dirty="0" err="1"/>
              <a:t>between</a:t>
            </a:r>
            <a:r>
              <a:rPr lang="fr-FR" dirty="0"/>
              <a:t> 1263 and 1280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F52B9E-85E5-46FC-B4F6-3E28CF1FE0EB}"/>
              </a:ext>
            </a:extLst>
          </p:cNvPr>
          <p:cNvSpPr/>
          <p:nvPr/>
        </p:nvSpPr>
        <p:spPr>
          <a:xfrm>
            <a:off x="7277100" y="5101321"/>
            <a:ext cx="1676400" cy="77152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7D93593-E9CA-43D5-9787-D7705FBB6D5B}"/>
              </a:ext>
            </a:extLst>
          </p:cNvPr>
          <p:cNvSpPr/>
          <p:nvPr/>
        </p:nvSpPr>
        <p:spPr>
          <a:xfrm>
            <a:off x="277921" y="506373"/>
            <a:ext cx="55733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Troyes, </a:t>
            </a:r>
            <a:r>
              <a:rPr lang="fr-FR" dirty="0">
                <a:hlinkClick r:id="rId3"/>
              </a:rPr>
              <a:t>BM, 171</a:t>
            </a:r>
            <a:r>
              <a:rPr lang="fr-FR" dirty="0"/>
              <a:t>, </a:t>
            </a:r>
            <a:r>
              <a:rPr lang="fr-FR" i="1" dirty="0"/>
              <a:t>Volumen</a:t>
            </a:r>
            <a:r>
              <a:rPr lang="fr-FR" dirty="0"/>
              <a:t>, Orléans, 13th c. (3rd quarter)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CCCDD80-4304-4A03-A598-A73A286F901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672615" y="-137144"/>
            <a:ext cx="3044685" cy="638991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29C6814-8021-4EDA-9E03-475FBA7DD129}"/>
              </a:ext>
            </a:extLst>
          </p:cNvPr>
          <p:cNvSpPr/>
          <p:nvPr/>
        </p:nvSpPr>
        <p:spPr>
          <a:xfrm>
            <a:off x="1229769" y="4079186"/>
            <a:ext cx="1553624" cy="518586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AFDB5C6-AABA-4F5D-AB93-6B56E350FC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6386" y="6190415"/>
            <a:ext cx="3937038" cy="66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721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58C7125-A425-4712-8D63-C7A1AC91C7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6735" y="0"/>
            <a:ext cx="4222992" cy="685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312195D-9D26-4EAB-8639-1551D89088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65954" y="2359585"/>
            <a:ext cx="4466394" cy="251998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0450FC9-674B-4F40-A399-D31D319A5331}"/>
              </a:ext>
            </a:extLst>
          </p:cNvPr>
          <p:cNvSpPr/>
          <p:nvPr/>
        </p:nvSpPr>
        <p:spPr>
          <a:xfrm>
            <a:off x="2995612" y="6053538"/>
            <a:ext cx="1201815" cy="68878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B04C9B1-15D4-4734-959A-812214C60F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5971" y="2359585"/>
            <a:ext cx="4800149" cy="249852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A414BB4-D51E-4D5A-8244-5067B7C11401}"/>
              </a:ext>
            </a:extLst>
          </p:cNvPr>
          <p:cNvSpPr txBox="1"/>
          <p:nvPr/>
        </p:nvSpPr>
        <p:spPr>
          <a:xfrm>
            <a:off x="5613094" y="4934996"/>
            <a:ext cx="5244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Paris, BNF, ms. </a:t>
            </a:r>
            <a:r>
              <a:rPr lang="fr-FR" dirty="0" err="1"/>
              <a:t>lat</a:t>
            </a:r>
            <a:r>
              <a:rPr lang="fr-FR" dirty="0"/>
              <a:t> 4523, f. 59 and 59v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D5398ED-9B19-4A73-9687-4F5647E656E5}"/>
              </a:ext>
            </a:extLst>
          </p:cNvPr>
          <p:cNvSpPr txBox="1"/>
          <p:nvPr/>
        </p:nvSpPr>
        <p:spPr>
          <a:xfrm>
            <a:off x="4439727" y="995127"/>
            <a:ext cx="3095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‘Ex </a:t>
            </a:r>
            <a:r>
              <a:rPr lang="fr-FR" dirty="0" err="1"/>
              <a:t>altera</a:t>
            </a:r>
            <a:r>
              <a:rPr lang="fr-FR" dirty="0"/>
              <a:t> parte </a:t>
            </a:r>
            <a:r>
              <a:rPr lang="fr-FR" dirty="0" err="1"/>
              <a:t>eiusdem</a:t>
            </a:r>
            <a:r>
              <a:rPr lang="fr-FR" dirty="0"/>
              <a:t> </a:t>
            </a:r>
            <a:r>
              <a:rPr lang="fr-FR" dirty="0" err="1"/>
              <a:t>folii</a:t>
            </a:r>
            <a:r>
              <a:rPr lang="fr-FR" dirty="0"/>
              <a:t>’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417AA67F-42CF-46D6-B5E8-E8DC768EE3D9}"/>
              </a:ext>
            </a:extLst>
          </p:cNvPr>
          <p:cNvCxnSpPr/>
          <p:nvPr/>
        </p:nvCxnSpPr>
        <p:spPr>
          <a:xfrm flipH="1">
            <a:off x="5266063" y="1432193"/>
            <a:ext cx="694062" cy="188388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312D074C-F77F-4BE2-9F07-3A6F150C12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2482" y="6189350"/>
            <a:ext cx="3937038" cy="66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544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6C7C984-D13A-43F3-A75A-9FB5509BC496}"/>
              </a:ext>
            </a:extLst>
          </p:cNvPr>
          <p:cNvSpPr/>
          <p:nvPr/>
        </p:nvSpPr>
        <p:spPr>
          <a:xfrm>
            <a:off x="106796" y="402740"/>
            <a:ext cx="249279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dirty="0"/>
              <a:t>Liber </a:t>
            </a:r>
            <a:r>
              <a:rPr lang="fr-FR" i="1" dirty="0" err="1"/>
              <a:t>sextus</a:t>
            </a:r>
            <a:r>
              <a:rPr lang="fr-FR" i="1" dirty="0"/>
              <a:t> </a:t>
            </a:r>
            <a:r>
              <a:rPr lang="fr-FR" i="1" dirty="0" err="1"/>
              <a:t>Decretalium</a:t>
            </a:r>
            <a:endParaRPr lang="fr-FR" i="1" dirty="0"/>
          </a:p>
          <a:p>
            <a:r>
              <a:rPr lang="fr-FR" dirty="0" err="1"/>
              <a:t>Bologna</a:t>
            </a:r>
            <a:r>
              <a:rPr lang="fr-FR" dirty="0"/>
              <a:t>, c. 1320-1340</a:t>
            </a:r>
          </a:p>
          <a:p>
            <a:endParaRPr lang="fr-FR" dirty="0"/>
          </a:p>
          <a:p>
            <a:r>
              <a:rPr lang="fr-FR" dirty="0"/>
              <a:t>‘</a:t>
            </a:r>
            <a:r>
              <a:rPr lang="fr-FR" dirty="0" err="1"/>
              <a:t>adjustable</a:t>
            </a:r>
            <a:r>
              <a:rPr lang="fr-FR" dirty="0"/>
              <a:t>’ </a:t>
            </a:r>
            <a:r>
              <a:rPr lang="fr-FR" dirty="0" err="1"/>
              <a:t>layout</a:t>
            </a:r>
            <a:r>
              <a:rPr lang="fr-FR" dirty="0"/>
              <a:t> 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A2C7F4-C196-45A3-BBC4-DFE389884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6890" y="725905"/>
            <a:ext cx="9082681" cy="553860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F1D740E-0E4F-4DF5-89E6-F9EC40D09A4E}"/>
              </a:ext>
            </a:extLst>
          </p:cNvPr>
          <p:cNvSpPr/>
          <p:nvPr/>
        </p:nvSpPr>
        <p:spPr>
          <a:xfrm>
            <a:off x="3569110" y="7957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/>
              <a:t>France, Arras, Médiathèque de l'Abbaye Saint-Vaast (Bibliothèque municipale) - </a:t>
            </a:r>
            <a:r>
              <a:rPr lang="fr-FR" dirty="0">
                <a:hlinkClick r:id="rId3"/>
              </a:rPr>
              <a:t>260 (CGM 14)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03334AD-EEEE-4C8B-8E13-2A8832954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2482" y="6189350"/>
            <a:ext cx="3937038" cy="66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002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158DC18-F9FB-4EB8-9B04-2393A9862F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938" y="170972"/>
            <a:ext cx="3634071" cy="596976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63F3F32-1D03-4B0A-85F8-1FA9E74BB1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4192" y="170971"/>
            <a:ext cx="3763221" cy="596976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4A88D74-FEB7-4656-A478-F4A735D100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5993" y="170972"/>
            <a:ext cx="3666824" cy="596976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CF9EF3F-9F27-4552-B0E7-A063887C4B74}"/>
              </a:ext>
            </a:extLst>
          </p:cNvPr>
          <p:cNvSpPr/>
          <p:nvPr/>
        </p:nvSpPr>
        <p:spPr>
          <a:xfrm>
            <a:off x="203001" y="6133030"/>
            <a:ext cx="24214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/>
              <a:t>Gregorius</a:t>
            </a:r>
            <a:r>
              <a:rPr lang="fr-FR" dirty="0"/>
              <a:t> IX, </a:t>
            </a:r>
            <a:r>
              <a:rPr lang="fr-FR" i="1" dirty="0" err="1"/>
              <a:t>Decretales</a:t>
            </a:r>
            <a:endParaRPr lang="fr-FR" i="1" dirty="0"/>
          </a:p>
          <a:p>
            <a:r>
              <a:rPr lang="fr-FR" dirty="0">
                <a:hlinkClick r:id="rId5"/>
              </a:rPr>
              <a:t>Vat.lat.1390 </a:t>
            </a:r>
            <a:endParaRPr lang="fr-FR" i="1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D2DF6AC-A3CA-438F-93F6-427958C3CF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2482" y="6189350"/>
            <a:ext cx="3937038" cy="66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828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01E3154-62CA-43FF-A82B-9B41EA8A70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205" y="52387"/>
            <a:ext cx="3795115" cy="570071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FF51059-1CE5-4082-929B-3CD34A5B8D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2241" y="9524"/>
            <a:ext cx="3958742" cy="578643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19B2C24-0C9B-4BFD-B00C-1C65E00D15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4539" y="250821"/>
            <a:ext cx="5768009" cy="113628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43C2461-5C72-45C5-9A58-E9FCC53BE97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12716" y="2564255"/>
            <a:ext cx="6048375" cy="82095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0D2DD81-D5F2-4517-8B14-09F1F976B333}"/>
              </a:ext>
            </a:extLst>
          </p:cNvPr>
          <p:cNvSpPr/>
          <p:nvPr/>
        </p:nvSpPr>
        <p:spPr>
          <a:xfrm>
            <a:off x="7785490" y="1482065"/>
            <a:ext cx="1655493" cy="28575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FD033A-959A-4023-898D-4F544C6B7094}"/>
              </a:ext>
            </a:extLst>
          </p:cNvPr>
          <p:cNvSpPr/>
          <p:nvPr/>
        </p:nvSpPr>
        <p:spPr>
          <a:xfrm>
            <a:off x="7961287" y="3755232"/>
            <a:ext cx="1479696" cy="17703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F837E92-19BF-4E2C-87FE-9B1718F9AD5A}"/>
              </a:ext>
            </a:extLst>
          </p:cNvPr>
          <p:cNvSpPr/>
          <p:nvPr/>
        </p:nvSpPr>
        <p:spPr>
          <a:xfrm>
            <a:off x="511338" y="5772480"/>
            <a:ext cx="10485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SAINT-OMER, </a:t>
            </a:r>
            <a:r>
              <a:rPr lang="fr-FR" dirty="0">
                <a:hlinkClick r:id="rId6"/>
              </a:rPr>
              <a:t>BM, 456</a:t>
            </a:r>
            <a:r>
              <a:rPr lang="fr-FR" dirty="0"/>
              <a:t>, </a:t>
            </a:r>
            <a:r>
              <a:rPr lang="fr-FR" i="1" dirty="0"/>
              <a:t>Liber Sextus</a:t>
            </a:r>
            <a:r>
              <a:rPr lang="fr-FR" dirty="0"/>
              <a:t>, </a:t>
            </a:r>
            <a:r>
              <a:rPr lang="fr-FR" dirty="0" err="1"/>
              <a:t>with</a:t>
            </a:r>
            <a:r>
              <a:rPr lang="fr-FR" dirty="0"/>
              <a:t> a ‘double’ </a:t>
            </a:r>
            <a:r>
              <a:rPr lang="fr-FR" dirty="0" err="1"/>
              <a:t>apparatus</a:t>
            </a:r>
            <a:r>
              <a:rPr lang="fr-FR" dirty="0"/>
              <a:t>  by Johannes </a:t>
            </a:r>
            <a:r>
              <a:rPr lang="fr-FR" dirty="0" err="1"/>
              <a:t>Monachus</a:t>
            </a:r>
            <a:r>
              <a:rPr lang="fr-FR" dirty="0"/>
              <a:t> and Johannes </a:t>
            </a:r>
            <a:r>
              <a:rPr lang="fr-FR" dirty="0" err="1"/>
              <a:t>Andreae</a:t>
            </a:r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13EF047-DEF0-4DC1-A8CB-C90F66B99E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8689" y="6180891"/>
            <a:ext cx="3937038" cy="66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835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9281815-8963-46C9-ADD6-19217F5BE658}"/>
              </a:ext>
            </a:extLst>
          </p:cNvPr>
          <p:cNvSpPr txBox="1"/>
          <p:nvPr/>
        </p:nvSpPr>
        <p:spPr>
          <a:xfrm>
            <a:off x="942642" y="157315"/>
            <a:ext cx="1868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Legal </a:t>
            </a:r>
            <a:r>
              <a:rPr lang="fr-FR" dirty="0" err="1"/>
              <a:t>diagrams</a:t>
            </a:r>
            <a:r>
              <a:rPr lang="fr-FR" dirty="0"/>
              <a:t>: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6AE3CDA-37FB-4766-9EA1-DCFA4D168A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7452" y="157315"/>
            <a:ext cx="3256104" cy="555952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629D999-7BF1-4A9B-B847-547F43791A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485" y="1659752"/>
            <a:ext cx="2199568" cy="236981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EA9DF4F-9A64-45A3-B15B-9A8E0BCB365E}"/>
              </a:ext>
            </a:extLst>
          </p:cNvPr>
          <p:cNvSpPr txBox="1"/>
          <p:nvPr/>
        </p:nvSpPr>
        <p:spPr>
          <a:xfrm>
            <a:off x="113445" y="6005775"/>
            <a:ext cx="39079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Decretum</a:t>
            </a:r>
            <a:r>
              <a:rPr lang="fr-FR" dirty="0"/>
              <a:t> </a:t>
            </a:r>
            <a:r>
              <a:rPr lang="fr-FR" dirty="0" err="1"/>
              <a:t>Gratiani</a:t>
            </a:r>
            <a:r>
              <a:rPr lang="fr-FR" dirty="0"/>
              <a:t>, Amiens 354, f. 257, </a:t>
            </a:r>
            <a:r>
              <a:rPr lang="fr-FR" dirty="0" err="1"/>
              <a:t>late</a:t>
            </a:r>
            <a:r>
              <a:rPr lang="fr-FR" dirty="0"/>
              <a:t> 12th c. </a:t>
            </a:r>
            <a:r>
              <a:rPr lang="fr-FR" dirty="0" err="1"/>
              <a:t>Italy</a:t>
            </a:r>
            <a:r>
              <a:rPr lang="fr-FR" dirty="0"/>
              <a:t> (addition)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AB958A-C462-4375-AEC3-635DB7331CD2}"/>
              </a:ext>
            </a:extLst>
          </p:cNvPr>
          <p:cNvSpPr/>
          <p:nvPr/>
        </p:nvSpPr>
        <p:spPr>
          <a:xfrm>
            <a:off x="895485" y="1000421"/>
            <a:ext cx="22429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/>
              <a:t>Tree</a:t>
            </a:r>
            <a:r>
              <a:rPr lang="fr-FR" dirty="0"/>
              <a:t> of </a:t>
            </a:r>
            <a:r>
              <a:rPr lang="fr-FR" dirty="0" err="1"/>
              <a:t>consanguinity</a:t>
            </a:r>
            <a:r>
              <a:rPr lang="fr-FR" dirty="0"/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EC421A-5DBF-4C83-9FD5-BC5074307141}"/>
              </a:ext>
            </a:extLst>
          </p:cNvPr>
          <p:cNvSpPr/>
          <p:nvPr/>
        </p:nvSpPr>
        <p:spPr>
          <a:xfrm>
            <a:off x="1070861" y="5162670"/>
            <a:ext cx="15455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/>
              <a:t>Tree</a:t>
            </a:r>
            <a:r>
              <a:rPr lang="fr-FR" dirty="0"/>
              <a:t> of </a:t>
            </a:r>
            <a:r>
              <a:rPr lang="fr-FR" dirty="0" err="1"/>
              <a:t>affinity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F7E0335-DD88-4542-AFF4-3A3F72A280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8155" y="1000421"/>
            <a:ext cx="4378329" cy="402243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BA2C652-8D60-4F74-BC71-49AE17F965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8689" y="6180891"/>
            <a:ext cx="3937038" cy="66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0223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9009C38-B4AB-465E-A2F7-3A84F12EE5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2103" y="139839"/>
            <a:ext cx="9507794" cy="580706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099F25D-C454-4105-A255-E3D672DCAE34}"/>
              </a:ext>
            </a:extLst>
          </p:cNvPr>
          <p:cNvSpPr/>
          <p:nvPr/>
        </p:nvSpPr>
        <p:spPr>
          <a:xfrm>
            <a:off x="199420" y="6071830"/>
            <a:ext cx="41957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/>
              <a:t>Gregorius IX, </a:t>
            </a:r>
            <a:r>
              <a:rPr lang="pt-BR" i="1" dirty="0"/>
              <a:t>Decretales, book IV </a:t>
            </a:r>
          </a:p>
          <a:p>
            <a:r>
              <a:rPr lang="pt-BR" dirty="0"/>
              <a:t>France du nord, late 13th c. Arras, BM, 816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B45AA11-9159-40DB-B427-463B1D2561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8689" y="6180891"/>
            <a:ext cx="3937038" cy="66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360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TextShape 1"/>
          <p:cNvSpPr txBox="1"/>
          <p:nvPr/>
        </p:nvSpPr>
        <p:spPr>
          <a:xfrm>
            <a:off x="294039" y="533160"/>
            <a:ext cx="1512000" cy="3463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quire</a:t>
            </a:r>
            <a:endParaRPr kumimoji="0" lang="fr-FR" sz="1800" b="1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pic>
        <p:nvPicPr>
          <p:cNvPr id="360" name="Image 359"/>
          <p:cNvPicPr/>
          <p:nvPr/>
        </p:nvPicPr>
        <p:blipFill>
          <a:blip r:embed="rId2"/>
          <a:stretch/>
        </p:blipFill>
        <p:spPr>
          <a:xfrm>
            <a:off x="1368000" y="864000"/>
            <a:ext cx="2704680" cy="1837800"/>
          </a:xfrm>
          <a:prstGeom prst="rect">
            <a:avLst/>
          </a:prstGeom>
          <a:ln>
            <a:noFill/>
          </a:ln>
        </p:spPr>
      </p:pic>
      <p:sp>
        <p:nvSpPr>
          <p:cNvPr id="365" name="TextShape 5"/>
          <p:cNvSpPr txBox="1"/>
          <p:nvPr/>
        </p:nvSpPr>
        <p:spPr>
          <a:xfrm>
            <a:off x="294039" y="3215161"/>
            <a:ext cx="5184000" cy="1882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Quires</a:t>
            </a:r>
            <a:r>
              <a:rPr kumimoji="0" lang="fr-FR" sz="18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of 8 = standard </a:t>
            </a:r>
            <a:r>
              <a:rPr kumimoji="0" lang="fr-FR" sz="1800" b="0" i="0" u="none" strike="noStrike" kern="120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until</a:t>
            </a:r>
            <a:r>
              <a:rPr kumimoji="0" lang="fr-FR" sz="18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c. </a:t>
            </a:r>
            <a:r>
              <a:rPr kumimoji="0" lang="fr-FR" sz="1800" b="0" i="0" u="none" strike="noStrike" kern="120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mid-XIII</a:t>
            </a:r>
            <a:r>
              <a:rPr kumimoji="0" lang="fr-FR" sz="1800" b="0" i="0" u="none" strike="noStrike" kern="1200" cap="none" spc="-1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th</a:t>
            </a:r>
            <a:r>
              <a:rPr kumimoji="0" lang="fr-FR" sz="18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century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Italian</a:t>
            </a:r>
            <a:r>
              <a:rPr kumimoji="0" lang="fr-FR" sz="18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fr-FR" sz="1800" b="0" i="0" u="none" strike="noStrike" kern="120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manuscripts</a:t>
            </a:r>
            <a:r>
              <a:rPr kumimoji="0" lang="fr-FR" sz="18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 : </a:t>
            </a:r>
            <a:r>
              <a:rPr kumimoji="0" lang="fr-FR" sz="1800" b="0" i="0" u="none" strike="noStrike" kern="120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quires</a:t>
            </a:r>
            <a:r>
              <a:rPr kumimoji="0" lang="fr-FR" sz="18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of 10 folios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French </a:t>
            </a:r>
            <a:r>
              <a:rPr kumimoji="0" lang="fr-FR" sz="1800" b="0" i="0" u="none" strike="noStrike" kern="120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manuscripts</a:t>
            </a:r>
            <a:r>
              <a:rPr kumimoji="0" lang="fr-FR" sz="18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 : </a:t>
            </a:r>
            <a:r>
              <a:rPr kumimoji="0" lang="fr-FR" sz="1800" b="0" i="0" u="none" strike="noStrike" kern="120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quires</a:t>
            </a:r>
            <a:r>
              <a:rPr kumimoji="0" lang="fr-FR" sz="18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of 12 folios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D031B7E-ED78-4E15-9921-73BB6493E6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958" y="625230"/>
            <a:ext cx="6467709" cy="500953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3503F0A-BC9A-47E1-A881-3784D60D8D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1366" y="6172290"/>
            <a:ext cx="3937038" cy="66758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12AD707-0D39-471C-B677-39667CFA9D82}"/>
              </a:ext>
            </a:extLst>
          </p:cNvPr>
          <p:cNvSpPr/>
          <p:nvPr/>
        </p:nvSpPr>
        <p:spPr>
          <a:xfrm>
            <a:off x="4663819" y="153685"/>
            <a:ext cx="30242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ea typeface="Noto Serif CJK SC"/>
              </a:rPr>
              <a:t>Physical structure of the book</a:t>
            </a:r>
            <a:endParaRPr lang="fr-FR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CF2689-2F05-4BC0-96EE-82ACB17CCA6A}"/>
              </a:ext>
            </a:extLst>
          </p:cNvPr>
          <p:cNvSpPr/>
          <p:nvPr/>
        </p:nvSpPr>
        <p:spPr>
          <a:xfrm>
            <a:off x="6577006" y="5681569"/>
            <a:ext cx="43508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Calibri" panose="020F0502020204030204" pitchFamily="34" charset="0"/>
                <a:ea typeface="Noto Serif CJK SC"/>
              </a:rPr>
              <a:t>Headband of the spine with attached quires</a:t>
            </a:r>
            <a:endParaRPr lang="fr-F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4">
            <a:extLst>
              <a:ext uri="{FF2B5EF4-FFF2-40B4-BE49-F238E27FC236}">
                <a16:creationId xmlns:a16="http://schemas.microsoft.com/office/drawing/2014/main" id="{128D00A3-716A-49CF-B0D4-E5C975691906}"/>
              </a:ext>
            </a:extLst>
          </p:cNvPr>
          <p:cNvSpPr txBox="1"/>
          <p:nvPr/>
        </p:nvSpPr>
        <p:spPr>
          <a:xfrm>
            <a:off x="4640129" y="150658"/>
            <a:ext cx="3168000" cy="3463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Codicological</a:t>
            </a:r>
            <a:r>
              <a:rPr kumimoji="0" lang="fr-FR" sz="18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fr-FR" sz="1800" b="0" i="0" u="none" strike="noStrike" kern="120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vocabulary</a:t>
            </a:r>
            <a:endParaRPr kumimoji="0" lang="fr-FR" sz="1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B979301-0EC0-44BB-A1D7-EDE89DC55EA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094271" y="664180"/>
            <a:ext cx="7767603" cy="3386709"/>
          </a:xfrm>
          <a:prstGeom prst="rect">
            <a:avLst/>
          </a:prstGeom>
          <a:ln>
            <a:noFill/>
          </a:ln>
        </p:spPr>
      </p:pic>
      <p:sp>
        <p:nvSpPr>
          <p:cNvPr id="4" name="TextShape 3">
            <a:extLst>
              <a:ext uri="{FF2B5EF4-FFF2-40B4-BE49-F238E27FC236}">
                <a16:creationId xmlns:a16="http://schemas.microsoft.com/office/drawing/2014/main" id="{48062A7D-C9E4-423E-AFF3-1C6D0D73C11B}"/>
              </a:ext>
            </a:extLst>
          </p:cNvPr>
          <p:cNvSpPr txBox="1"/>
          <p:nvPr/>
        </p:nvSpPr>
        <p:spPr>
          <a:xfrm>
            <a:off x="1966994" y="4218091"/>
            <a:ext cx="5544000" cy="602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pc="-1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w</a:t>
            </a:r>
            <a:r>
              <a:rPr kumimoji="0" lang="fr-FR" sz="1800" b="0" i="0" u="none" strike="noStrike" kern="120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ith</a:t>
            </a:r>
            <a:r>
              <a:rPr kumimoji="0" lang="fr-FR" sz="18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indexes in </a:t>
            </a:r>
            <a:r>
              <a:rPr kumimoji="0" lang="fr-FR" sz="1800" b="0" i="0" u="none" strike="noStrike" kern="120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Italian</a:t>
            </a:r>
            <a:r>
              <a:rPr kumimoji="0" lang="fr-FR" sz="18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, English , </a:t>
            </a:r>
            <a:r>
              <a:rPr kumimoji="0" lang="fr-FR" sz="1800" b="0" i="0" u="none" strike="noStrike" kern="120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Spanish</a:t>
            </a:r>
            <a:r>
              <a:rPr kumimoji="0" lang="fr-FR" sz="18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and </a:t>
            </a:r>
            <a:r>
              <a:rPr kumimoji="0" lang="fr-FR" sz="1800" b="0" i="0" u="none" strike="noStrike" kern="120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Arabic</a:t>
            </a:r>
            <a:endParaRPr kumimoji="0" lang="fr-FR" sz="1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sp>
        <p:nvSpPr>
          <p:cNvPr id="5" name="TextShape 2">
            <a:extLst>
              <a:ext uri="{FF2B5EF4-FFF2-40B4-BE49-F238E27FC236}">
                <a16:creationId xmlns:a16="http://schemas.microsoft.com/office/drawing/2014/main" id="{C5D0D10C-5D45-47CC-852E-A37C23063FEA}"/>
              </a:ext>
            </a:extLst>
          </p:cNvPr>
          <p:cNvSpPr txBox="1"/>
          <p:nvPr/>
        </p:nvSpPr>
        <p:spPr>
          <a:xfrm>
            <a:off x="1160207" y="4851213"/>
            <a:ext cx="10667148" cy="1867045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MUZERELLE (Denis). Vocabulaire codicologique : répertoire méthodique des termes français relatifs aux manuscrits. Paris : Editions CEMI, 1985.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MANIACI (</a:t>
            </a:r>
            <a:r>
              <a:rPr kumimoji="0" lang="fr-FR" sz="1400" b="0" i="0" u="none" strike="noStrike" kern="120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Marilena</a:t>
            </a:r>
            <a:r>
              <a:rPr kumimoji="0" lang="fr-FR" sz="14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). </a:t>
            </a:r>
            <a:r>
              <a:rPr kumimoji="0" lang="fr-FR" sz="1400" b="0" i="0" u="none" strike="noStrike" kern="120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Terminologia</a:t>
            </a:r>
            <a:r>
              <a:rPr kumimoji="0" lang="fr-FR" sz="14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fr-FR" sz="1400" b="0" i="0" u="none" strike="noStrike" kern="120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del</a:t>
            </a:r>
            <a:r>
              <a:rPr kumimoji="0" lang="fr-FR" sz="14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libro </a:t>
            </a:r>
            <a:r>
              <a:rPr kumimoji="0" lang="fr-FR" sz="1400" b="0" i="0" u="none" strike="noStrike" kern="120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manuscritto</a:t>
            </a:r>
            <a:r>
              <a:rPr kumimoji="0" lang="fr-FR" sz="14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. Roma : </a:t>
            </a:r>
            <a:r>
              <a:rPr kumimoji="0" lang="fr-FR" sz="1400" b="0" i="0" u="none" strike="noStrike" kern="120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Istituto</a:t>
            </a:r>
            <a:r>
              <a:rPr kumimoji="0" lang="fr-FR" sz="14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per la </a:t>
            </a:r>
            <a:r>
              <a:rPr kumimoji="0" lang="fr-FR" sz="1400" b="0" i="0" u="none" strike="noStrike" kern="120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patologia</a:t>
            </a:r>
            <a:r>
              <a:rPr kumimoji="0" lang="fr-FR" sz="14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fr-FR" sz="1400" b="0" i="0" u="none" strike="noStrike" kern="120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del</a:t>
            </a:r>
            <a:r>
              <a:rPr kumimoji="0" lang="fr-FR" sz="14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libro ; Editrice </a:t>
            </a:r>
            <a:r>
              <a:rPr kumimoji="0" lang="fr-FR" sz="1400" b="0" i="0" u="none" strike="noStrike" kern="120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Bibliografica</a:t>
            </a:r>
            <a:r>
              <a:rPr kumimoji="0" lang="fr-FR" sz="14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, 1997.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Bibliography </a:t>
            </a:r>
            <a:r>
              <a:rPr kumimoji="0" lang="fr-FR" sz="14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MANIACI (</a:t>
            </a:r>
            <a:r>
              <a:rPr kumimoji="0" lang="fr-FR" sz="1400" b="0" i="0" u="none" strike="noStrike" kern="120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Marilena</a:t>
            </a:r>
            <a:r>
              <a:rPr kumimoji="0" lang="fr-FR" sz="14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). </a:t>
            </a:r>
            <a:r>
              <a:rPr kumimoji="0" lang="fr-FR" sz="1400" b="0" i="0" u="none" strike="noStrike" kern="120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Archeologia</a:t>
            </a:r>
            <a:r>
              <a:rPr kumimoji="0" lang="fr-FR" sz="14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fr-FR" sz="1400" b="0" i="0" u="none" strike="noStrike" kern="120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del</a:t>
            </a:r>
            <a:r>
              <a:rPr kumimoji="0" lang="fr-FR" sz="14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fr-FR" sz="1400" b="0" i="0" u="none" strike="noStrike" kern="120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manoscritto</a:t>
            </a:r>
            <a:r>
              <a:rPr kumimoji="0" lang="fr-FR" sz="14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. </a:t>
            </a:r>
            <a:r>
              <a:rPr kumimoji="0" lang="fr-FR" sz="1400" b="0" i="0" u="none" strike="noStrike" kern="120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Metodi</a:t>
            </a:r>
            <a:r>
              <a:rPr kumimoji="0" lang="fr-FR" sz="14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, </a:t>
            </a:r>
            <a:r>
              <a:rPr kumimoji="0" lang="fr-FR" sz="1400" b="0" i="0" u="none" strike="noStrike" kern="120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problemi</a:t>
            </a:r>
            <a:r>
              <a:rPr kumimoji="0" lang="fr-FR" sz="14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, </a:t>
            </a:r>
            <a:r>
              <a:rPr kumimoji="0" lang="fr-FR" sz="1400" b="0" i="0" u="none" strike="noStrike" kern="120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bibliografia</a:t>
            </a:r>
            <a:r>
              <a:rPr kumimoji="0" lang="fr-FR" sz="14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</a:t>
            </a:r>
            <a:r>
              <a:rPr kumimoji="0" lang="fr-FR" sz="1400" b="0" i="0" u="none" strike="noStrike" kern="120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recente</a:t>
            </a:r>
            <a:r>
              <a:rPr kumimoji="0" lang="fr-FR" sz="14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. Con </a:t>
            </a:r>
            <a:r>
              <a:rPr kumimoji="0" lang="fr-FR" sz="1400" b="0" i="0" u="none" strike="noStrike" kern="120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contributi</a:t>
            </a:r>
            <a:r>
              <a:rPr kumimoji="0" lang="fr-FR" sz="14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di C. </a:t>
            </a:r>
            <a:r>
              <a:rPr kumimoji="0" lang="fr-FR" sz="1400" b="0" i="0" u="none" strike="noStrike" kern="120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Federici</a:t>
            </a:r>
            <a:r>
              <a:rPr kumimoji="0" lang="fr-FR" sz="14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 e </a:t>
            </a:r>
            <a:r>
              <a:rPr kumimoji="0" lang="fr-FR" sz="1400" b="0" i="0" u="none" strike="noStrike" kern="120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E</a:t>
            </a:r>
            <a:r>
              <a:rPr kumimoji="0" lang="fr-FR" sz="14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. </a:t>
            </a:r>
            <a:r>
              <a:rPr kumimoji="0" lang="fr-FR" sz="1400" b="0" i="0" u="none" strike="noStrike" kern="120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Ornato</a:t>
            </a:r>
            <a:r>
              <a:rPr kumimoji="0" lang="fr-FR" sz="14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. Roma : Viella, 2002</a:t>
            </a:r>
          </a:p>
        </p:txBody>
      </p:sp>
    </p:spTree>
    <p:extLst>
      <p:ext uri="{BB962C8B-B14F-4D97-AF65-F5344CB8AC3E}">
        <p14:creationId xmlns:p14="http://schemas.microsoft.com/office/powerpoint/2010/main" val="37478099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5655072-F2B0-4DD4-8B84-25B93755DDB1}"/>
              </a:ext>
            </a:extLst>
          </p:cNvPr>
          <p:cNvSpPr txBox="1"/>
          <p:nvPr/>
        </p:nvSpPr>
        <p:spPr>
          <a:xfrm>
            <a:off x="223532" y="-1876"/>
            <a:ext cx="60248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/>
              <a:t>Peciae</a:t>
            </a:r>
            <a:endParaRPr lang="fr-FR" b="1" dirty="0"/>
          </a:p>
          <a:p>
            <a:r>
              <a:rPr lang="fr-FR" dirty="0"/>
              <a:t>Exemple: </a:t>
            </a:r>
            <a:r>
              <a:rPr lang="fr-FR" i="1" dirty="0" err="1"/>
              <a:t>Decretum</a:t>
            </a:r>
            <a:r>
              <a:rPr lang="fr-FR" i="1" dirty="0"/>
              <a:t> </a:t>
            </a:r>
            <a:r>
              <a:rPr lang="fr-FR" i="1" dirty="0" err="1"/>
              <a:t>Gratiani</a:t>
            </a:r>
            <a:r>
              <a:rPr lang="fr-FR" i="1" dirty="0"/>
              <a:t> </a:t>
            </a:r>
            <a:r>
              <a:rPr lang="fr-FR" dirty="0"/>
              <a:t>(canon </a:t>
            </a:r>
            <a:r>
              <a:rPr lang="fr-FR" dirty="0" err="1"/>
              <a:t>law</a:t>
            </a:r>
            <a:r>
              <a:rPr lang="fr-FR" dirty="0"/>
              <a:t>: </a:t>
            </a:r>
            <a:r>
              <a:rPr lang="fr-FR" dirty="0" err="1"/>
              <a:t>textus</a:t>
            </a:r>
            <a:r>
              <a:rPr lang="fr-FR" dirty="0"/>
              <a:t> </a:t>
            </a:r>
            <a:r>
              <a:rPr lang="fr-FR" dirty="0" err="1"/>
              <a:t>ordinarius</a:t>
            </a:r>
            <a:r>
              <a:rPr lang="fr-FR" dirty="0"/>
              <a:t>)</a:t>
            </a:r>
          </a:p>
          <a:p>
            <a:r>
              <a:rPr lang="fr-FR" dirty="0"/>
              <a:t> </a:t>
            </a:r>
          </a:p>
          <a:p>
            <a:r>
              <a:rPr lang="fr-FR" dirty="0"/>
              <a:t>3 </a:t>
            </a:r>
            <a:r>
              <a:rPr lang="fr-FR" dirty="0" err="1"/>
              <a:t>series</a:t>
            </a:r>
            <a:r>
              <a:rPr lang="fr-FR" dirty="0"/>
              <a:t> of </a:t>
            </a:r>
            <a:r>
              <a:rPr lang="fr-FR" i="1" dirty="0" err="1"/>
              <a:t>peciae</a:t>
            </a:r>
            <a:r>
              <a:rPr lang="fr-FR" dirty="0"/>
              <a:t> correspond to 3 parts:</a:t>
            </a:r>
          </a:p>
          <a:p>
            <a:r>
              <a:rPr lang="fr-FR" i="1" dirty="0" err="1"/>
              <a:t>Distinctiones</a:t>
            </a:r>
            <a:r>
              <a:rPr lang="fr-FR" i="1" dirty="0"/>
              <a:t> – </a:t>
            </a:r>
            <a:r>
              <a:rPr lang="fr-FR" dirty="0"/>
              <a:t>28 (+3?)</a:t>
            </a:r>
          </a:p>
          <a:p>
            <a:r>
              <a:rPr lang="fr-FR" i="1" dirty="0"/>
              <a:t>Cause - </a:t>
            </a:r>
            <a:r>
              <a:rPr lang="fr-FR" dirty="0"/>
              <a:t>54</a:t>
            </a:r>
          </a:p>
          <a:p>
            <a:r>
              <a:rPr lang="fr-FR" dirty="0"/>
              <a:t>De </a:t>
            </a:r>
            <a:r>
              <a:rPr lang="fr-FR" i="1" dirty="0" err="1"/>
              <a:t>Consecratione</a:t>
            </a:r>
            <a:r>
              <a:rPr lang="fr-FR" i="1" dirty="0"/>
              <a:t> 19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651BE1F-2766-4C2E-B094-124E3EEBCD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91400" y="-29138"/>
            <a:ext cx="4577068" cy="69162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9FB467D-40F4-4B3B-BBE0-53B97B44CEC2}"/>
              </a:ext>
            </a:extLst>
          </p:cNvPr>
          <p:cNvSpPr/>
          <p:nvPr/>
        </p:nvSpPr>
        <p:spPr>
          <a:xfrm>
            <a:off x="11172826" y="3933825"/>
            <a:ext cx="476250" cy="28575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3274002-F2A9-4802-96DD-423BE7A951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6012" y="1252613"/>
            <a:ext cx="2922770" cy="203132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59B238-9DF0-4ACF-B69F-D51D2F6FCD07}"/>
              </a:ext>
            </a:extLst>
          </p:cNvPr>
          <p:cNvSpPr txBox="1"/>
          <p:nvPr/>
        </p:nvSpPr>
        <p:spPr>
          <a:xfrm>
            <a:off x="4279359" y="3351956"/>
            <a:ext cx="2457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fi. </a:t>
            </a:r>
            <a:r>
              <a:rPr lang="fr-FR" b="1" dirty="0" err="1"/>
              <a:t>xxviiii</a:t>
            </a:r>
            <a:endParaRPr lang="fr-FR" b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BD20E0-E4CB-4144-B3D3-A6D8E353AB27}"/>
              </a:ext>
            </a:extLst>
          </p:cNvPr>
          <p:cNvSpPr/>
          <p:nvPr/>
        </p:nvSpPr>
        <p:spPr>
          <a:xfrm>
            <a:off x="7848205" y="6044296"/>
            <a:ext cx="43437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Saint-Omer, </a:t>
            </a:r>
            <a:r>
              <a:rPr lang="fr-FR" dirty="0">
                <a:hlinkClick r:id="rId4"/>
              </a:rPr>
              <a:t>BASO, 452</a:t>
            </a:r>
            <a:endParaRPr lang="fr-FR" dirty="0"/>
          </a:p>
          <a:p>
            <a:r>
              <a:rPr lang="fr-FR" dirty="0" err="1"/>
              <a:t>Bologa</a:t>
            </a:r>
            <a:r>
              <a:rPr lang="fr-FR" dirty="0"/>
              <a:t>, </a:t>
            </a:r>
            <a:r>
              <a:rPr lang="fr-FR" dirty="0" err="1"/>
              <a:t>late</a:t>
            </a:r>
            <a:r>
              <a:rPr lang="fr-FR" dirty="0"/>
              <a:t> 13th c.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9FE4CCF-8367-473E-8C56-44B248541A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184" y="2071686"/>
            <a:ext cx="2981182" cy="429577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7DFCCA0-EF2A-4116-B905-9A0A478472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1366" y="6172290"/>
            <a:ext cx="3937038" cy="66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210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57073D0-48A6-4FB1-9875-15A06F0386E2}"/>
              </a:ext>
            </a:extLst>
          </p:cNvPr>
          <p:cNvSpPr/>
          <p:nvPr/>
        </p:nvSpPr>
        <p:spPr>
          <a:xfrm>
            <a:off x="161320" y="205859"/>
            <a:ext cx="5480411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err="1"/>
              <a:t>Peciae</a:t>
            </a:r>
            <a:r>
              <a:rPr lang="fr-FR" b="1" dirty="0"/>
              <a:t> :</a:t>
            </a:r>
          </a:p>
          <a:p>
            <a:endParaRPr lang="fr-FR" b="1" dirty="0"/>
          </a:p>
          <a:p>
            <a:r>
              <a:rPr lang="fr-FR" dirty="0" err="1"/>
              <a:t>Separate</a:t>
            </a:r>
            <a:r>
              <a:rPr lang="fr-FR" dirty="0"/>
              <a:t> </a:t>
            </a:r>
            <a:r>
              <a:rPr lang="fr-FR" dirty="0" err="1"/>
              <a:t>series</a:t>
            </a:r>
            <a:r>
              <a:rPr lang="fr-FR" dirty="0"/>
              <a:t> for the gloss:</a:t>
            </a:r>
          </a:p>
          <a:p>
            <a:r>
              <a:rPr lang="fr-FR" dirty="0"/>
              <a:t>Johannes </a:t>
            </a:r>
            <a:r>
              <a:rPr lang="fr-FR" dirty="0" err="1"/>
              <a:t>Teutonicus</a:t>
            </a:r>
            <a:r>
              <a:rPr lang="fr-FR" dirty="0"/>
              <a:t> </a:t>
            </a:r>
            <a:r>
              <a:rPr lang="fr-FR" dirty="0" err="1"/>
              <a:t>revised</a:t>
            </a:r>
            <a:r>
              <a:rPr lang="fr-FR" dirty="0"/>
              <a:t> by </a:t>
            </a:r>
            <a:r>
              <a:rPr lang="fr-FR" dirty="0" err="1"/>
              <a:t>Bartholomeus</a:t>
            </a:r>
            <a:r>
              <a:rPr lang="fr-FR" dirty="0"/>
              <a:t> </a:t>
            </a:r>
            <a:r>
              <a:rPr lang="fr-FR" dirty="0" err="1"/>
              <a:t>Brixensis</a:t>
            </a:r>
            <a:endParaRPr lang="fr-FR" dirty="0"/>
          </a:p>
          <a:p>
            <a:r>
              <a:rPr lang="fr-FR" i="1" dirty="0" err="1"/>
              <a:t>Glossa</a:t>
            </a:r>
            <a:r>
              <a:rPr lang="fr-FR" i="1" dirty="0"/>
              <a:t> </a:t>
            </a:r>
            <a:r>
              <a:rPr lang="fr-FR" i="1" dirty="0" err="1"/>
              <a:t>ordinaria</a:t>
            </a:r>
            <a:endParaRPr lang="fr-FR" i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6EFCF-5AEE-4AB3-8C8B-142FC1D399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6794" y="0"/>
            <a:ext cx="4339312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9857764-8248-46D4-8EA2-4E174AB419A2}"/>
              </a:ext>
            </a:extLst>
          </p:cNvPr>
          <p:cNvSpPr/>
          <p:nvPr/>
        </p:nvSpPr>
        <p:spPr>
          <a:xfrm>
            <a:off x="11268076" y="3047999"/>
            <a:ext cx="598030" cy="31432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4ABB333-D8E9-4D4F-B1BA-9AD80DA19E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057" y="3270570"/>
            <a:ext cx="3162300" cy="184238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5567179-98BC-4BB8-9F7F-A764D6453C30}"/>
              </a:ext>
            </a:extLst>
          </p:cNvPr>
          <p:cNvSpPr txBox="1"/>
          <p:nvPr/>
        </p:nvSpPr>
        <p:spPr>
          <a:xfrm>
            <a:off x="3084057" y="5195793"/>
            <a:ext cx="3019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'finis viii cor. in glo. Incip. ix pe.' 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22D77BC-CE47-46CD-91BB-43643A6D4D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0158" y="1583035"/>
            <a:ext cx="1743075" cy="115252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ADBF342-9178-4532-9F15-20A52BD51D41}"/>
              </a:ext>
            </a:extLst>
          </p:cNvPr>
          <p:cNvSpPr txBox="1"/>
          <p:nvPr/>
        </p:nvSpPr>
        <p:spPr>
          <a:xfrm>
            <a:off x="3084057" y="2818399"/>
            <a:ext cx="1441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‘fi. Xv’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1EC8A6D-52BE-4415-B40A-5F8373A0EE2F}"/>
              </a:ext>
            </a:extLst>
          </p:cNvPr>
          <p:cNvSpPr/>
          <p:nvPr/>
        </p:nvSpPr>
        <p:spPr>
          <a:xfrm>
            <a:off x="9105092" y="3333751"/>
            <a:ext cx="598030" cy="31432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CC9882A-69BF-4E8A-80AC-C5E888C36E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1366" y="6172290"/>
            <a:ext cx="3937038" cy="66758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45D6746-CDFB-41D1-A7D5-BC9F16B3DFB8}"/>
              </a:ext>
            </a:extLst>
          </p:cNvPr>
          <p:cNvSpPr/>
          <p:nvPr/>
        </p:nvSpPr>
        <p:spPr>
          <a:xfrm>
            <a:off x="7796270" y="597022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/>
              <a:t>Saint-Omer, </a:t>
            </a:r>
            <a:r>
              <a:rPr lang="fr-FR" dirty="0">
                <a:hlinkClick r:id="rId6"/>
              </a:rPr>
              <a:t>BASO, 452</a:t>
            </a:r>
            <a:endParaRPr lang="fr-FR" dirty="0"/>
          </a:p>
          <a:p>
            <a:r>
              <a:rPr lang="fr-FR" dirty="0" err="1"/>
              <a:t>Bologa</a:t>
            </a:r>
            <a:r>
              <a:rPr lang="fr-FR" dirty="0"/>
              <a:t>, </a:t>
            </a:r>
            <a:r>
              <a:rPr lang="fr-FR" dirty="0" err="1"/>
              <a:t>late</a:t>
            </a:r>
            <a:r>
              <a:rPr lang="fr-FR" dirty="0"/>
              <a:t> 13th c</a:t>
            </a:r>
          </a:p>
        </p:txBody>
      </p:sp>
    </p:spTree>
    <p:extLst>
      <p:ext uri="{BB962C8B-B14F-4D97-AF65-F5344CB8AC3E}">
        <p14:creationId xmlns:p14="http://schemas.microsoft.com/office/powerpoint/2010/main" val="21505863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A1CF3C1-B1CB-4C6D-9B4A-DBB6C0BA96C7}"/>
              </a:ext>
            </a:extLst>
          </p:cNvPr>
          <p:cNvSpPr txBox="1"/>
          <p:nvPr/>
        </p:nvSpPr>
        <p:spPr>
          <a:xfrm>
            <a:off x="114300" y="161925"/>
            <a:ext cx="3286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Attention: not </a:t>
            </a:r>
            <a:r>
              <a:rPr lang="fr-FR" dirty="0" err="1"/>
              <a:t>every</a:t>
            </a:r>
            <a:r>
              <a:rPr lang="fr-FR" dirty="0"/>
              <a:t> </a:t>
            </a:r>
            <a:r>
              <a:rPr lang="fr-FR" dirty="0" err="1"/>
              <a:t>number</a:t>
            </a:r>
            <a:r>
              <a:rPr lang="fr-FR" dirty="0"/>
              <a:t> in the </a:t>
            </a:r>
            <a:r>
              <a:rPr lang="fr-FR" dirty="0" err="1"/>
              <a:t>margin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a pecia </a:t>
            </a:r>
            <a:r>
              <a:rPr lang="fr-FR" dirty="0" err="1"/>
              <a:t>sign</a:t>
            </a: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8EE2796-476A-4DD3-B8D7-544312DB16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6794" y="0"/>
            <a:ext cx="4339312" cy="685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63C2C68-B759-4F59-9DF3-B4DB4F57B0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1522" y="990600"/>
            <a:ext cx="2924175" cy="501015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F96205B-70F0-432D-B6F1-BF3D6CFD2F11}"/>
              </a:ext>
            </a:extLst>
          </p:cNvPr>
          <p:cNvSpPr txBox="1"/>
          <p:nvPr/>
        </p:nvSpPr>
        <p:spPr>
          <a:xfrm>
            <a:off x="2841853" y="2040875"/>
            <a:ext cx="17478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dlvii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028D6BB-72EB-4DFD-B05C-737F51982289}"/>
              </a:ext>
            </a:extLst>
          </p:cNvPr>
          <p:cNvSpPr txBox="1"/>
          <p:nvPr/>
        </p:nvSpPr>
        <p:spPr>
          <a:xfrm>
            <a:off x="2975772" y="4629150"/>
            <a:ext cx="1085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dlvii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75401A-BC4E-4CEB-A6C7-F08FFBAF65CE}"/>
              </a:ext>
            </a:extLst>
          </p:cNvPr>
          <p:cNvSpPr/>
          <p:nvPr/>
        </p:nvSpPr>
        <p:spPr>
          <a:xfrm>
            <a:off x="7675085" y="603287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/>
              <a:t>Saint-Omer, </a:t>
            </a:r>
            <a:r>
              <a:rPr lang="fr-FR" dirty="0">
                <a:hlinkClick r:id="rId4"/>
              </a:rPr>
              <a:t>BASO, 452</a:t>
            </a:r>
            <a:endParaRPr lang="fr-FR" dirty="0"/>
          </a:p>
          <a:p>
            <a:r>
              <a:rPr lang="fr-FR" dirty="0" err="1"/>
              <a:t>Bologa</a:t>
            </a:r>
            <a:r>
              <a:rPr lang="fr-FR" dirty="0"/>
              <a:t>, </a:t>
            </a:r>
            <a:r>
              <a:rPr lang="fr-FR" dirty="0" err="1"/>
              <a:t>late</a:t>
            </a:r>
            <a:r>
              <a:rPr lang="fr-FR" dirty="0"/>
              <a:t> 13th c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5F5E160-4D4D-4F09-B238-C5A5A92514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1366" y="6172290"/>
            <a:ext cx="3937038" cy="66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7070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CB767C6-BFF6-46B0-AABE-1F9D7A9E87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290" y="0"/>
            <a:ext cx="4577869" cy="685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321337B-42E9-463E-A881-B2AA0959CE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966" y="659116"/>
            <a:ext cx="4372358" cy="485405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1D51449-6680-45C8-90F1-84E5805525A5}"/>
              </a:ext>
            </a:extLst>
          </p:cNvPr>
          <p:cNvSpPr/>
          <p:nvPr/>
        </p:nvSpPr>
        <p:spPr>
          <a:xfrm>
            <a:off x="5672831" y="5626746"/>
            <a:ext cx="39497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Montpellier, </a:t>
            </a:r>
            <a:r>
              <a:rPr lang="fr-FR" dirty="0">
                <a:hlinkClick r:id="rId4"/>
              </a:rPr>
              <a:t>BU Médecine, H 9</a:t>
            </a:r>
            <a:r>
              <a:rPr lang="fr-FR" dirty="0"/>
              <a:t>, f. 3v</a:t>
            </a:r>
          </a:p>
          <a:p>
            <a:endParaRPr lang="fr-FR" sz="10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B75B939-ED94-4381-8685-B76611B14D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1366" y="6172290"/>
            <a:ext cx="3937038" cy="66758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159C0C3-D0B1-479A-B244-1B1D05F2475C}"/>
              </a:ext>
            </a:extLst>
          </p:cNvPr>
          <p:cNvSpPr/>
          <p:nvPr/>
        </p:nvSpPr>
        <p:spPr>
          <a:xfrm>
            <a:off x="5672831" y="108791"/>
            <a:ext cx="64981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/>
              <a:t>List of </a:t>
            </a:r>
            <a:r>
              <a:rPr lang="fr-FR" b="1" dirty="0" err="1"/>
              <a:t>examplars</a:t>
            </a:r>
            <a:r>
              <a:rPr lang="fr-FR" b="1" dirty="0"/>
              <a:t> </a:t>
            </a:r>
            <a:r>
              <a:rPr lang="fr-FR" b="1" dirty="0" err="1"/>
              <a:t>from</a:t>
            </a:r>
            <a:r>
              <a:rPr lang="fr-FR" b="1" dirty="0"/>
              <a:t> the </a:t>
            </a:r>
            <a:r>
              <a:rPr lang="fr-FR" b="1" dirty="0" err="1"/>
              <a:t>university</a:t>
            </a:r>
            <a:r>
              <a:rPr lang="fr-FR" b="1" dirty="0"/>
              <a:t> of </a:t>
            </a:r>
            <a:r>
              <a:rPr lang="fr-FR" b="1" dirty="0" err="1"/>
              <a:t>Bologna</a:t>
            </a:r>
            <a:r>
              <a:rPr lang="fr-FR" b="1" dirty="0"/>
              <a:t>, </a:t>
            </a:r>
            <a:r>
              <a:rPr lang="fr-FR" b="1" dirty="0" err="1"/>
              <a:t>late</a:t>
            </a:r>
            <a:r>
              <a:rPr lang="fr-FR" b="1" dirty="0"/>
              <a:t> </a:t>
            </a:r>
            <a:r>
              <a:rPr lang="fr-FR" b="1"/>
              <a:t>13th century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6822239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5B0CC528-BE70-4D2A-A310-DF72B36F1A44}"/>
              </a:ext>
            </a:extLst>
          </p:cNvPr>
          <p:cNvSpPr txBox="1"/>
          <p:nvPr/>
        </p:nvSpPr>
        <p:spPr>
          <a:xfrm>
            <a:off x="495300" y="76200"/>
            <a:ext cx="11458575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Bibliography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Glosses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G. DOLEZALEK ,"Research on manuscripts of the Corpus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Iuris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with glosses written during the 12th and early 13th centuries: state of affairs.”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</a:t>
            </a:r>
            <a:r>
              <a:rPr kumimoji="0" lang="it-IT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 dret comú i Catalunya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Barcelona, 1991, pp. 17-45.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G.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DOLEZALEK,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Glosses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 the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Juridical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Genre "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Apparatus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glossarum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" in the Middle Ages,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Rivista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internazionale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diritto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comune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vol. 32 (2021) p. 9-54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-Red signes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G.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DOLEZALEK, R. WEIGAND 1983: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Gero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Dolezalek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Rudolf Weigand. “Das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Geheimnis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roten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Zeichen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Ein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Beitrag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Paläographie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juristischer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Handschriften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des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zwölften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Jahrhunderts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.”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Zeitschrift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der Savigny-Stiftung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für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Rechtsgeschichte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pl-PL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Kanonistische Abteilung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69 (1983): 143–99.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-production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F.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Soetermeer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it-IT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Utrumque ius in peciis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it-IT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aspetti della produzione libraria a Bologna fra Due e Trecento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Milano, 1997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Between Codicology and Legal History: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Pecia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Manuscripts of Legal Texts, </a:t>
            </a:r>
            <a:r>
              <a:rPr kumimoji="0" lang="fr-FR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Manuscripta</a:t>
            </a: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49, no. 2 (2005): 247–67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Juristische</a:t>
            </a: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Buchproduktion</a:t>
            </a: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</a:t>
            </a: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Mittelalter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ed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Vincenzo Colli (Frankfurt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Main, 2002)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Layout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S. L’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Engle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R. Gibbs, </a:t>
            </a:r>
            <a:r>
              <a:rPr kumimoji="0" lang="fr-FR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Illuminating</a:t>
            </a: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the Law,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London 2001 (Exhibition at the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Fitzwilliam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Museum)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87392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A0D127F-2A62-4849-923F-4B762C589DD0}"/>
              </a:ext>
            </a:extLst>
          </p:cNvPr>
          <p:cNvSpPr/>
          <p:nvPr/>
        </p:nvSpPr>
        <p:spPr>
          <a:xfrm>
            <a:off x="3906087" y="2339766"/>
            <a:ext cx="491076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GRAZIE!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Joanna.fronska@irht.cnrs.fr</a:t>
            </a: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4317F0-0C3C-4700-97B0-9637D4A164BA}"/>
              </a:ext>
            </a:extLst>
          </p:cNvPr>
          <p:cNvSpPr/>
          <p:nvPr/>
        </p:nvSpPr>
        <p:spPr>
          <a:xfrm>
            <a:off x="4935793" y="485872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CAMPUS CONDORCET - 14 COURS DES HUMANITES - 93322 AUBERVILLIERS CEDEX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248ADA-17ED-4B92-B69E-BF5073031F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8363" y="4965823"/>
            <a:ext cx="1915448" cy="79116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A87AC1A-7EDF-4438-95E3-5BD1E318C6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7982" y="429016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55810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ntes_prezka" id="{738BAD26-9F77-DF41-AC7A-E370ABA705D7}" vid="{BAC106A9-B0FA-4643-AF4A-5FBD1F144460}"/>
    </a:ext>
  </a:extLst>
</a:theme>
</file>

<file path=ppt/theme/theme2.xml><?xml version="1.0" encoding="utf-8"?>
<a:theme xmlns:a="http://schemas.openxmlformats.org/drawingml/2006/main" name="1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3" id="{813C7A0A-78EA-9343-888A-31B8B666F81C}" vid="{80DFDBFE-D94A-F14F-9699-7054DB95CEE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Motyw pakietu Office</Template>
  <TotalTime>3571</TotalTime>
  <Words>881</Words>
  <Application>Microsoft Macintosh PowerPoint</Application>
  <PresentationFormat>Panoramiczny</PresentationFormat>
  <Paragraphs>110</Paragraphs>
  <Slides>20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3</vt:i4>
      </vt:variant>
      <vt:variant>
        <vt:lpstr>Tytuły slajdów</vt:lpstr>
      </vt:variant>
      <vt:variant>
        <vt:i4>20</vt:i4>
      </vt:variant>
    </vt:vector>
  </HeadingPairs>
  <TitlesOfParts>
    <vt:vector size="30" baseType="lpstr">
      <vt:lpstr>Arial</vt:lpstr>
      <vt:lpstr>Calibri</vt:lpstr>
      <vt:lpstr>Calibri Light</vt:lpstr>
      <vt:lpstr>Symbol</vt:lpstr>
      <vt:lpstr>Times New Roman</vt:lpstr>
      <vt:lpstr>Times New Roman, Times, serif</vt:lpstr>
      <vt:lpstr>Wingdings</vt:lpstr>
      <vt:lpstr>Motyw pakietu Office</vt:lpstr>
      <vt:lpstr>1_Motyw pakietu Office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Maciej Mikuła</dc:creator>
  <cp:lastModifiedBy>Kacper Górski</cp:lastModifiedBy>
  <cp:revision>77</cp:revision>
  <dcterms:created xsi:type="dcterms:W3CDTF">2023-01-23T08:28:39Z</dcterms:created>
  <dcterms:modified xsi:type="dcterms:W3CDTF">2024-07-29T14:49:11Z</dcterms:modified>
</cp:coreProperties>
</file>