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76" r:id="rId3"/>
    <p:sldId id="265" r:id="rId4"/>
    <p:sldId id="272" r:id="rId5"/>
    <p:sldId id="271" r:id="rId6"/>
    <p:sldId id="270" r:id="rId7"/>
    <p:sldId id="267" r:id="rId8"/>
    <p:sldId id="268" r:id="rId9"/>
    <p:sldId id="269" r:id="rId10"/>
    <p:sldId id="273" r:id="rId11"/>
    <p:sldId id="277" r:id="rId12"/>
    <p:sldId id="283" r:id="rId13"/>
    <p:sldId id="286" r:id="rId14"/>
    <p:sldId id="284" r:id="rId15"/>
    <p:sldId id="282" r:id="rId16"/>
    <p:sldId id="285" r:id="rId17"/>
    <p:sldId id="263" r:id="rId1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76"/>
    <p:restoredTop sz="96327"/>
  </p:normalViewPr>
  <p:slideViewPr>
    <p:cSldViewPr snapToGrid="0" snapToObjects="1">
      <p:cViewPr varScale="1">
        <p:scale>
          <a:sx n="97" d="100"/>
          <a:sy n="97" d="100"/>
        </p:scale>
        <p:origin x="216" y="70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9CBC15-13CF-3188-5A5D-B26029686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B5AB2CF-0EDD-68F2-590D-D82F64A182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516B355-AFEE-232B-50D3-5EC3DD2EA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7B38CA9-F1D1-87B1-2B95-6EED97BCA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C73640E-011C-A1EA-9770-77DF2BD88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075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22FDF2-21E9-B01D-0D1D-B0E4A8CF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D8F0A5-46CD-6AA6-D8C7-CE889265C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AEAF317-D8A5-F409-D501-825D44489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1DBD779-1FDA-3F82-2705-0D018153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199A0AB-A480-F7A0-912E-F7712309D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217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879944-D0D2-9E36-CEE5-1C9C9C07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D08503E-713E-BB5E-4A6A-49301D4D0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54E7157-19E1-9093-211D-1F6047622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CC686D-0A02-5CBD-667F-36DD2DD85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9400730-1DE4-42DE-D0C8-1E39C2A5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8402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19556C-CDEF-F2E1-4D3F-CF7AD880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E687BA-17E9-B50F-3981-60BFD66E7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35A4230-D51D-5691-C403-C738C494A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69CFB8F-1621-51FA-0628-89A890807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18F7077-34DF-0C40-B1D3-2D3A88C6B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28572C5-FE22-5C85-136A-48642232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79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3B1D37-6BA3-3CBF-5110-340742833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EAA5229-FAA5-DC96-A839-49E4C034E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997A397-3297-C00B-FEF3-8B466FA30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49BC3FD-C0BC-9518-ED08-4741FBFEE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F26FCF2-5F38-56A7-F3E1-08C27F7EB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6F6B2CB-974E-9723-ED31-C599E3EB0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53FDAA1-2D9A-1C0A-1600-9000A2E94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BB8D2A8-6A02-8963-AEF3-1EE92D6D6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442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D2FABA-4B16-D1CA-A456-E3C0A123E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CF72CA3-94B9-9DAE-B9A2-B9739389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138F678-268F-39C9-BDD0-E39975D13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66CEA3D-ADDE-F4B9-AFBB-F94CD067F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883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1EEC64B-3625-1B3E-7A22-75F86FB73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83EC627-92B6-1DB1-3768-93A8C73A5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DC5FCEA-9AAF-5F3D-7C31-C79613C04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403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56048F-1357-87DF-6A26-B1F244552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243C98-C222-272F-796B-F87045305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C6A5412-C1CA-CC70-DABE-83D7F90D8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5603BF8-90C6-A924-86F7-5EDC59425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F64BA3E-3AB4-EB6A-E316-707CDC191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2F15F1F-E2EC-7922-E352-40947436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97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17921F-F200-4276-6943-FD9C98CB0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FD5D983-0F93-6F60-16A1-A4DDAD3A75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11AF927-E8B5-0CE5-9FB9-3CCCBAB9A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16E8681-3EA6-06A5-CAD4-FF02CFF4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66936AB-F45E-279A-3445-1840ACA72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ABBA416-6B73-A532-DEDF-EBB6E3CE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3896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6ED106-1E66-CCA4-48BB-16B4D6121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7904CAA-6B97-5578-488E-390D8ADEE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288C1CB-1AC0-7A30-15C7-BC1277F3A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64BF86-AF41-E36A-5875-C3A7ACF16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765EFF9-170F-BCF7-82FB-BE06AA2D5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9547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EBB1CDB-748E-F508-75A2-7BEF885ECB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1B2447E-00E0-C865-4582-AC03D8E25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26DA073-1E1E-8418-B541-50153F42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D90F9FC-2A6A-F02E-37BD-199A6AED5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C09BD37-EE72-6388-155B-03194ACF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324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565036B-5B63-5924-9B39-457CE12F5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D7D7558-48AA-73F2-8E5D-4A4E5095E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B735D5E-DA41-44F4-31BC-31008B4B5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AC6188F-060B-78C4-5F11-C92D926C99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B9EEC78-E2E3-94B1-DDD7-01DD4288D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81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884" y="365125"/>
            <a:ext cx="9213915" cy="1325563"/>
          </a:xfrm>
        </p:spPr>
        <p:txBody>
          <a:bodyPr/>
          <a:lstStyle/>
          <a:p>
            <a:pPr algn="ctr"/>
            <a:endParaRPr lang="pl-PL" i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35AD8E-D667-582B-3871-AF2004309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458" y="1931642"/>
            <a:ext cx="9213916" cy="4351338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sz="4400" i="1" dirty="0" err="1"/>
              <a:t>Palaeography</a:t>
            </a:r>
            <a:r>
              <a:rPr lang="pl-PL" sz="4400" i="1" dirty="0"/>
              <a:t> (part 1)</a:t>
            </a:r>
          </a:p>
          <a:p>
            <a:pPr marL="0" indent="0" algn="ctr">
              <a:buNone/>
            </a:pPr>
            <a:endParaRPr lang="pl-PL" sz="4400" i="1" dirty="0"/>
          </a:p>
          <a:p>
            <a:pPr marL="0" indent="0" algn="r">
              <a:buNone/>
            </a:pPr>
            <a:endParaRPr lang="pl-PL" i="1" dirty="0"/>
          </a:p>
          <a:p>
            <a:pPr marL="0" indent="0" algn="r">
              <a:buNone/>
            </a:pPr>
            <a:r>
              <a:rPr lang="pl-PL" i="1" dirty="0"/>
              <a:t>Marta </a:t>
            </a:r>
            <a:r>
              <a:rPr lang="pl-PL" i="1" dirty="0" err="1"/>
              <a:t>Cerrito</a:t>
            </a:r>
            <a:r>
              <a:rPr lang="pl-PL" i="1" dirty="0"/>
              <a:t> (</a:t>
            </a:r>
            <a:r>
              <a:rPr lang="pl-PL" i="1" dirty="0" err="1"/>
              <a:t>Univ</a:t>
            </a:r>
            <a:r>
              <a:rPr lang="pl-PL" i="1" dirty="0"/>
              <a:t>. di Palermo)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42234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604" y="365125"/>
            <a:ext cx="9242196" cy="1325563"/>
          </a:xfrm>
        </p:spPr>
        <p:txBody>
          <a:bodyPr>
            <a:noAutofit/>
          </a:bodyPr>
          <a:lstStyle/>
          <a:p>
            <a:pPr algn="ctr"/>
            <a:br>
              <a:rPr lang="it-IT" dirty="0">
                <a:solidFill>
                  <a:srgbClr val="333333"/>
                </a:solidFill>
              </a:rPr>
            </a:br>
            <a:br>
              <a:rPr lang="it-IT" dirty="0">
                <a:solidFill>
                  <a:srgbClr val="333333"/>
                </a:solidFill>
              </a:rPr>
            </a:br>
            <a:br>
              <a:rPr lang="it-IT" dirty="0">
                <a:solidFill>
                  <a:srgbClr val="333333"/>
                </a:solidFill>
              </a:rPr>
            </a:br>
            <a:r>
              <a:rPr lang="it-IT" i="0" u="none" strike="noStrike" dirty="0" err="1">
                <a:solidFill>
                  <a:srgbClr val="333333"/>
                </a:solidFill>
                <a:effectLst/>
                <a:cs typeface="Calibri" panose="020F0502020204030204" pitchFamily="34" charset="0"/>
              </a:rPr>
              <a:t>Period</a:t>
            </a:r>
            <a:r>
              <a:rPr lang="it-IT" i="0" u="none" strike="noStrike" dirty="0">
                <a:solidFill>
                  <a:srgbClr val="333333"/>
                </a:solidFill>
                <a:effectLst/>
                <a:cs typeface="Calibri" panose="020F0502020204030204" pitchFamily="34" charset="0"/>
              </a:rPr>
              <a:t> of </a:t>
            </a:r>
            <a:r>
              <a:rPr lang="it-IT" i="0" u="none" strike="noStrike" dirty="0" err="1">
                <a:solidFill>
                  <a:srgbClr val="333333"/>
                </a:solidFill>
                <a:effectLst/>
                <a:cs typeface="Calibri" panose="020F0502020204030204" pitchFamily="34" charset="0"/>
              </a:rPr>
              <a:t>return</a:t>
            </a:r>
            <a:r>
              <a:rPr lang="it-IT" i="0" u="none" strike="noStrike" dirty="0">
                <a:solidFill>
                  <a:srgbClr val="333333"/>
                </a:solidFill>
                <a:effectLst/>
                <a:cs typeface="Calibri" panose="020F0502020204030204" pitchFamily="34" charset="0"/>
              </a:rPr>
              <a:t> to a Latin writer </a:t>
            </a:r>
            <a:r>
              <a:rPr lang="it-IT" i="0" u="none" strike="noStrike" dirty="0" err="1">
                <a:solidFill>
                  <a:srgbClr val="333333"/>
                </a:solidFill>
                <a:effectLst/>
                <a:cs typeface="Calibri" panose="020F0502020204030204" pitchFamily="34" charset="0"/>
              </a:rPr>
              <a:t>unit</a:t>
            </a:r>
            <a:br>
              <a:rPr lang="pl-PL" dirty="0"/>
            </a:b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35AD8E-D667-582B-3871-AF2004309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1602" y="1825625"/>
            <a:ext cx="924219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dirty="0"/>
          </a:p>
          <a:p>
            <a:r>
              <a:rPr lang="pl-PL" dirty="0"/>
              <a:t>Caroline </a:t>
            </a:r>
            <a:r>
              <a:rPr lang="pl-PL" dirty="0" err="1"/>
              <a:t>Minuscule</a:t>
            </a:r>
            <a:r>
              <a:rPr lang="pl-PL" dirty="0"/>
              <a:t> (9</a:t>
            </a:r>
            <a:r>
              <a:rPr lang="pl-PL" baseline="30000" dirty="0"/>
              <a:t>th</a:t>
            </a:r>
            <a:r>
              <a:rPr lang="pl-PL" dirty="0"/>
              <a:t> </a:t>
            </a:r>
            <a:r>
              <a:rPr lang="pl-PL" dirty="0" err="1"/>
              <a:t>century</a:t>
            </a:r>
            <a:r>
              <a:rPr lang="pl-PL" dirty="0"/>
              <a:t>)</a:t>
            </a:r>
          </a:p>
          <a:p>
            <a:endParaRPr lang="pl-PL" dirty="0"/>
          </a:p>
          <a:p>
            <a:r>
              <a:rPr lang="pl-PL" i="1" dirty="0" err="1"/>
              <a:t>Littera</a:t>
            </a:r>
            <a:r>
              <a:rPr lang="pl-PL" i="1" dirty="0"/>
              <a:t> </a:t>
            </a:r>
            <a:r>
              <a:rPr lang="pl-PL" i="1" dirty="0" err="1"/>
              <a:t>Textualis</a:t>
            </a:r>
            <a:r>
              <a:rPr lang="pl-PL" i="1" dirty="0"/>
              <a:t> </a:t>
            </a:r>
            <a:r>
              <a:rPr lang="pl-PL" dirty="0" err="1"/>
              <a:t>script</a:t>
            </a:r>
            <a:r>
              <a:rPr lang="pl-PL" i="1" dirty="0"/>
              <a:t> </a:t>
            </a:r>
            <a:r>
              <a:rPr lang="pl-PL" dirty="0"/>
              <a:t>(12</a:t>
            </a:r>
            <a:r>
              <a:rPr lang="pl-PL" baseline="30000" dirty="0"/>
              <a:t>th</a:t>
            </a:r>
            <a:r>
              <a:rPr lang="pl-PL" dirty="0"/>
              <a:t> </a:t>
            </a:r>
            <a:r>
              <a:rPr lang="pl-PL" dirty="0" err="1"/>
              <a:t>century</a:t>
            </a:r>
            <a:r>
              <a:rPr lang="pl-PL" dirty="0"/>
              <a:t>)</a:t>
            </a:r>
          </a:p>
          <a:p>
            <a:endParaRPr lang="pl-PL" i="1" dirty="0"/>
          </a:p>
          <a:p>
            <a:r>
              <a:rPr lang="pl-PL" dirty="0" err="1"/>
              <a:t>Humanistic</a:t>
            </a:r>
            <a:r>
              <a:rPr lang="pl-PL" dirty="0"/>
              <a:t> </a:t>
            </a:r>
            <a:r>
              <a:rPr lang="pl-PL" dirty="0" err="1"/>
              <a:t>script</a:t>
            </a:r>
            <a:r>
              <a:rPr lang="pl-PL" dirty="0"/>
              <a:t> (14</a:t>
            </a:r>
            <a:r>
              <a:rPr lang="pl-PL" baseline="30000" dirty="0"/>
              <a:t>th</a:t>
            </a:r>
            <a:r>
              <a:rPr lang="pl-PL" dirty="0"/>
              <a:t> </a:t>
            </a:r>
            <a:r>
              <a:rPr lang="pl-PL" dirty="0" err="1"/>
              <a:t>century</a:t>
            </a:r>
            <a:r>
              <a:rPr lang="pl-PL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41615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602" y="822325"/>
            <a:ext cx="9242196" cy="1325563"/>
          </a:xfrm>
        </p:spPr>
        <p:txBody>
          <a:bodyPr>
            <a:normAutofit fontScale="90000"/>
          </a:bodyPr>
          <a:lstStyle/>
          <a:p>
            <a:br>
              <a:rPr lang="it-IT" sz="4900" b="1" dirty="0">
                <a:solidFill>
                  <a:srgbClr val="333333"/>
                </a:solidFill>
              </a:rPr>
            </a:br>
            <a:r>
              <a:rPr lang="it-IT" sz="4900" b="1" dirty="0" err="1">
                <a:solidFill>
                  <a:srgbClr val="333333"/>
                </a:solidFill>
              </a:rPr>
              <a:t>Period</a:t>
            </a:r>
            <a:r>
              <a:rPr lang="it-IT" sz="4900" b="1" dirty="0">
                <a:solidFill>
                  <a:srgbClr val="333333"/>
                </a:solidFill>
              </a:rPr>
              <a:t> of national </a:t>
            </a:r>
            <a:r>
              <a:rPr lang="it-IT" sz="4900" b="1" dirty="0" err="1">
                <a:solidFill>
                  <a:srgbClr val="333333"/>
                </a:solidFill>
              </a:rPr>
              <a:t>writings</a:t>
            </a:r>
            <a:r>
              <a:rPr lang="it-IT" sz="4900" b="1" dirty="0">
                <a:solidFill>
                  <a:srgbClr val="333333"/>
                </a:solidFill>
              </a:rPr>
              <a:t> or “graphic </a:t>
            </a:r>
            <a:r>
              <a:rPr lang="it-IT" sz="4900" b="1" dirty="0" err="1">
                <a:solidFill>
                  <a:srgbClr val="333333"/>
                </a:solidFill>
              </a:rPr>
              <a:t>differentiation</a:t>
            </a:r>
            <a:r>
              <a:rPr lang="it-IT" sz="4900" b="1" dirty="0">
                <a:solidFill>
                  <a:srgbClr val="333333"/>
                </a:solidFill>
              </a:rPr>
              <a:t>“ 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35AD8E-D667-582B-3871-AF2004309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1602" y="1825625"/>
            <a:ext cx="9242197" cy="4351338"/>
          </a:xfrm>
        </p:spPr>
        <p:txBody>
          <a:bodyPr>
            <a:normAutofit/>
          </a:bodyPr>
          <a:lstStyle/>
          <a:p>
            <a:endParaRPr lang="pl-PL" dirty="0"/>
          </a:p>
          <a:p>
            <a:endParaRPr lang="pl-PL" dirty="0"/>
          </a:p>
          <a:p>
            <a:r>
              <a:rPr lang="pl-PL" dirty="0" err="1"/>
              <a:t>Insular</a:t>
            </a:r>
            <a:r>
              <a:rPr lang="pl-PL" dirty="0"/>
              <a:t> scripts (6</a:t>
            </a:r>
            <a:r>
              <a:rPr lang="pl-PL" baseline="30000" dirty="0"/>
              <a:t>th</a:t>
            </a:r>
            <a:r>
              <a:rPr lang="pl-PL" dirty="0"/>
              <a:t> </a:t>
            </a:r>
            <a:r>
              <a:rPr lang="pl-PL" dirty="0" err="1"/>
              <a:t>century</a:t>
            </a:r>
            <a:r>
              <a:rPr lang="pl-PL" dirty="0"/>
              <a:t>)</a:t>
            </a:r>
          </a:p>
          <a:p>
            <a:endParaRPr lang="pl-PL" dirty="0"/>
          </a:p>
          <a:p>
            <a:r>
              <a:rPr lang="pl-PL" dirty="0" err="1"/>
              <a:t>Visigothic</a:t>
            </a:r>
            <a:r>
              <a:rPr lang="pl-PL" dirty="0"/>
              <a:t> </a:t>
            </a:r>
            <a:r>
              <a:rPr lang="pl-PL" dirty="0" err="1"/>
              <a:t>script</a:t>
            </a:r>
            <a:r>
              <a:rPr lang="pl-PL" dirty="0"/>
              <a:t> (7</a:t>
            </a:r>
            <a:r>
              <a:rPr lang="pl-PL" baseline="30000" dirty="0"/>
              <a:t>th</a:t>
            </a:r>
            <a:r>
              <a:rPr lang="pl-PL" dirty="0"/>
              <a:t> </a:t>
            </a:r>
            <a:r>
              <a:rPr lang="pl-PL" dirty="0" err="1"/>
              <a:t>century</a:t>
            </a:r>
            <a:r>
              <a:rPr lang="pl-PL" dirty="0"/>
              <a:t>)</a:t>
            </a:r>
          </a:p>
          <a:p>
            <a:endParaRPr lang="pl-PL" dirty="0"/>
          </a:p>
          <a:p>
            <a:r>
              <a:rPr lang="pl-PL" dirty="0" err="1"/>
              <a:t>Beneventan</a:t>
            </a:r>
            <a:r>
              <a:rPr lang="pl-PL" dirty="0"/>
              <a:t> </a:t>
            </a:r>
            <a:r>
              <a:rPr lang="pl-PL" dirty="0" err="1"/>
              <a:t>script</a:t>
            </a:r>
            <a:r>
              <a:rPr lang="pl-PL" dirty="0"/>
              <a:t> (8</a:t>
            </a:r>
            <a:r>
              <a:rPr lang="pl-PL" baseline="30000" dirty="0"/>
              <a:t>th</a:t>
            </a:r>
            <a:r>
              <a:rPr lang="pl-PL" dirty="0"/>
              <a:t> </a:t>
            </a:r>
            <a:r>
              <a:rPr lang="pl-PL" dirty="0" err="1"/>
              <a:t>century</a:t>
            </a:r>
            <a:r>
              <a:rPr lang="pl-PL" dirty="0"/>
              <a:t>)</a:t>
            </a:r>
          </a:p>
          <a:p>
            <a:endParaRPr lang="it-IT" b="1" i="0" u="none" strike="noStrike" dirty="0" err="1">
              <a:solidFill>
                <a:srgbClr val="333333"/>
              </a:solidFill>
              <a:effectLst/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522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604" y="365125"/>
            <a:ext cx="9242196" cy="1325563"/>
          </a:xfrm>
        </p:spPr>
        <p:txBody>
          <a:bodyPr/>
          <a:lstStyle/>
          <a:p>
            <a:pPr algn="ctr"/>
            <a:r>
              <a:rPr lang="it-IT" b="1" dirty="0"/>
              <a:t>    </a:t>
            </a:r>
            <a:r>
              <a:rPr lang="it-IT" b="1" dirty="0" err="1"/>
              <a:t>Insular</a:t>
            </a:r>
            <a:r>
              <a:rPr lang="it-IT" b="1" dirty="0"/>
              <a:t> scripts</a:t>
            </a: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35AD8E-D667-582B-3871-AF2004309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1602" y="1825625"/>
            <a:ext cx="9242197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/>
              <a:t>Insular script is a medieval writing system originating in Ireland and spreading to Anglo-Saxon England and continental Europe under the influence of Irish Christianity. Irish missionaries export this script to continental Europe, where they establish monasteries. The Insular script comprises a diverse family of scripts used for different functions.</a:t>
            </a:r>
            <a:endParaRPr lang="pl-PL" sz="24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8098" y="3724507"/>
            <a:ext cx="6078727" cy="245245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7AFBFCE-5C8F-453A-2019-9583403B9A15}"/>
              </a:ext>
            </a:extLst>
          </p:cNvPr>
          <p:cNvSpPr txBox="1"/>
          <p:nvPr/>
        </p:nvSpPr>
        <p:spPr>
          <a:xfrm>
            <a:off x="8476239" y="5838409"/>
            <a:ext cx="27067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0" i="1" u="none" strike="noStrike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Alphabet of </a:t>
            </a:r>
            <a:r>
              <a:rPr lang="it-IT" sz="1600" b="0" i="1" u="none" strike="noStrike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Insular</a:t>
            </a:r>
            <a:r>
              <a:rPr lang="it-IT" sz="1600" b="0" i="1" u="none" strike="noStrike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b="0" i="1" u="none" strike="noStrike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Minuscule</a:t>
            </a:r>
            <a:r>
              <a:rPr lang="it-IT" sz="1600" b="0" i="1" u="none" strike="noStrike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255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604" y="365125"/>
            <a:ext cx="9242196" cy="1325563"/>
          </a:xfrm>
        </p:spPr>
        <p:txBody>
          <a:bodyPr/>
          <a:lstStyle/>
          <a:p>
            <a:pPr algn="ctr"/>
            <a:r>
              <a:rPr lang="it-IT" b="1" dirty="0" err="1"/>
              <a:t>Visigothic</a:t>
            </a:r>
            <a:r>
              <a:rPr lang="it-IT" b="1" dirty="0"/>
              <a:t> script  </a:t>
            </a: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35AD8E-D667-582B-3871-AF2004309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1602" y="1825625"/>
            <a:ext cx="9242197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 err="1"/>
              <a:t>Visigothic</a:t>
            </a:r>
            <a:r>
              <a:rPr lang="en-US" sz="2400" dirty="0"/>
              <a:t> script is a type of medieval writing that originated in the </a:t>
            </a:r>
            <a:r>
              <a:rPr lang="en-US" sz="2400" dirty="0" err="1"/>
              <a:t>Visigothic</a:t>
            </a:r>
            <a:r>
              <a:rPr lang="en-US" sz="2400" dirty="0"/>
              <a:t> kingdom in Hispania. It is also sometimes called Mozarabic or </a:t>
            </a:r>
            <a:r>
              <a:rPr lang="en-US" sz="2400" dirty="0" err="1"/>
              <a:t>Toletano</a:t>
            </a:r>
            <a:r>
              <a:rPr lang="en-US" sz="2400" dirty="0"/>
              <a:t>, because it developed in the last period of the </a:t>
            </a:r>
            <a:r>
              <a:rPr lang="en-US" sz="2400" dirty="0" err="1"/>
              <a:t>Visigothic</a:t>
            </a:r>
            <a:r>
              <a:rPr lang="en-US" sz="2400" dirty="0"/>
              <a:t> Kingdom and continued to be used for centuries after the Arab conquest.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1603" y="3429000"/>
            <a:ext cx="4197758" cy="19431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700" y="3671887"/>
            <a:ext cx="4140084" cy="1457325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E02D7B56-B7A9-21EB-8611-8C08B6B9BC51}"/>
              </a:ext>
            </a:extLst>
          </p:cNvPr>
          <p:cNvSpPr txBox="1"/>
          <p:nvPr/>
        </p:nvSpPr>
        <p:spPr>
          <a:xfrm>
            <a:off x="2111601" y="5804068"/>
            <a:ext cx="2913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/>
              <a:t>Alphabet of </a:t>
            </a:r>
            <a:r>
              <a:rPr lang="it-IT" sz="1600" i="1" dirty="0" err="1"/>
              <a:t>Visigothic</a:t>
            </a:r>
            <a:r>
              <a:rPr lang="it-IT" sz="1600" i="1" dirty="0"/>
              <a:t> </a:t>
            </a:r>
            <a:r>
              <a:rPr lang="it-IT" sz="1600" i="1" dirty="0" err="1"/>
              <a:t>Minuscule</a:t>
            </a:r>
            <a:endParaRPr lang="it-IT" sz="1600" i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AD2D83A-C6B8-B022-8D2A-4134C91104F5}"/>
              </a:ext>
            </a:extLst>
          </p:cNvPr>
          <p:cNvSpPr txBox="1"/>
          <p:nvPr/>
        </p:nvSpPr>
        <p:spPr>
          <a:xfrm>
            <a:off x="7420696" y="5804068"/>
            <a:ext cx="265970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>
                <a:latin typeface="Calibri" panose="020F0502020204030204" pitchFamily="34" charset="0"/>
                <a:cs typeface="Calibri" panose="020F0502020204030204" pitchFamily="34" charset="0"/>
              </a:rPr>
              <a:t>Alphabet of </a:t>
            </a:r>
            <a:r>
              <a:rPr lang="it-IT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Visigothic</a:t>
            </a:r>
            <a:r>
              <a:rPr lang="it-IT" sz="1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Cursive</a:t>
            </a:r>
            <a:endParaRPr lang="it-IT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7116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604" y="365125"/>
            <a:ext cx="9242196" cy="1325563"/>
          </a:xfrm>
        </p:spPr>
        <p:txBody>
          <a:bodyPr/>
          <a:lstStyle/>
          <a:p>
            <a:pPr algn="ctr"/>
            <a:r>
              <a:rPr lang="pl-PL" b="1" dirty="0"/>
              <a:t>Beneventan script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1744287" y="1476490"/>
            <a:ext cx="9735589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/>
              <a:t>The </a:t>
            </a:r>
            <a:r>
              <a:rPr lang="en-US" sz="2400" dirty="0" err="1"/>
              <a:t>Beneventan</a:t>
            </a:r>
            <a:r>
              <a:rPr lang="en-US" sz="2400" dirty="0"/>
              <a:t> script is a medieval script originating in the Duchy of Benevento in southern Italy. It was also called Langobard, </a:t>
            </a:r>
            <a:r>
              <a:rPr lang="en-US" sz="2400" dirty="0" err="1"/>
              <a:t>Longobard</a:t>
            </a:r>
            <a:r>
              <a:rPr lang="en-US" sz="2400" dirty="0"/>
              <a:t>, </a:t>
            </a:r>
            <a:r>
              <a:rPr lang="en-US" sz="2400" dirty="0" err="1"/>
              <a:t>Longobardisca</a:t>
            </a:r>
            <a:r>
              <a:rPr lang="en-US" sz="2400" dirty="0"/>
              <a:t> (signifying its origins in the territories ruled by the Lombards).</a:t>
            </a:r>
          </a:p>
          <a:p>
            <a:pPr marL="0" indent="0" algn="just">
              <a:buNone/>
            </a:pPr>
            <a:r>
              <a:rPr lang="en-US" sz="2400" dirty="0"/>
              <a:t>This script was used from the middle of the 8</a:t>
            </a:r>
            <a:r>
              <a:rPr lang="en-US" sz="2400" baseline="30000" dirty="0"/>
              <a:t>th</a:t>
            </a:r>
            <a:r>
              <a:rPr lang="en-US" sz="2400" dirty="0"/>
              <a:t> century until the 13</a:t>
            </a:r>
            <a:r>
              <a:rPr lang="en-US" sz="2400" baseline="30000" dirty="0"/>
              <a:t>th</a:t>
            </a:r>
            <a:r>
              <a:rPr lang="en-US" sz="2400" dirty="0"/>
              <a:t> century, although examples exist until the 16</a:t>
            </a:r>
            <a:r>
              <a:rPr lang="en-US" sz="2400" baseline="30000" dirty="0"/>
              <a:t>th</a:t>
            </a:r>
            <a:r>
              <a:rPr lang="en-US" sz="2400" dirty="0"/>
              <a:t> century. </a:t>
            </a:r>
            <a:endParaRPr lang="it-IT" sz="24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A60A328-1D2E-164C-CADC-1C2980BC3D4D}"/>
              </a:ext>
            </a:extLst>
          </p:cNvPr>
          <p:cNvSpPr txBox="1"/>
          <p:nvPr/>
        </p:nvSpPr>
        <p:spPr>
          <a:xfrm>
            <a:off x="7738946" y="5615594"/>
            <a:ext cx="3438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i="1" dirty="0"/>
              <a:t>Alphabet of </a:t>
            </a:r>
            <a:r>
              <a:rPr lang="it-IT" sz="1800" i="1" dirty="0" err="1"/>
              <a:t>Beneventan</a:t>
            </a:r>
            <a:r>
              <a:rPr lang="it-IT" sz="1800" i="1" dirty="0"/>
              <a:t> </a:t>
            </a:r>
            <a:r>
              <a:rPr lang="it-IT" sz="1800" i="1" dirty="0" err="1"/>
              <a:t>Minuscule</a:t>
            </a:r>
            <a:endParaRPr lang="it-IT" sz="1800" i="1" dirty="0"/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ADD6ADF-2124-846C-DF5E-7A34D7874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150" y="3545494"/>
            <a:ext cx="6870235" cy="207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903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604" y="500034"/>
            <a:ext cx="9242196" cy="1325563"/>
          </a:xfrm>
        </p:spPr>
        <p:txBody>
          <a:bodyPr/>
          <a:lstStyle/>
          <a:p>
            <a:pPr algn="ctr"/>
            <a:r>
              <a:rPr lang="pl-PL" b="1" dirty="0"/>
              <a:t>Caroline </a:t>
            </a:r>
            <a:r>
              <a:rPr lang="pl-PL" b="1" dirty="0" err="1"/>
              <a:t>Minuscule</a:t>
            </a:r>
            <a:endParaRPr lang="pl-PL" b="1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2111604" y="1826232"/>
            <a:ext cx="9242196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/>
              <a:t>Caroline (or Carolingian) minuscule is a clear and manageable script, born out of Charlemagne's educational reforms in the second part of the 8</a:t>
            </a:r>
            <a:r>
              <a:rPr lang="en-US" sz="2400" baseline="30000" dirty="0"/>
              <a:t>th</a:t>
            </a:r>
            <a:r>
              <a:rPr lang="en-US" sz="2400" dirty="0"/>
              <a:t> and early 9</a:t>
            </a:r>
            <a:r>
              <a:rPr lang="en-US" sz="2400" baseline="30000" dirty="0"/>
              <a:t>th</a:t>
            </a:r>
            <a:r>
              <a:rPr lang="en-US" sz="2400" dirty="0"/>
              <a:t> century. It was rediscovered and perfected in the Italian Renaissance by the humanists.</a:t>
            </a:r>
            <a:endParaRPr lang="it-IT" sz="24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1604" y="3429000"/>
            <a:ext cx="4591050" cy="25908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2C3CB4BA-FC06-5D92-726D-A0AA6D064F0B}"/>
              </a:ext>
            </a:extLst>
          </p:cNvPr>
          <p:cNvSpPr txBox="1"/>
          <p:nvPr/>
        </p:nvSpPr>
        <p:spPr>
          <a:xfrm>
            <a:off x="7292898" y="5531239"/>
            <a:ext cx="3105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i="1" dirty="0"/>
              <a:t>Alphabet of Caroline </a:t>
            </a:r>
            <a:r>
              <a:rPr lang="it-IT" sz="1800" i="1" dirty="0" err="1"/>
              <a:t>Minuscule</a:t>
            </a:r>
            <a:endParaRPr lang="it-IT" sz="1800" i="1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7664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604" y="365125"/>
            <a:ext cx="9242196" cy="1325563"/>
          </a:xfrm>
        </p:spPr>
        <p:txBody>
          <a:bodyPr/>
          <a:lstStyle/>
          <a:p>
            <a:pPr algn="ctr"/>
            <a:r>
              <a:rPr lang="it-IT" b="1" i="1" dirty="0"/>
              <a:t>L</a:t>
            </a:r>
            <a:r>
              <a:rPr lang="pl-PL" b="1" i="1" dirty="0"/>
              <a:t>ittera</a:t>
            </a:r>
            <a:r>
              <a:rPr lang="pl-PL" b="1" dirty="0"/>
              <a:t> </a:t>
            </a:r>
            <a:r>
              <a:rPr lang="pl-PL" b="1" i="1" dirty="0"/>
              <a:t>textualis</a:t>
            </a:r>
            <a:r>
              <a:rPr lang="pl-PL" b="1" dirty="0"/>
              <a:t> script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35AD8E-D667-582B-3871-AF2004309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1602" y="1825625"/>
            <a:ext cx="9242197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/>
              <a:t>The </a:t>
            </a:r>
            <a:r>
              <a:rPr lang="en-US" sz="2400" i="1" dirty="0" err="1"/>
              <a:t>littera</a:t>
            </a:r>
            <a:r>
              <a:rPr lang="en-US" sz="2400" i="1" dirty="0"/>
              <a:t> </a:t>
            </a:r>
            <a:r>
              <a:rPr lang="en-US" sz="2400" i="1" dirty="0" err="1"/>
              <a:t>textualis</a:t>
            </a:r>
            <a:r>
              <a:rPr lang="en-US" sz="2400" i="1" dirty="0"/>
              <a:t> </a:t>
            </a:r>
            <a:r>
              <a:rPr lang="en-US" sz="2400" dirty="0"/>
              <a:t>script was mainly used for the production of books in the university world. There are the styles born in the universities of Bologna and Paris.</a:t>
            </a:r>
          </a:p>
          <a:p>
            <a:pPr marL="0" indent="0" algn="just">
              <a:buNone/>
            </a:pPr>
            <a:r>
              <a:rPr lang="en-US" sz="2400" dirty="0"/>
              <a:t>The </a:t>
            </a:r>
            <a:r>
              <a:rPr lang="en-US" sz="2400" i="1" dirty="0" err="1"/>
              <a:t>littera</a:t>
            </a:r>
            <a:r>
              <a:rPr lang="en-US" sz="2400" i="1" dirty="0"/>
              <a:t> </a:t>
            </a:r>
            <a:r>
              <a:rPr lang="en-US" sz="2400" i="1" dirty="0" err="1"/>
              <a:t>Bononiensis</a:t>
            </a:r>
            <a:r>
              <a:rPr lang="en-US" sz="2400" i="1" dirty="0"/>
              <a:t> </a:t>
            </a:r>
            <a:r>
              <a:rPr lang="en-US" sz="2400" dirty="0"/>
              <a:t>retains the characteristics of the Italian Gothic rotunda. The </a:t>
            </a:r>
            <a:r>
              <a:rPr lang="en-US" sz="2400" i="1" dirty="0" err="1"/>
              <a:t>littera</a:t>
            </a:r>
            <a:r>
              <a:rPr lang="en-US" sz="2400" i="1" dirty="0"/>
              <a:t> </a:t>
            </a:r>
            <a:r>
              <a:rPr lang="en-US" sz="2400" i="1" dirty="0" err="1"/>
              <a:t>Parisiensis</a:t>
            </a:r>
            <a:r>
              <a:rPr lang="en-US" sz="2400" i="1" dirty="0"/>
              <a:t> </a:t>
            </a:r>
            <a:r>
              <a:rPr lang="en-US" sz="2400" dirty="0"/>
              <a:t>is smaller, less rounded and more irregular.</a:t>
            </a:r>
            <a:endParaRPr lang="pl-PL" sz="24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1602" y="4103649"/>
            <a:ext cx="4991797" cy="198491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A2DDF4A7-018F-9D72-231D-B2F9B1C63228}"/>
              </a:ext>
            </a:extLst>
          </p:cNvPr>
          <p:cNvSpPr txBox="1"/>
          <p:nvPr/>
        </p:nvSpPr>
        <p:spPr>
          <a:xfrm>
            <a:off x="7493620" y="5074039"/>
            <a:ext cx="3740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i="1" dirty="0"/>
              <a:t>Alphabet of </a:t>
            </a:r>
            <a:r>
              <a:rPr lang="it-IT" sz="1800" i="1" dirty="0" err="1"/>
              <a:t>littera</a:t>
            </a:r>
            <a:r>
              <a:rPr lang="it-IT" sz="1800" i="1" dirty="0"/>
              <a:t> </a:t>
            </a:r>
            <a:r>
              <a:rPr lang="it-IT" sz="1800" i="1" dirty="0" err="1"/>
              <a:t>textualis</a:t>
            </a:r>
            <a:r>
              <a:rPr lang="it-IT" sz="1800" i="1" dirty="0"/>
              <a:t> </a:t>
            </a:r>
            <a:r>
              <a:rPr lang="it-IT" sz="1800" i="1" dirty="0" err="1"/>
              <a:t>Minuscule</a:t>
            </a:r>
            <a:endParaRPr lang="it-IT" sz="1800" i="1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23679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604" y="365125"/>
            <a:ext cx="9242196" cy="1325563"/>
          </a:xfrm>
        </p:spPr>
        <p:txBody>
          <a:bodyPr/>
          <a:lstStyle/>
          <a:p>
            <a:pPr algn="ctr"/>
            <a:r>
              <a:rPr lang="it-IT" b="1" dirty="0" err="1"/>
              <a:t>Humanistic</a:t>
            </a:r>
            <a:r>
              <a:rPr lang="it-IT" b="1" dirty="0"/>
              <a:t> script</a:t>
            </a: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35AD8E-D667-582B-3871-AF2004309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1602" y="1825625"/>
            <a:ext cx="9242197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400" dirty="0"/>
              <a:t>The </a:t>
            </a:r>
            <a:r>
              <a:rPr lang="it-IT" sz="2400" dirty="0" err="1"/>
              <a:t>humanist</a:t>
            </a:r>
            <a:r>
              <a:rPr lang="it-IT" sz="2400" dirty="0"/>
              <a:t> script </a:t>
            </a:r>
            <a:r>
              <a:rPr lang="it-IT" sz="2400" dirty="0" err="1"/>
              <a:t>was</a:t>
            </a:r>
            <a:r>
              <a:rPr lang="it-IT" sz="2400" dirty="0"/>
              <a:t> the spelling of the Latin </a:t>
            </a:r>
            <a:r>
              <a:rPr lang="it-IT" sz="2400" dirty="0" err="1"/>
              <a:t>alphabet</a:t>
            </a:r>
            <a:r>
              <a:rPr lang="it-IT" sz="2400" dirty="0"/>
              <a:t> </a:t>
            </a:r>
            <a:r>
              <a:rPr lang="it-IT" sz="2400" dirty="0" err="1"/>
              <a:t>typical</a:t>
            </a:r>
            <a:r>
              <a:rPr lang="it-IT" sz="2400" dirty="0"/>
              <a:t> of the </a:t>
            </a:r>
            <a:r>
              <a:rPr lang="it-IT" sz="2400" dirty="0" err="1"/>
              <a:t>humanist</a:t>
            </a:r>
            <a:r>
              <a:rPr lang="it-IT" sz="2400" dirty="0"/>
              <a:t> </a:t>
            </a:r>
            <a:r>
              <a:rPr lang="it-IT" sz="2400" dirty="0" err="1"/>
              <a:t>period</a:t>
            </a:r>
            <a:r>
              <a:rPr lang="it-IT" sz="2400" dirty="0"/>
              <a:t> and </a:t>
            </a:r>
            <a:r>
              <a:rPr lang="it-IT" sz="2400" dirty="0" err="1"/>
              <a:t>was</a:t>
            </a:r>
            <a:r>
              <a:rPr lang="it-IT" sz="2400" dirty="0"/>
              <a:t> the </a:t>
            </a:r>
            <a:r>
              <a:rPr lang="it-IT" sz="2400" dirty="0" err="1"/>
              <a:t>result</a:t>
            </a:r>
            <a:r>
              <a:rPr lang="it-IT" sz="2400" dirty="0"/>
              <a:t> of a </a:t>
            </a:r>
            <a:r>
              <a:rPr lang="it-IT" sz="2400" dirty="0" err="1"/>
              <a:t>conscious</a:t>
            </a:r>
            <a:r>
              <a:rPr lang="it-IT" sz="2400" dirty="0"/>
              <a:t> </a:t>
            </a:r>
            <a:r>
              <a:rPr lang="it-IT" sz="2400" dirty="0" err="1"/>
              <a:t>elaboration</a:t>
            </a:r>
            <a:r>
              <a:rPr lang="it-IT" sz="2400" dirty="0"/>
              <a:t> by the </a:t>
            </a:r>
            <a:r>
              <a:rPr lang="it-IT" sz="2400" dirty="0" err="1"/>
              <a:t>intellectuals</a:t>
            </a:r>
            <a:r>
              <a:rPr lang="it-IT" sz="2400" dirty="0"/>
              <a:t> of the 14th and 15th </a:t>
            </a:r>
            <a:r>
              <a:rPr lang="it-IT" sz="2400" dirty="0" err="1"/>
              <a:t>centuries</a:t>
            </a:r>
            <a:r>
              <a:rPr lang="it-IT" sz="2400" dirty="0"/>
              <a:t> in reaction to the </a:t>
            </a:r>
            <a:r>
              <a:rPr lang="it-IT" sz="2400" dirty="0" err="1"/>
              <a:t>Gothic</a:t>
            </a:r>
            <a:r>
              <a:rPr lang="it-IT" sz="2400" dirty="0"/>
              <a:t> script.</a:t>
            </a:r>
          </a:p>
          <a:p>
            <a:pPr marL="0" indent="0" algn="just">
              <a:buNone/>
            </a:pPr>
            <a:endParaRPr lang="pl-PL" sz="14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4196" y="3791416"/>
            <a:ext cx="4867954" cy="1761892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A8D95A51-5F3D-940D-71D5-EE5DDD3320F6}"/>
              </a:ext>
            </a:extLst>
          </p:cNvPr>
          <p:cNvSpPr txBox="1"/>
          <p:nvPr/>
        </p:nvSpPr>
        <p:spPr>
          <a:xfrm>
            <a:off x="7541133" y="5033778"/>
            <a:ext cx="33836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i="1" dirty="0"/>
              <a:t>Alphabet of </a:t>
            </a:r>
            <a:r>
              <a:rPr lang="it-IT" sz="1800" i="1" dirty="0" err="1"/>
              <a:t>Humanistic</a:t>
            </a:r>
            <a:r>
              <a:rPr lang="it-IT" sz="1800" i="1" dirty="0"/>
              <a:t> </a:t>
            </a:r>
            <a:r>
              <a:rPr lang="it-IT" sz="1800" i="1" dirty="0" err="1"/>
              <a:t>Minuscule</a:t>
            </a:r>
            <a:endParaRPr lang="it-IT" sz="1800" i="1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59421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604" y="365125"/>
            <a:ext cx="9242196" cy="1325563"/>
          </a:xfrm>
        </p:spPr>
        <p:txBody>
          <a:bodyPr/>
          <a:lstStyle/>
          <a:p>
            <a:pPr algn="ctr"/>
            <a:r>
              <a:rPr lang="pl-PL" b="1" dirty="0" err="1"/>
              <a:t>Abbreviations</a:t>
            </a: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35AD8E-D667-582B-3871-AF2004309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1602" y="1825625"/>
            <a:ext cx="9242197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l-P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400" b="1" dirty="0" err="1">
                <a:solidFill>
                  <a:srgbClr val="000000"/>
                </a:solidFill>
                <a:cs typeface="Calibri" panose="020F0502020204030204" pitchFamily="34" charset="0"/>
              </a:rPr>
              <a:t>Truncation</a:t>
            </a:r>
            <a:r>
              <a:rPr lang="it-IT" sz="2400" b="1" dirty="0">
                <a:solidFill>
                  <a:srgbClr val="000000"/>
                </a:solidFill>
                <a:cs typeface="Calibri" panose="020F0502020204030204" pitchFamily="34" charset="0"/>
              </a:rPr>
              <a:t>: </a:t>
            </a:r>
            <a:r>
              <a:rPr lang="it-IT" sz="2400" dirty="0">
                <a:effectLst/>
              </a:rPr>
              <a:t>A word </a:t>
            </a:r>
            <a:r>
              <a:rPr lang="it-IT" sz="2400" dirty="0" err="1">
                <a:effectLst/>
              </a:rPr>
              <a:t>is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abbreviated</a:t>
            </a:r>
            <a:r>
              <a:rPr lang="it-IT" sz="2400" dirty="0">
                <a:effectLst/>
              </a:rPr>
              <a:t> by </a:t>
            </a:r>
            <a:r>
              <a:rPr lang="it-IT" sz="2400" dirty="0" err="1">
                <a:effectLst/>
              </a:rPr>
              <a:t>truncation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when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only</a:t>
            </a:r>
            <a:r>
              <a:rPr lang="it-IT" sz="2400" dirty="0">
                <a:effectLst/>
              </a:rPr>
              <a:t> the first part of the word </a:t>
            </a:r>
            <a:r>
              <a:rPr lang="it-IT" sz="2400" dirty="0" err="1">
                <a:effectLst/>
              </a:rPr>
              <a:t>is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actually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written</a:t>
            </a:r>
            <a:r>
              <a:rPr lang="it-IT" sz="2400" dirty="0">
                <a:effectLst/>
              </a:rPr>
              <a:t> out, </a:t>
            </a:r>
            <a:r>
              <a:rPr lang="it-IT" sz="2400" dirty="0" err="1">
                <a:effectLst/>
              </a:rPr>
              <a:t>while</a:t>
            </a:r>
            <a:r>
              <a:rPr lang="it-IT" sz="2400" dirty="0">
                <a:effectLst/>
              </a:rPr>
              <a:t> an </a:t>
            </a:r>
            <a:r>
              <a:rPr lang="it-IT" sz="2400" dirty="0" err="1">
                <a:effectLst/>
              </a:rPr>
              <a:t>abbreviation</a:t>
            </a:r>
            <a:r>
              <a:rPr lang="it-IT" sz="2400" dirty="0"/>
              <a:t> </a:t>
            </a:r>
            <a:r>
              <a:rPr lang="it-IT" sz="2400" dirty="0" err="1">
                <a:effectLst/>
              </a:rPr>
              <a:t>mark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replaces</a:t>
            </a:r>
            <a:r>
              <a:rPr lang="it-IT" sz="2400" dirty="0">
                <a:effectLst/>
              </a:rPr>
              <a:t> the </a:t>
            </a:r>
            <a:r>
              <a:rPr lang="it-IT" sz="2400" dirty="0" err="1">
                <a:effectLst/>
              </a:rPr>
              <a:t>missing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final</a:t>
            </a:r>
            <a:r>
              <a:rPr lang="it-IT" sz="2400" dirty="0">
                <a:effectLst/>
              </a:rPr>
              <a:t> </a:t>
            </a:r>
            <a:r>
              <a:rPr lang="it-IT" sz="2400" dirty="0" err="1">
                <a:effectLst/>
              </a:rPr>
              <a:t>letters</a:t>
            </a:r>
            <a:r>
              <a:rPr lang="it-IT" sz="2400" dirty="0">
                <a:effectLst/>
              </a:rPr>
              <a:t>.</a:t>
            </a:r>
            <a:endParaRPr lang="it-IT" sz="2400" i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400" b="1" u="none" strike="noStrike" dirty="0" err="1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Contraction</a:t>
            </a:r>
            <a:r>
              <a:rPr lang="it-IT" sz="2400" i="1" u="none" strike="noStrike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: </a:t>
            </a:r>
            <a:r>
              <a:rPr lang="it-IT" sz="2400" b="0" i="0" u="none" strike="noStrike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A word </a:t>
            </a:r>
            <a:r>
              <a:rPr lang="it-IT" sz="2400" b="0" i="0" u="none" strike="noStrike" dirty="0" err="1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which</a:t>
            </a:r>
            <a:r>
              <a:rPr lang="it-IT" sz="2400" b="0" i="0" u="none" strike="noStrike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it-IT" sz="2400" b="0" i="0" u="none" strike="noStrike" dirty="0" err="1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has</a:t>
            </a:r>
            <a:r>
              <a:rPr lang="it-IT" sz="2400" b="0" i="0" u="none" strike="noStrike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middle </a:t>
            </a:r>
            <a:r>
              <a:rPr lang="it-IT" sz="2400" b="0" i="0" u="none" strike="noStrike" dirty="0" err="1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letters</a:t>
            </a:r>
            <a:r>
              <a:rPr lang="it-IT" sz="2400" b="0" i="0" u="none" strike="noStrike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 </a:t>
            </a:r>
            <a:r>
              <a:rPr lang="it-IT" sz="2400" b="0" i="0" u="none" strike="noStrike" dirty="0" err="1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missed</a:t>
            </a:r>
            <a:r>
              <a:rPr lang="it-IT" sz="2400" b="0" i="0" u="none" strike="noStrike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out </a:t>
            </a:r>
            <a:r>
              <a:rPr lang="it-IT" sz="2400" b="0" i="0" u="none" strike="noStrike" dirty="0" err="1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is</a:t>
            </a:r>
            <a:r>
              <a:rPr lang="it-IT" sz="2400" b="0" i="0" u="none" strike="noStrike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it-IT" sz="2400" b="0" i="0" u="none" strike="noStrike" dirty="0" err="1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called</a:t>
            </a:r>
            <a:r>
              <a:rPr lang="it-IT" sz="2400" b="0" i="0" u="none" strike="noStrike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 a </a:t>
            </a:r>
            <a:r>
              <a:rPr lang="it-IT" sz="2400" b="0" i="0" u="none" strike="noStrike" dirty="0" err="1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contraction</a:t>
            </a:r>
            <a:r>
              <a:rPr lang="it-IT" sz="2400" b="0" i="0" u="none" strike="noStrike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.</a:t>
            </a:r>
            <a:endParaRPr lang="it-IT" sz="2400" i="1" u="none" strike="noStrike" dirty="0">
              <a:solidFill>
                <a:srgbClr val="000000"/>
              </a:solidFill>
              <a:effectLst/>
              <a:cs typeface="Calibri" panose="020F0502020204030204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400" b="1" dirty="0" err="1">
                <a:solidFill>
                  <a:srgbClr val="000000"/>
                </a:solidFill>
                <a:cs typeface="Calibri" panose="020F0502020204030204" pitchFamily="34" charset="0"/>
              </a:rPr>
              <a:t>Abbreviation</a:t>
            </a:r>
            <a:r>
              <a:rPr lang="it-IT" sz="2400" b="1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it-IT" sz="2400" b="1" dirty="0" err="1">
                <a:solidFill>
                  <a:srgbClr val="000000"/>
                </a:solidFill>
                <a:cs typeface="Calibri" panose="020F0502020204030204" pitchFamily="34" charset="0"/>
              </a:rPr>
              <a:t>marks</a:t>
            </a:r>
            <a:r>
              <a:rPr lang="it-IT" sz="2400" b="1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it-IT" sz="2400" b="1" dirty="0" err="1">
                <a:effectLst/>
              </a:rPr>
              <a:t>significant</a:t>
            </a:r>
            <a:r>
              <a:rPr lang="it-IT" sz="2400" b="1" dirty="0">
                <a:effectLst/>
              </a:rPr>
              <a:t> in </a:t>
            </a:r>
            <a:r>
              <a:rPr lang="it-IT" sz="2400" b="1" dirty="0" err="1">
                <a:effectLst/>
              </a:rPr>
              <a:t>themselves</a:t>
            </a:r>
            <a:endParaRPr lang="it-IT" sz="24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400" b="1" dirty="0" err="1">
                <a:solidFill>
                  <a:srgbClr val="000000"/>
                </a:solidFill>
                <a:cs typeface="Calibri" panose="020F0502020204030204" pitchFamily="34" charset="0"/>
              </a:rPr>
              <a:t>Abbreviation</a:t>
            </a:r>
            <a:r>
              <a:rPr lang="it-IT" sz="2400" b="1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it-IT" sz="2400" b="1" dirty="0" err="1">
                <a:solidFill>
                  <a:srgbClr val="000000"/>
                </a:solidFill>
                <a:cs typeface="Calibri" panose="020F0502020204030204" pitchFamily="34" charset="0"/>
              </a:rPr>
              <a:t>marks</a:t>
            </a:r>
            <a:r>
              <a:rPr lang="it-IT" sz="2400" b="1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it-IT" sz="2400" b="1" dirty="0" err="1">
                <a:solidFill>
                  <a:srgbClr val="000000"/>
                </a:solidFill>
                <a:cs typeface="Calibri" panose="020F0502020204030204" pitchFamily="34" charset="0"/>
              </a:rPr>
              <a:t>significant</a:t>
            </a:r>
            <a:r>
              <a:rPr lang="it-IT" sz="2400" b="1" dirty="0">
                <a:solidFill>
                  <a:srgbClr val="000000"/>
                </a:solidFill>
                <a:cs typeface="Calibri" panose="020F0502020204030204" pitchFamily="34" charset="0"/>
              </a:rPr>
              <a:t> in </a:t>
            </a:r>
            <a:r>
              <a:rPr lang="it-IT" sz="2400" b="1" dirty="0" err="1">
                <a:solidFill>
                  <a:srgbClr val="000000"/>
                </a:solidFill>
                <a:cs typeface="Calibri" panose="020F0502020204030204" pitchFamily="34" charset="0"/>
              </a:rPr>
              <a:t>context</a:t>
            </a:r>
            <a:endParaRPr lang="it-IT" sz="24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400" b="1" dirty="0" err="1">
                <a:solidFill>
                  <a:srgbClr val="000000"/>
                </a:solidFill>
                <a:cs typeface="Calibri" panose="020F0502020204030204" pitchFamily="34" charset="0"/>
              </a:rPr>
              <a:t>Superscript</a:t>
            </a:r>
            <a:r>
              <a:rPr lang="it-IT" sz="2400" b="1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it-IT" sz="2400" b="1" dirty="0" err="1">
                <a:solidFill>
                  <a:srgbClr val="000000"/>
                </a:solidFill>
                <a:cs typeface="Calibri" panose="020F0502020204030204" pitchFamily="34" charset="0"/>
              </a:rPr>
              <a:t>letters</a:t>
            </a:r>
            <a:endParaRPr lang="it-IT" sz="2400" b="1" u="none" strike="noStrike" dirty="0">
              <a:solidFill>
                <a:srgbClr val="000000"/>
              </a:solidFill>
              <a:effectLst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535812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604" y="365125"/>
            <a:ext cx="9242196" cy="1325563"/>
          </a:xfrm>
        </p:spPr>
        <p:txBody>
          <a:bodyPr>
            <a:noAutofit/>
          </a:bodyPr>
          <a:lstStyle/>
          <a:p>
            <a:pPr algn="ctr"/>
            <a:br>
              <a:rPr lang="it-IT" b="1" dirty="0">
                <a:solidFill>
                  <a:srgbClr val="000000"/>
                </a:solidFill>
                <a:cs typeface="Calibri" panose="020F0502020204030204" pitchFamily="34" charset="0"/>
              </a:rPr>
            </a:br>
            <a:r>
              <a:rPr lang="it-IT" b="1" dirty="0" err="1">
                <a:solidFill>
                  <a:srgbClr val="000000"/>
                </a:solidFill>
                <a:cs typeface="Calibri" panose="020F0502020204030204" pitchFamily="34" charset="0"/>
              </a:rPr>
              <a:t>Abbreviation</a:t>
            </a:r>
            <a:r>
              <a:rPr lang="it-IT" b="1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it-IT" b="1" dirty="0" err="1">
                <a:solidFill>
                  <a:srgbClr val="000000"/>
                </a:solidFill>
                <a:cs typeface="Calibri" panose="020F0502020204030204" pitchFamily="34" charset="0"/>
              </a:rPr>
              <a:t>marks</a:t>
            </a:r>
            <a:r>
              <a:rPr lang="it-IT" b="1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it-IT" b="1" dirty="0" err="1">
                <a:effectLst/>
              </a:rPr>
              <a:t>significant</a:t>
            </a:r>
            <a:r>
              <a:rPr lang="it-IT" b="1" dirty="0">
                <a:effectLst/>
              </a:rPr>
              <a:t> in </a:t>
            </a:r>
            <a:r>
              <a:rPr lang="it-IT" b="1" dirty="0" err="1">
                <a:effectLst/>
              </a:rPr>
              <a:t>themselves</a:t>
            </a:r>
            <a:br>
              <a:rPr lang="it-IT" b="1" dirty="0">
                <a:solidFill>
                  <a:srgbClr val="000000"/>
                </a:solidFill>
                <a:cs typeface="Calibri" panose="020F0502020204030204" pitchFamily="34" charset="0"/>
              </a:rPr>
            </a:br>
            <a:endParaRPr lang="pl-PL" b="1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77AB8526-3A08-D920-0A08-0B15D18EC8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49687" y="2001044"/>
            <a:ext cx="57658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828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604" y="365125"/>
            <a:ext cx="9242196" cy="1325563"/>
          </a:xfrm>
        </p:spPr>
        <p:txBody>
          <a:bodyPr/>
          <a:lstStyle/>
          <a:p>
            <a:pPr algn="ctr"/>
            <a:endParaRPr lang="pl-PL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B2C44383-7118-02D5-E894-471DF86E25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27495" y="2195881"/>
            <a:ext cx="8167974" cy="92646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2A45259-A2DF-A59F-C261-17AD0CBA7A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7495" y="3122340"/>
            <a:ext cx="3397986" cy="218563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6C37EAA-5941-16BE-756E-89CD872C05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1482" y="3122340"/>
            <a:ext cx="3138473" cy="208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396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604" y="365125"/>
            <a:ext cx="9242196" cy="1325563"/>
          </a:xfrm>
        </p:spPr>
        <p:txBody>
          <a:bodyPr/>
          <a:lstStyle/>
          <a:p>
            <a:pPr algn="ctr"/>
            <a:endParaRPr lang="pl-PL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15B46276-AFED-0F73-0174-FFC16658BF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37921" y="2099235"/>
            <a:ext cx="3462983" cy="1513759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88524FD-D960-A07F-03C0-F7BCB92AD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7004" y="3705767"/>
            <a:ext cx="3263900" cy="250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179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604" y="365125"/>
            <a:ext cx="9242196" cy="1325563"/>
          </a:xfrm>
        </p:spPr>
        <p:txBody>
          <a:bodyPr>
            <a:noAutofit/>
          </a:bodyPr>
          <a:lstStyle/>
          <a:p>
            <a:pPr algn="ctr"/>
            <a:br>
              <a:rPr lang="it-IT" b="1" dirty="0">
                <a:solidFill>
                  <a:srgbClr val="000000"/>
                </a:solidFill>
                <a:cs typeface="Calibri" panose="020F0502020204030204" pitchFamily="34" charset="0"/>
              </a:rPr>
            </a:br>
            <a:r>
              <a:rPr lang="it-IT" b="1" dirty="0" err="1">
                <a:solidFill>
                  <a:srgbClr val="000000"/>
                </a:solidFill>
                <a:cs typeface="Calibri" panose="020F0502020204030204" pitchFamily="34" charset="0"/>
              </a:rPr>
              <a:t>Abbreviation</a:t>
            </a:r>
            <a:r>
              <a:rPr lang="it-IT" b="1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it-IT" b="1" dirty="0" err="1">
                <a:solidFill>
                  <a:srgbClr val="000000"/>
                </a:solidFill>
                <a:cs typeface="Calibri" panose="020F0502020204030204" pitchFamily="34" charset="0"/>
              </a:rPr>
              <a:t>marks</a:t>
            </a:r>
            <a:r>
              <a:rPr lang="it-IT" b="1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it-IT" b="1" dirty="0" err="1">
                <a:effectLst/>
              </a:rPr>
              <a:t>significant</a:t>
            </a:r>
            <a:r>
              <a:rPr lang="it-IT" b="1" dirty="0">
                <a:effectLst/>
              </a:rPr>
              <a:t> in </a:t>
            </a:r>
            <a:r>
              <a:rPr lang="it-IT" b="1" dirty="0" err="1">
                <a:effectLst/>
              </a:rPr>
              <a:t>context</a:t>
            </a:r>
            <a:br>
              <a:rPr lang="it-IT" b="1" dirty="0">
                <a:solidFill>
                  <a:srgbClr val="000000"/>
                </a:solidFill>
                <a:cs typeface="Calibri" panose="020F0502020204030204" pitchFamily="34" charset="0"/>
              </a:rPr>
            </a:br>
            <a:endParaRPr lang="pl-PL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849E3116-338A-E7F9-67BD-D362D4A9AB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06530" y="2006945"/>
            <a:ext cx="3807948" cy="142205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42FE2A7-3C5D-A69D-A73F-8F12F0E648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530" y="3647686"/>
            <a:ext cx="4689952" cy="178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535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604" y="365125"/>
            <a:ext cx="9242196" cy="1325563"/>
          </a:xfrm>
        </p:spPr>
        <p:txBody>
          <a:bodyPr/>
          <a:lstStyle/>
          <a:p>
            <a:pPr algn="ctr"/>
            <a:r>
              <a:rPr lang="en-GB" b="1" dirty="0"/>
              <a:t>Specificities of the letter “q”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ED47B40A-672B-2A69-2DFB-2E81D1556C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83370" y="2319454"/>
            <a:ext cx="7814802" cy="302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585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604" y="365125"/>
            <a:ext cx="9242196" cy="1325563"/>
          </a:xfrm>
        </p:spPr>
        <p:txBody>
          <a:bodyPr/>
          <a:lstStyle/>
          <a:p>
            <a:pPr algn="ctr"/>
            <a:r>
              <a:rPr lang="pl-PL" b="1" dirty="0" err="1"/>
              <a:t>Superscript</a:t>
            </a:r>
            <a:r>
              <a:rPr lang="pl-PL" b="1" dirty="0"/>
              <a:t> </a:t>
            </a:r>
            <a:r>
              <a:rPr lang="pl-PL" b="1" dirty="0" err="1"/>
              <a:t>letters</a:t>
            </a:r>
            <a:endParaRPr lang="pl-PL" b="1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1EBC307E-CE95-DFE7-D40D-7A0F1A1EDF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7278" y="1685112"/>
            <a:ext cx="3952230" cy="239623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8D9A805-5E49-2173-CCD1-77B3EDE643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4656" y="4324349"/>
            <a:ext cx="415343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338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176" y="365125"/>
            <a:ext cx="9251623" cy="1325563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B20F5C47-90A1-33B5-C459-C8D31850D8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17649" y="365125"/>
            <a:ext cx="9536150" cy="554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4646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ntes_prezka" id="{738BAD26-9F77-DF41-AC7A-E370ABA705D7}" vid="{BAC106A9-B0FA-4643-AF4A-5FBD1F1444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Motyw pakietu Office</Template>
  <TotalTime>406</TotalTime>
  <Words>501</Words>
  <Application>Microsoft Macintosh PowerPoint</Application>
  <PresentationFormat>Panoramiczny</PresentationFormat>
  <Paragraphs>54</Paragraphs>
  <Slides>17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Source Sans Pro</vt:lpstr>
      <vt:lpstr>Wingdings</vt:lpstr>
      <vt:lpstr>Motyw pakietu Office</vt:lpstr>
      <vt:lpstr>Prezentacja programu PowerPoint</vt:lpstr>
      <vt:lpstr>   Period of return to a Latin writer unit  </vt:lpstr>
      <vt:lpstr> Period of national writings or “graphic differentiation“  </vt:lpstr>
      <vt:lpstr>    Insular scripts</vt:lpstr>
      <vt:lpstr>Visigothic script  </vt:lpstr>
      <vt:lpstr>Beneventan script</vt:lpstr>
      <vt:lpstr>Caroline Minuscule</vt:lpstr>
      <vt:lpstr>Littera textualis script</vt:lpstr>
      <vt:lpstr>Humanistic script</vt:lpstr>
      <vt:lpstr>Abbreviations</vt:lpstr>
      <vt:lpstr> Abbreviation marks significant in themselves </vt:lpstr>
      <vt:lpstr>Prezentacja programu PowerPoint</vt:lpstr>
      <vt:lpstr>Prezentacja programu PowerPoint</vt:lpstr>
      <vt:lpstr> Abbreviation marks significant in context </vt:lpstr>
      <vt:lpstr>Specificities of the letter “q”</vt:lpstr>
      <vt:lpstr>Superscript letters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Mikuła</dc:creator>
  <cp:lastModifiedBy>Kacper Górski</cp:lastModifiedBy>
  <cp:revision>13</cp:revision>
  <dcterms:created xsi:type="dcterms:W3CDTF">2023-01-23T08:28:39Z</dcterms:created>
  <dcterms:modified xsi:type="dcterms:W3CDTF">2024-07-29T15:54:01Z</dcterms:modified>
</cp:coreProperties>
</file>