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4.jpg" ContentType="image/jpg"/>
  <Override PartName="/ppt/media/image9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60"/>
  </p:normalViewPr>
  <p:slideViewPr>
    <p:cSldViewPr snapToGrid="0">
      <p:cViewPr varScale="1">
        <p:scale>
          <a:sx n="123" d="100"/>
          <a:sy n="123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854739-6ECC-DEDB-8FCD-59EF165C1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2EDB2B3-8A39-2A8C-B12D-413FC7A0A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F2FA661-D3F6-A3D5-39E2-B75C75EC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C03BF2E-F496-11D9-7F91-5F201D23F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3015DBA-F7A0-91B7-5327-5D48A04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535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943B4C-4A8B-AB3C-049D-E26149988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68F21B-7B53-A949-6C99-88CB3E996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3C83A7D-629C-E0DD-8FC0-41F7F8AD5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485064-69EC-03B3-8AD4-6CE75A635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27525F3-88BB-2019-29C9-130D90DE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062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7B03BF-E0EF-7FA4-7489-3428A4B44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A1D6E3B-328C-E12A-8AD3-E05986553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98572CE-157C-8542-7195-39D3794B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7011171-BCEB-E235-5DA9-05C110D9E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BF44FD-82D5-FD49-5F9A-4752923B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071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FD2F6D-C9F9-9D2F-BA93-87916EA79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B607F2-9242-FF0F-6BD6-BBE716E93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65E2A21-2359-1372-36E0-EBC640292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5EC72A-1FCF-0A82-0D8D-054D32C2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F10C7DE-86C0-5E0B-78F7-A216D1122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DE28533-CC54-055D-78F3-8BA8DAC0C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5428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D88BCC-32E7-EE79-E3AC-B459E53F3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2DEA2AF-F0EA-95A1-A20B-A0E8A6BF0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5A3FF90-E97B-D8C6-94DE-99DC7A90F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BB69D77-5822-C06A-2FE9-7A2C3F2B7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7465678-1CE8-DC4C-EA89-44FE0C7081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86F2793-86CA-9A96-2E92-BE3378A2C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14B2552-8E87-526B-6E1A-683F7BDB5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606F2CF-8C0D-4B56-B8D8-9E8AD7D22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9649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358CF6-505B-BA2C-F28B-85B038DB0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157891C-B3B7-56D8-17B0-E194EAAFC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4B33645-5A4B-1213-9CCE-931934A01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DB7BAA0-410F-3EF8-7B8D-3593593F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20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53FDAC8-89AE-7241-103E-9BA31C6F3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15FA558-7299-2179-A181-F05771F9F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E6C744E-6694-9339-0FD9-34C38F0DB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6036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AB7E65-14F8-B65D-2F6E-45D058AA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2C16B72-43A6-59AA-5655-E29CE58CA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713883A-7CD5-C128-DA97-7E8134255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CB513E-C459-CC7B-3C2C-16EAFEBFB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399B72E-5085-6204-3186-8B20EE95D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49FF267-4844-101C-31F2-6C5A0F56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379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08A232-0D66-718F-684B-4286223C6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AB8A3C7-976D-ADF8-6E88-5B513FC216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725F45A-887E-AB55-C80E-8BC747160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A8F7F67-97D0-364E-01C1-6E7858479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A375284-0F27-42D5-92A7-28E351D8D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CD0A773-8C2D-CD6A-4EC7-1CD37B9B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8318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481E66-F939-590E-8267-25E65AF6E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917700E-D1A1-A4A9-E541-320EBEFA1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E34627E-C812-3FC9-9F65-9B05B287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5B9F456-FFEC-02AB-F8C8-65BBCC0A5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E9F4EC4-7F2C-1E04-B4B0-EC3EF2F9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1416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C9192D3-9B67-9B0C-AA86-C05FE13C53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3FEEBB3-C8ED-B590-8816-574D98A91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DA57EDC-65E2-096E-CD38-3700EA4C8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1F92C32-C32C-D161-4FCF-101AA1F8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6E8185-CB39-6087-840B-2B32EE4C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1335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3584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363132C-0052-C57D-B3B5-27F5F6F0E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8426934-683B-C2AF-F8CA-55E3BD709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B0295C-52AF-897C-3946-CC72C9EF56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5A4814-1A9C-F947-B7DE-6D3F87C048B0}" type="datetimeFigureOut">
              <a:rPr lang="pl-PL" smtClean="0"/>
              <a:t>1.08.2024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EFD4EF-7DDE-67A1-725B-2E09D533B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47DEE2-4947-FBA3-1590-32CD8C285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088969-5743-0A4C-8BEA-0A2C80FC33C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413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estrel.fr/IMG/pdf/documents_judiciaires_j_claustre.pdf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endp.hypotheses.org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9E0424-E175-DF00-09F0-1F3503A87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8036" y="868362"/>
            <a:ext cx="5514109" cy="2387600"/>
          </a:xfrm>
        </p:spPr>
        <p:txBody>
          <a:bodyPr>
            <a:normAutofit/>
          </a:bodyPr>
          <a:lstStyle/>
          <a:p>
            <a:r>
              <a:rPr lang="pl-PL" sz="3000" b="1" spc="360" dirty="0" err="1"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lang="pl-PL" sz="3000" b="1" spc="1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3000" b="1" spc="360" dirty="0" err="1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br>
              <a:rPr lang="pl-PL" sz="3000" b="1" spc="16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000" b="1" spc="365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l-PL" sz="3000" b="1" spc="1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3000" b="1" spc="300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pl-PL" sz="3000" b="1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3000" b="1" spc="310" dirty="0" err="1">
                <a:latin typeface="Calibri" panose="020F0502020204030204" pitchFamily="34" charset="0"/>
                <a:cs typeface="Calibri" panose="020F0502020204030204" pitchFamily="34" charset="0"/>
              </a:rPr>
              <a:t>pratique</a:t>
            </a:r>
            <a:br>
              <a:rPr lang="pl-PL" sz="3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E2F568C-8F38-F10F-95B4-D472157937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090" y="3602039"/>
            <a:ext cx="9144000" cy="1655762"/>
          </a:xfrm>
        </p:spPr>
        <p:txBody>
          <a:bodyPr>
            <a:normAutofit/>
          </a:bodyPr>
          <a:lstStyle/>
          <a:p>
            <a:pPr marL="12700">
              <a:lnSpc>
                <a:spcPts val="3190"/>
              </a:lnSpc>
              <a:spcBef>
                <a:spcPts val="100"/>
              </a:spcBef>
            </a:pPr>
            <a:r>
              <a:rPr lang="pl-PL" sz="2200" b="0" dirty="0">
                <a:latin typeface="Calibri" panose="020F0502020204030204" pitchFamily="34" charset="0"/>
                <a:cs typeface="Calibri" panose="020F0502020204030204" pitchFamily="34" charset="0"/>
              </a:rPr>
              <a:t>Julie</a:t>
            </a:r>
            <a:r>
              <a:rPr lang="pl-PL" sz="2200" b="0" spc="-1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b="0" spc="130" dirty="0" err="1">
                <a:latin typeface="Calibri" panose="020F0502020204030204" pitchFamily="34" charset="0"/>
                <a:cs typeface="Calibri" panose="020F0502020204030204" pitchFamily="34" charset="0"/>
              </a:rPr>
              <a:t>Claustre</a:t>
            </a:r>
            <a:endParaRPr lang="pl-P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ts val="3190"/>
              </a:lnSpc>
            </a:pPr>
            <a:r>
              <a:rPr lang="pl-PL" sz="2200" b="0" spc="125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2200" b="0" spc="125" dirty="0" err="1">
                <a:latin typeface="Calibri" panose="020F0502020204030204" pitchFamily="34" charset="0"/>
                <a:cs typeface="Calibri" panose="020F0502020204030204" pitchFamily="34" charset="0"/>
              </a:rPr>
              <a:t>Université</a:t>
            </a:r>
            <a:r>
              <a:rPr lang="pl-PL" sz="2200" b="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b="0" spc="114" dirty="0">
                <a:latin typeface="Calibri" panose="020F0502020204030204" pitchFamily="34" charset="0"/>
                <a:cs typeface="Calibri" panose="020F0502020204030204" pitchFamily="34" charset="0"/>
              </a:rPr>
              <a:t>Paris</a:t>
            </a:r>
            <a:r>
              <a:rPr lang="pl-PL" sz="2200" b="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b="0" spc="305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pl-PL" sz="2200" b="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b="0" spc="160" dirty="0" err="1">
                <a:latin typeface="Calibri" panose="020F0502020204030204" pitchFamily="34" charset="0"/>
                <a:cs typeface="Calibri" panose="020F0502020204030204" pitchFamily="34" charset="0"/>
              </a:rPr>
              <a:t>Panthéon-</a:t>
            </a:r>
            <a:r>
              <a:rPr lang="pl-PL" sz="2200" b="0" spc="165" dirty="0" err="1">
                <a:latin typeface="Calibri" panose="020F0502020204030204" pitchFamily="34" charset="0"/>
                <a:cs typeface="Calibri" panose="020F0502020204030204" pitchFamily="34" charset="0"/>
              </a:rPr>
              <a:t>Sorbonne</a:t>
            </a:r>
            <a:r>
              <a:rPr lang="pl-PL" sz="2200" b="0" spc="165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92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4709" y="273598"/>
            <a:ext cx="8028709" cy="926729"/>
          </a:xfrm>
          <a:prstGeom prst="rect">
            <a:avLst/>
          </a:prstGeom>
        </p:spPr>
        <p:txBody>
          <a:bodyPr vert="horz" wrap="square" lIns="0" tIns="93980" rIns="0" bIns="0" rtlCol="0" anchor="ctr">
            <a:spAutoFit/>
          </a:bodyPr>
          <a:lstStyle/>
          <a:p>
            <a:pPr marL="12700" marR="5080" algn="ctr">
              <a:lnSpc>
                <a:spcPts val="3200"/>
              </a:lnSpc>
              <a:spcBef>
                <a:spcPts val="740"/>
              </a:spcBef>
            </a:pPr>
            <a:r>
              <a:rPr sz="3200" b="1" dirty="0"/>
              <a:t>Les</a:t>
            </a:r>
            <a:r>
              <a:rPr sz="3200" b="1" spc="-45" dirty="0"/>
              <a:t> </a:t>
            </a:r>
            <a:r>
              <a:rPr sz="3200" b="1" dirty="0"/>
              <a:t>„sources</a:t>
            </a:r>
            <a:r>
              <a:rPr sz="3200" b="1" spc="-30" dirty="0"/>
              <a:t> </a:t>
            </a:r>
            <a:r>
              <a:rPr sz="3200" b="1" dirty="0"/>
              <a:t>juridiques”</a:t>
            </a:r>
            <a:r>
              <a:rPr sz="3200" b="1" spc="-45" dirty="0"/>
              <a:t> </a:t>
            </a:r>
            <a:r>
              <a:rPr sz="3200" b="1" dirty="0"/>
              <a:t>du</a:t>
            </a:r>
            <a:r>
              <a:rPr sz="3200" b="1" spc="-40" dirty="0"/>
              <a:t> </a:t>
            </a:r>
            <a:r>
              <a:rPr sz="3200" b="1" dirty="0"/>
              <a:t>point</a:t>
            </a:r>
            <a:r>
              <a:rPr sz="3200" b="1" spc="-45" dirty="0"/>
              <a:t> </a:t>
            </a:r>
            <a:r>
              <a:rPr sz="3200" b="1" dirty="0"/>
              <a:t>de</a:t>
            </a:r>
            <a:r>
              <a:rPr sz="3200" b="1" spc="-40" dirty="0"/>
              <a:t> </a:t>
            </a:r>
            <a:r>
              <a:rPr sz="3200" b="1" dirty="0"/>
              <a:t>vue</a:t>
            </a:r>
            <a:r>
              <a:rPr sz="3200" b="1" spc="-50" dirty="0"/>
              <a:t> </a:t>
            </a:r>
            <a:r>
              <a:rPr sz="3200" b="1" spc="-25" dirty="0"/>
              <a:t>de </a:t>
            </a:r>
            <a:r>
              <a:rPr sz="3200" b="1" dirty="0"/>
              <a:t>l’historienne</a:t>
            </a:r>
            <a:r>
              <a:rPr sz="3200" b="1" spc="-75" dirty="0"/>
              <a:t> </a:t>
            </a:r>
            <a:r>
              <a:rPr sz="3200" b="1" dirty="0"/>
              <a:t>(de</a:t>
            </a:r>
            <a:r>
              <a:rPr sz="3200" b="1" spc="-75" dirty="0"/>
              <a:t> </a:t>
            </a:r>
            <a:r>
              <a:rPr sz="3200" b="1" dirty="0"/>
              <a:t>la</a:t>
            </a:r>
            <a:r>
              <a:rPr sz="3200" b="1" spc="-75" dirty="0"/>
              <a:t> </a:t>
            </a:r>
            <a:r>
              <a:rPr sz="3200" b="1" spc="-10" dirty="0"/>
              <a:t>société)</a:t>
            </a:r>
            <a:endParaRPr sz="3200" b="1" dirty="0"/>
          </a:p>
        </p:txBody>
      </p:sp>
      <p:sp>
        <p:nvSpPr>
          <p:cNvPr id="5" name="object 5"/>
          <p:cNvSpPr txBox="1"/>
          <p:nvPr/>
        </p:nvSpPr>
        <p:spPr>
          <a:xfrm>
            <a:off x="2400300" y="1507130"/>
            <a:ext cx="7815580" cy="4141327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indent="-342900" algn="just">
              <a:lnSpc>
                <a:spcPct val="75000"/>
              </a:lnSpc>
              <a:spcBef>
                <a:spcPts val="820"/>
              </a:spcBef>
              <a:buFont typeface="Arial" panose="020B0604020202020204" pitchFamily="34" charset="0"/>
              <a:buChar char="•"/>
            </a:pPr>
            <a:r>
              <a:rPr lang="pl-PL" sz="2400" spc="-10" dirty="0">
                <a:latin typeface="Calibri"/>
                <a:cs typeface="Calibri"/>
              </a:rPr>
              <a:t>des</a:t>
            </a:r>
            <a:r>
              <a:rPr lang="pl-PL" sz="2400" spc="170" dirty="0">
                <a:latin typeface="Calibri"/>
                <a:cs typeface="Calibri"/>
              </a:rPr>
              <a:t> </a:t>
            </a:r>
            <a:r>
              <a:rPr lang="pl-PL" sz="2400" spc="-20" dirty="0" err="1">
                <a:latin typeface="Calibri"/>
                <a:cs typeface="Calibri"/>
              </a:rPr>
              <a:t>textes</a:t>
            </a:r>
            <a:r>
              <a:rPr lang="pl-PL" sz="2400" spc="170" dirty="0">
                <a:latin typeface="Calibri"/>
                <a:cs typeface="Calibri"/>
              </a:rPr>
              <a:t> </a:t>
            </a:r>
            <a:r>
              <a:rPr lang="pl-PL" sz="2400" spc="-20" dirty="0" err="1">
                <a:latin typeface="Calibri"/>
                <a:cs typeface="Calibri"/>
              </a:rPr>
              <a:t>prescriptifs</a:t>
            </a:r>
            <a:r>
              <a:rPr lang="pl-PL" sz="2400" spc="-5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:</a:t>
            </a:r>
            <a:r>
              <a:rPr lang="pl-PL" sz="2400" spc="180" dirty="0">
                <a:latin typeface="Calibri"/>
                <a:cs typeface="Calibri"/>
              </a:rPr>
              <a:t> </a:t>
            </a:r>
            <a:r>
              <a:rPr lang="pl-PL" sz="2400" spc="-20" dirty="0" err="1">
                <a:latin typeface="Calibri"/>
                <a:cs typeface="Calibri"/>
              </a:rPr>
              <a:t>textes</a:t>
            </a:r>
            <a:r>
              <a:rPr lang="pl-PL" sz="2400" spc="170" dirty="0">
                <a:latin typeface="Calibri"/>
                <a:cs typeface="Calibri"/>
              </a:rPr>
              <a:t> </a:t>
            </a:r>
            <a:r>
              <a:rPr lang="pl-PL" sz="2400" spc="-15" dirty="0">
                <a:latin typeface="Calibri"/>
                <a:cs typeface="Calibri"/>
              </a:rPr>
              <a:t>qui</a:t>
            </a:r>
            <a:r>
              <a:rPr lang="pl-PL" sz="2400" spc="180" dirty="0">
                <a:latin typeface="Calibri"/>
                <a:cs typeface="Calibri"/>
              </a:rPr>
              <a:t> </a:t>
            </a:r>
            <a:r>
              <a:rPr lang="pl-PL" sz="2400" spc="-20" dirty="0" err="1">
                <a:latin typeface="Calibri"/>
                <a:cs typeface="Calibri"/>
              </a:rPr>
              <a:t>créent</a:t>
            </a:r>
            <a:r>
              <a:rPr lang="pl-PL" sz="2400" spc="170" dirty="0">
                <a:latin typeface="Calibri"/>
                <a:cs typeface="Calibri"/>
              </a:rPr>
              <a:t> </a:t>
            </a:r>
            <a:r>
              <a:rPr lang="pl-PL" sz="2400" spc="-10" dirty="0">
                <a:latin typeface="Calibri"/>
                <a:cs typeface="Calibri"/>
              </a:rPr>
              <a:t>des</a:t>
            </a:r>
            <a:r>
              <a:rPr lang="pl-PL" sz="2400" spc="170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droits</a:t>
            </a:r>
            <a:r>
              <a:rPr lang="pl-PL" sz="2400" spc="165" dirty="0">
                <a:latin typeface="Calibri"/>
                <a:cs typeface="Calibri"/>
              </a:rPr>
              <a:t> </a:t>
            </a:r>
            <a:r>
              <a:rPr lang="pl-PL" sz="2400" spc="-20" dirty="0" err="1">
                <a:latin typeface="Calibri"/>
                <a:cs typeface="Calibri"/>
              </a:rPr>
              <a:t>nouveaux</a:t>
            </a:r>
            <a:r>
              <a:rPr lang="pl-PL" sz="2400" spc="-20" dirty="0">
                <a:latin typeface="Calibri"/>
                <a:cs typeface="Calibri"/>
              </a:rPr>
              <a:t>,</a:t>
            </a:r>
            <a:r>
              <a:rPr lang="pl-PL" sz="2400" spc="-15" dirty="0">
                <a:latin typeface="Calibri"/>
                <a:cs typeface="Calibri"/>
              </a:rPr>
              <a:t> </a:t>
            </a:r>
            <a:r>
              <a:rPr lang="pl-PL" sz="2400" spc="-10" dirty="0">
                <a:latin typeface="Calibri"/>
                <a:cs typeface="Calibri"/>
              </a:rPr>
              <a:t>des</a:t>
            </a:r>
            <a:r>
              <a:rPr lang="pl-PL" sz="2400" spc="655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situations</a:t>
            </a:r>
            <a:r>
              <a:rPr lang="pl-PL" sz="2400" spc="645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juridiques</a:t>
            </a:r>
            <a:r>
              <a:rPr lang="pl-PL" sz="2400" spc="645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nouvelles</a:t>
            </a:r>
            <a:r>
              <a:rPr lang="pl-PL" sz="2400" spc="645" dirty="0">
                <a:latin typeface="Calibri"/>
                <a:cs typeface="Calibri"/>
              </a:rPr>
              <a:t> </a:t>
            </a:r>
            <a:r>
              <a:rPr lang="pl-PL" sz="2400" spc="-15" dirty="0">
                <a:latin typeface="Calibri"/>
                <a:cs typeface="Calibri"/>
              </a:rPr>
              <a:t>=</a:t>
            </a:r>
            <a:r>
              <a:rPr lang="pl-PL" sz="2400" spc="655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législation</a:t>
            </a:r>
            <a:r>
              <a:rPr lang="pl-PL" sz="2400" spc="-15" dirty="0">
                <a:latin typeface="Calibri"/>
                <a:cs typeface="Calibri"/>
              </a:rPr>
              <a:t>,</a:t>
            </a:r>
            <a:r>
              <a:rPr lang="pl-PL" sz="2400" spc="645" dirty="0">
                <a:latin typeface="Calibri"/>
                <a:cs typeface="Calibri"/>
              </a:rPr>
              <a:t> </a:t>
            </a:r>
            <a:r>
              <a:rPr lang="pl-PL" sz="2400" spc="-20" dirty="0" err="1">
                <a:latin typeface="Calibri"/>
                <a:cs typeface="Calibri"/>
              </a:rPr>
              <a:t>règlement</a:t>
            </a:r>
            <a:r>
              <a:rPr lang="pl-PL" sz="2400" spc="-20" dirty="0">
                <a:latin typeface="Calibri"/>
                <a:cs typeface="Calibri"/>
              </a:rPr>
              <a:t>,</a:t>
            </a:r>
            <a:r>
              <a:rPr lang="pl-PL" sz="2400" spc="-10" dirty="0">
                <a:latin typeface="Calibri"/>
                <a:cs typeface="Calibri"/>
              </a:rPr>
              <a:t> </a:t>
            </a:r>
            <a:r>
              <a:rPr lang="pl-PL" sz="2400" spc="-15" dirty="0">
                <a:latin typeface="Calibri"/>
                <a:cs typeface="Calibri"/>
              </a:rPr>
              <a:t>statut,</a:t>
            </a:r>
            <a:r>
              <a:rPr lang="pl-PL" sz="2400" spc="745" dirty="0">
                <a:latin typeface="Calibri"/>
                <a:cs typeface="Calibri"/>
              </a:rPr>
              <a:t> </a:t>
            </a:r>
            <a:r>
              <a:rPr lang="pl-PL" sz="2400" spc="-25" dirty="0" err="1">
                <a:latin typeface="Calibri"/>
                <a:cs typeface="Calibri"/>
              </a:rPr>
              <a:t>contrat</a:t>
            </a:r>
            <a:r>
              <a:rPr lang="pl-PL" sz="2400" spc="-25" dirty="0">
                <a:latin typeface="Calibri"/>
                <a:cs typeface="Calibri"/>
              </a:rPr>
              <a:t>,</a:t>
            </a:r>
            <a:r>
              <a:rPr lang="pl-PL" sz="2400" spc="735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accord</a:t>
            </a:r>
            <a:r>
              <a:rPr lang="pl-PL" sz="2400" spc="-15" dirty="0">
                <a:latin typeface="Calibri"/>
                <a:cs typeface="Calibri"/>
              </a:rPr>
              <a:t>,</a:t>
            </a:r>
            <a:r>
              <a:rPr lang="pl-PL" sz="2400" spc="745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pacte</a:t>
            </a:r>
            <a:r>
              <a:rPr lang="pl-PL" sz="2400" spc="-15" dirty="0">
                <a:latin typeface="Calibri"/>
                <a:cs typeface="Calibri"/>
              </a:rPr>
              <a:t>,</a:t>
            </a:r>
            <a:r>
              <a:rPr lang="pl-PL" sz="2400" spc="735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sentence</a:t>
            </a:r>
            <a:r>
              <a:rPr lang="pl-PL" sz="2400" spc="-15" dirty="0">
                <a:latin typeface="Calibri"/>
                <a:cs typeface="Calibri"/>
              </a:rPr>
              <a:t>,</a:t>
            </a:r>
            <a:r>
              <a:rPr lang="pl-PL" sz="2400" spc="735" dirty="0">
                <a:latin typeface="Calibri"/>
                <a:cs typeface="Calibri"/>
              </a:rPr>
              <a:t> </a:t>
            </a:r>
            <a:r>
              <a:rPr lang="pl-PL" sz="2400" spc="-20" dirty="0" err="1">
                <a:latin typeface="Calibri"/>
                <a:cs typeface="Calibri"/>
              </a:rPr>
              <a:t>arrêt</a:t>
            </a:r>
            <a:r>
              <a:rPr lang="pl-PL" sz="2400" spc="-20" dirty="0">
                <a:latin typeface="Calibri"/>
                <a:cs typeface="Calibri"/>
              </a:rPr>
              <a:t>,</a:t>
            </a:r>
            <a:r>
              <a:rPr lang="pl-PL" sz="2400" spc="745" dirty="0">
                <a:latin typeface="Calibri"/>
                <a:cs typeface="Calibri"/>
              </a:rPr>
              <a:t> </a:t>
            </a:r>
            <a:r>
              <a:rPr lang="pl-PL" sz="2400" spc="-10" dirty="0" err="1">
                <a:latin typeface="Calibri"/>
                <a:cs typeface="Calibri"/>
              </a:rPr>
              <a:t>décision</a:t>
            </a:r>
            <a:r>
              <a:rPr lang="pl-PL" sz="2400" spc="735" dirty="0">
                <a:latin typeface="Calibri"/>
                <a:cs typeface="Calibri"/>
              </a:rPr>
              <a:t> </a:t>
            </a:r>
            <a:r>
              <a:rPr lang="pl-PL" sz="2400" spc="-20" dirty="0">
                <a:latin typeface="Calibri"/>
                <a:cs typeface="Calibri"/>
              </a:rPr>
              <a:t>de</a:t>
            </a:r>
            <a:r>
              <a:rPr lang="pl-PL" sz="2400" spc="-15" dirty="0">
                <a:latin typeface="Calibri"/>
                <a:cs typeface="Calibri"/>
              </a:rPr>
              <a:t> </a:t>
            </a:r>
            <a:r>
              <a:rPr lang="pl-PL" sz="2400" spc="-15" dirty="0" err="1">
                <a:latin typeface="Calibri"/>
                <a:cs typeface="Calibri"/>
              </a:rPr>
              <a:t>justice</a:t>
            </a:r>
            <a:r>
              <a:rPr lang="pl-PL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… =&gt; </a:t>
            </a:r>
            <a:r>
              <a:rPr lang="pl-PL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r>
              <a:rPr lang="pl-PL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pl-PL" sz="2400" dirty="0" err="1">
                <a:latin typeface="Calibri"/>
                <a:cs typeface="Calibri"/>
              </a:rPr>
              <a:t>é</a:t>
            </a:r>
            <a:r>
              <a:rPr lang="pl-PL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gislatives</a:t>
            </a:r>
            <a:r>
              <a:rPr lang="pl-PL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pl-PL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judiciaires</a:t>
            </a:r>
            <a:r>
              <a:rPr lang="pl-PL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pl-PL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notariales</a:t>
            </a:r>
            <a:r>
              <a:rPr lang="pl-PL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 (= </a:t>
            </a:r>
            <a:r>
              <a:rPr lang="pl-PL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r>
              <a:rPr lang="pl-PL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 „de la </a:t>
            </a:r>
            <a:r>
              <a:rPr lang="pl-PL" sz="2400" spc="-15" dirty="0" err="1">
                <a:latin typeface="Calibri" panose="020F0502020204030204" pitchFamily="34" charset="0"/>
                <a:cs typeface="Calibri" panose="020F0502020204030204" pitchFamily="34" charset="0"/>
              </a:rPr>
              <a:t>pratique</a:t>
            </a:r>
            <a:r>
              <a:rPr lang="pl-PL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”)</a:t>
            </a:r>
            <a:endParaRPr lang="pl-PL" sz="2400" spc="-70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800" marR="5080" lvl="1" indent="-342900" algn="just">
              <a:lnSpc>
                <a:spcPct val="75000"/>
              </a:lnSpc>
              <a:spcBef>
                <a:spcPts val="820"/>
              </a:spcBef>
              <a:buFont typeface="Arial" panose="020B0604020202020204" pitchFamily="34" charset="0"/>
              <a:buChar char="•"/>
            </a:pPr>
            <a:r>
              <a:rPr lang="pl-PL" sz="2400" dirty="0" err="1">
                <a:latin typeface="Calibri"/>
                <a:cs typeface="Calibri"/>
              </a:rPr>
              <a:t>texte</a:t>
            </a:r>
            <a:r>
              <a:rPr lang="pl-PL" sz="2400" spc="-8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général</a:t>
            </a:r>
            <a:r>
              <a:rPr lang="pl-PL" sz="2400" spc="-75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/</a:t>
            </a:r>
            <a:r>
              <a:rPr lang="pl-PL" sz="2400" spc="-8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particulier</a:t>
            </a:r>
            <a:r>
              <a:rPr lang="pl-PL" sz="2400" spc="-80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/</a:t>
            </a:r>
            <a:r>
              <a:rPr lang="pl-PL" sz="2400" spc="-80" dirty="0">
                <a:latin typeface="Calibri"/>
                <a:cs typeface="Calibri"/>
              </a:rPr>
              <a:t> </a:t>
            </a:r>
            <a:r>
              <a:rPr lang="pl-PL" sz="2400" spc="-10" dirty="0" err="1">
                <a:latin typeface="Calibri"/>
                <a:cs typeface="Calibri"/>
              </a:rPr>
              <a:t>mutuel</a:t>
            </a:r>
            <a:endParaRPr lang="pl-PL" sz="2400" dirty="0">
              <a:latin typeface="Calibri"/>
              <a:cs typeface="Calibri"/>
            </a:endParaRPr>
          </a:p>
          <a:p>
            <a:pPr marL="788034" marR="6350" indent="-342900" algn="just">
              <a:lnSpc>
                <a:spcPct val="75000"/>
              </a:lnSpc>
              <a:spcBef>
                <a:spcPts val="1130"/>
              </a:spcBef>
              <a:buFont typeface="Arial" panose="020B0604020202020204" pitchFamily="34" charset="0"/>
              <a:buChar char="•"/>
              <a:tabLst>
                <a:tab pos="759460" algn="l"/>
              </a:tabLst>
            </a:pPr>
            <a:r>
              <a:rPr lang="pl-PL" sz="2400" dirty="0" err="1">
                <a:latin typeface="Calibri"/>
                <a:cs typeface="Calibri"/>
              </a:rPr>
              <a:t>charte</a:t>
            </a:r>
            <a:r>
              <a:rPr lang="pl-PL" sz="2400" spc="65" dirty="0">
                <a:latin typeface="Calibri"/>
                <a:cs typeface="Calibri"/>
              </a:rPr>
              <a:t>  </a:t>
            </a:r>
            <a:r>
              <a:rPr lang="pl-PL" sz="2400" dirty="0" err="1">
                <a:latin typeface="Calibri"/>
                <a:cs typeface="Calibri"/>
              </a:rPr>
              <a:t>ou</a:t>
            </a:r>
            <a:r>
              <a:rPr lang="pl-PL" sz="2400" spc="65" dirty="0">
                <a:latin typeface="Calibri"/>
                <a:cs typeface="Calibri"/>
              </a:rPr>
              <a:t>  </a:t>
            </a:r>
            <a:r>
              <a:rPr lang="pl-PL" sz="2400" dirty="0" err="1">
                <a:latin typeface="Calibri"/>
                <a:cs typeface="Calibri"/>
              </a:rPr>
              <a:t>lettre</a:t>
            </a:r>
            <a:r>
              <a:rPr lang="pl-PL" sz="2400" spc="70" dirty="0">
                <a:latin typeface="Calibri"/>
                <a:cs typeface="Calibri"/>
              </a:rPr>
              <a:t>  </a:t>
            </a:r>
            <a:r>
              <a:rPr lang="pl-PL" sz="2400" dirty="0">
                <a:latin typeface="Calibri"/>
                <a:cs typeface="Calibri"/>
              </a:rPr>
              <a:t>(«</a:t>
            </a:r>
            <a:r>
              <a:rPr lang="pl-PL" sz="2400" spc="-3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original</a:t>
            </a:r>
            <a:r>
              <a:rPr lang="pl-PL" sz="2400" spc="-35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»)</a:t>
            </a:r>
            <a:r>
              <a:rPr lang="pl-PL" sz="2400" spc="65" dirty="0">
                <a:latin typeface="Calibri"/>
                <a:cs typeface="Calibri"/>
              </a:rPr>
              <a:t>  </a:t>
            </a:r>
            <a:r>
              <a:rPr lang="pl-PL" sz="2400" dirty="0">
                <a:latin typeface="Calibri"/>
                <a:cs typeface="Calibri"/>
              </a:rPr>
              <a:t>/</a:t>
            </a:r>
            <a:r>
              <a:rPr lang="pl-PL" sz="2400" spc="65" dirty="0">
                <a:latin typeface="Calibri"/>
                <a:cs typeface="Calibri"/>
              </a:rPr>
              <a:t>  </a:t>
            </a:r>
            <a:r>
              <a:rPr lang="pl-PL" sz="2400" dirty="0" err="1">
                <a:latin typeface="Calibri"/>
                <a:cs typeface="Calibri"/>
              </a:rPr>
              <a:t>registre</a:t>
            </a:r>
            <a:r>
              <a:rPr lang="pl-PL" sz="2400" spc="60" dirty="0">
                <a:latin typeface="Calibri"/>
                <a:cs typeface="Calibri"/>
              </a:rPr>
              <a:t>  </a:t>
            </a:r>
            <a:r>
              <a:rPr lang="pl-PL" sz="2400" dirty="0" err="1">
                <a:latin typeface="Calibri"/>
                <a:cs typeface="Calibri"/>
              </a:rPr>
              <a:t>ou</a:t>
            </a:r>
            <a:r>
              <a:rPr lang="pl-PL" sz="2400" spc="70" dirty="0">
                <a:latin typeface="Calibri"/>
                <a:cs typeface="Calibri"/>
              </a:rPr>
              <a:t>  </a:t>
            </a:r>
            <a:r>
              <a:rPr lang="pl-PL" sz="2400" spc="-10" dirty="0" err="1">
                <a:latin typeface="Calibri"/>
                <a:cs typeface="Calibri"/>
              </a:rPr>
              <a:t>cartulaire</a:t>
            </a:r>
            <a:r>
              <a:rPr lang="pl-PL" sz="2400" spc="-10" dirty="0">
                <a:latin typeface="Calibri"/>
                <a:cs typeface="Calibri"/>
              </a:rPr>
              <a:t> (</a:t>
            </a:r>
            <a:r>
              <a:rPr lang="pl-PL" sz="2400" spc="-10" dirty="0" err="1">
                <a:latin typeface="Calibri"/>
                <a:cs typeface="Calibri"/>
              </a:rPr>
              <a:t>recueil</a:t>
            </a:r>
            <a:r>
              <a:rPr lang="pl-PL" sz="2400" spc="-10" dirty="0">
                <a:latin typeface="Calibri"/>
                <a:cs typeface="Calibri"/>
              </a:rPr>
              <a:t>)</a:t>
            </a:r>
            <a:endParaRPr lang="pl-PL" sz="2400" dirty="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75000"/>
              </a:lnSpc>
              <a:spcBef>
                <a:spcPts val="1420"/>
              </a:spcBef>
              <a:buFont typeface="Arial" panose="020B0604020202020204" pitchFamily="34" charset="0"/>
              <a:buChar char="•"/>
            </a:pPr>
            <a:r>
              <a:rPr lang="pl-PL" sz="2400" dirty="0">
                <a:latin typeface="Calibri"/>
                <a:cs typeface="Calibri"/>
              </a:rPr>
              <a:t>des</a:t>
            </a:r>
            <a:r>
              <a:rPr lang="pl-PL" sz="2400" spc="48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textes</a:t>
            </a:r>
            <a:r>
              <a:rPr lang="pl-PL" sz="2400" spc="484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didactiques</a:t>
            </a:r>
            <a:r>
              <a:rPr lang="pl-PL" sz="2400" spc="-60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:</a:t>
            </a:r>
            <a:r>
              <a:rPr lang="pl-PL" sz="2400" spc="49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textes</a:t>
            </a:r>
            <a:r>
              <a:rPr lang="pl-PL" sz="2400" spc="48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systématiques</a:t>
            </a:r>
            <a:r>
              <a:rPr lang="pl-PL" sz="2400" spc="47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censés</a:t>
            </a:r>
            <a:r>
              <a:rPr lang="pl-PL" sz="2400" spc="470" dirty="0">
                <a:latin typeface="Calibri"/>
                <a:cs typeface="Calibri"/>
              </a:rPr>
              <a:t> </a:t>
            </a:r>
            <a:r>
              <a:rPr lang="pl-PL" sz="2400" spc="-10" dirty="0" err="1">
                <a:latin typeface="Calibri"/>
                <a:cs typeface="Calibri"/>
              </a:rPr>
              <a:t>rendre</a:t>
            </a:r>
            <a:r>
              <a:rPr lang="pl-PL" sz="2400" spc="-1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compte</a:t>
            </a:r>
            <a:r>
              <a:rPr lang="pl-PL" sz="2400" spc="85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de</a:t>
            </a:r>
            <a:r>
              <a:rPr lang="pl-PL" sz="2400" spc="8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pratiques</a:t>
            </a:r>
            <a:r>
              <a:rPr lang="pl-PL" sz="2400" spc="75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(</a:t>
            </a:r>
            <a:r>
              <a:rPr lang="pl-PL" sz="2400" dirty="0" err="1">
                <a:latin typeface="Calibri"/>
                <a:cs typeface="Calibri"/>
              </a:rPr>
              <a:t>notamment</a:t>
            </a:r>
            <a:r>
              <a:rPr lang="pl-PL" sz="2400" spc="8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les</a:t>
            </a:r>
            <a:r>
              <a:rPr lang="pl-PL" sz="2400" spc="7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enseigner</a:t>
            </a:r>
            <a:r>
              <a:rPr lang="pl-PL" sz="2400" dirty="0">
                <a:latin typeface="Calibri"/>
                <a:cs typeface="Calibri"/>
              </a:rPr>
              <a:t>)</a:t>
            </a:r>
            <a:r>
              <a:rPr lang="pl-PL" sz="2400" spc="85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et</a:t>
            </a:r>
            <a:r>
              <a:rPr lang="pl-PL" sz="2400" spc="8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fournir</a:t>
            </a:r>
            <a:r>
              <a:rPr lang="pl-PL" sz="2400" spc="85" dirty="0">
                <a:latin typeface="Calibri"/>
                <a:cs typeface="Calibri"/>
              </a:rPr>
              <a:t> </a:t>
            </a:r>
            <a:r>
              <a:rPr lang="pl-PL" sz="2400" spc="-25" dirty="0" err="1">
                <a:latin typeface="Calibri"/>
                <a:cs typeface="Calibri"/>
              </a:rPr>
              <a:t>les</a:t>
            </a:r>
            <a:r>
              <a:rPr lang="pl-PL" sz="2400" spc="-2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moyens</a:t>
            </a:r>
            <a:r>
              <a:rPr lang="pl-PL" sz="2400" spc="55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de</a:t>
            </a:r>
            <a:r>
              <a:rPr lang="pl-PL" sz="2400" spc="6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les</a:t>
            </a:r>
            <a:r>
              <a:rPr lang="pl-PL" sz="2400" spc="5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améliorer</a:t>
            </a:r>
            <a:r>
              <a:rPr lang="pl-PL" sz="2400" spc="60" dirty="0">
                <a:latin typeface="Calibri"/>
                <a:cs typeface="Calibri"/>
              </a:rPr>
              <a:t> </a:t>
            </a:r>
            <a:r>
              <a:rPr lang="pl-PL" sz="2400" dirty="0">
                <a:latin typeface="Calibri"/>
                <a:cs typeface="Calibri"/>
              </a:rPr>
              <a:t>=</a:t>
            </a:r>
            <a:r>
              <a:rPr lang="pl-PL" sz="2400" spc="5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traité</a:t>
            </a:r>
            <a:r>
              <a:rPr lang="pl-PL" sz="2400" dirty="0">
                <a:latin typeface="Calibri"/>
                <a:cs typeface="Calibri"/>
              </a:rPr>
              <a:t>,</a:t>
            </a:r>
            <a:r>
              <a:rPr lang="pl-PL" sz="2400" spc="5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manuel</a:t>
            </a:r>
            <a:r>
              <a:rPr lang="pl-PL" sz="2400" dirty="0">
                <a:latin typeface="Calibri"/>
                <a:cs typeface="Calibri"/>
              </a:rPr>
              <a:t>,</a:t>
            </a:r>
            <a:r>
              <a:rPr lang="pl-PL" sz="2400" spc="55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formulaire</a:t>
            </a:r>
            <a:r>
              <a:rPr lang="pl-PL" sz="2400" dirty="0">
                <a:latin typeface="Calibri"/>
                <a:cs typeface="Calibri"/>
              </a:rPr>
              <a:t>,</a:t>
            </a:r>
            <a:r>
              <a:rPr lang="pl-PL" sz="2400" spc="65" dirty="0">
                <a:latin typeface="Calibri"/>
                <a:cs typeface="Calibri"/>
              </a:rPr>
              <a:t> </a:t>
            </a:r>
            <a:r>
              <a:rPr lang="pl-PL" sz="2400" spc="-10" dirty="0" err="1">
                <a:latin typeface="Calibri"/>
                <a:cs typeface="Calibri"/>
              </a:rPr>
              <a:t>somme</a:t>
            </a:r>
            <a:r>
              <a:rPr lang="pl-PL" sz="2400" spc="-10" dirty="0">
                <a:latin typeface="Calibri"/>
                <a:cs typeface="Calibri"/>
              </a:rPr>
              <a:t>, </a:t>
            </a:r>
            <a:r>
              <a:rPr lang="pl-PL" sz="2400" spc="-10" dirty="0" err="1">
                <a:latin typeface="Calibri"/>
                <a:cs typeface="Calibri"/>
              </a:rPr>
              <a:t>commentaires</a:t>
            </a:r>
            <a:r>
              <a:rPr lang="pl-PL" sz="2400" spc="-10" dirty="0">
                <a:latin typeface="Calibri"/>
                <a:cs typeface="Calibri"/>
              </a:rPr>
              <a:t>,</a:t>
            </a:r>
            <a:r>
              <a:rPr lang="pl-PL" sz="2400" spc="-70" dirty="0">
                <a:latin typeface="Calibri"/>
                <a:cs typeface="Calibri"/>
              </a:rPr>
              <a:t> </a:t>
            </a:r>
            <a:r>
              <a:rPr lang="pl-PL" sz="2400" dirty="0" err="1">
                <a:latin typeface="Calibri"/>
                <a:cs typeface="Calibri"/>
              </a:rPr>
              <a:t>gloses</a:t>
            </a:r>
            <a:r>
              <a:rPr lang="pl-PL" sz="2400" dirty="0">
                <a:latin typeface="Calibri"/>
                <a:cs typeface="Calibri"/>
              </a:rPr>
              <a:t>,</a:t>
            </a:r>
            <a:r>
              <a:rPr lang="pl-PL" sz="2400" spc="-40" dirty="0">
                <a:latin typeface="Calibri"/>
                <a:cs typeface="Calibri"/>
              </a:rPr>
              <a:t> </a:t>
            </a:r>
            <a:r>
              <a:rPr lang="pl-PL" sz="2400" i="1" spc="-10" dirty="0" err="1">
                <a:latin typeface="Calibri"/>
                <a:cs typeface="Calibri"/>
              </a:rPr>
              <a:t>consilia</a:t>
            </a:r>
            <a:r>
              <a:rPr lang="pl-PL" sz="2400" i="1" spc="-10" dirty="0">
                <a:latin typeface="Calibri"/>
                <a:cs typeface="Calibri"/>
              </a:rPr>
              <a:t>...</a:t>
            </a:r>
            <a:endParaRPr lang="pl-PL"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49501" y="121560"/>
            <a:ext cx="7238365" cy="5761064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267970">
              <a:lnSpc>
                <a:spcPts val="1810"/>
              </a:lnSpc>
              <a:spcBef>
                <a:spcPts val="450"/>
              </a:spcBef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„sources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judiciaires”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textes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(chartes,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rouleaux,</a:t>
            </a:r>
            <a:r>
              <a:rPr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registres)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produits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r>
              <a:rPr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cour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justice</a:t>
            </a:r>
            <a:r>
              <a:rPr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traiter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litige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entre</a:t>
            </a:r>
            <a:r>
              <a:rPr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 err="1">
                <a:latin typeface="Calibri" panose="020F0502020204030204" pitchFamily="34" charset="0"/>
                <a:cs typeface="Calibri" panose="020F0502020204030204" pitchFamily="34" charset="0"/>
              </a:rPr>
              <a:t>justiciables</a:t>
            </a:r>
            <a:endParaRPr lang="pl-PL" spc="-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267970">
              <a:lnSpc>
                <a:spcPts val="1810"/>
              </a:lnSpc>
              <a:spcBef>
                <a:spcPts val="450"/>
              </a:spcBef>
            </a:pPr>
            <a:r>
              <a:rPr lang="pl-PL" spc="-10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pl-PL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enquêtes</a:t>
            </a:r>
            <a:r>
              <a:rPr lang="pl-PL" spc="-1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l-PL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20" dirty="0" err="1">
                <a:latin typeface="Calibri" panose="020F0502020204030204" pitchFamily="34" charset="0"/>
                <a:cs typeface="Calibri" panose="020F0502020204030204" pitchFamily="34" charset="0"/>
              </a:rPr>
              <a:t>convocations</a:t>
            </a:r>
            <a:r>
              <a:rPr lang="pl-PL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pl-PL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mandements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l-PL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ordres</a:t>
            </a:r>
            <a:r>
              <a:rPr lang="pl-PL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25" dirty="0" err="1">
                <a:latin typeface="Calibri" panose="020F0502020204030204" pitchFamily="34" charset="0"/>
                <a:cs typeface="Calibri" panose="020F0502020204030204" pitchFamily="34" charset="0"/>
              </a:rPr>
              <a:t>d’arrestation</a:t>
            </a:r>
            <a:r>
              <a:rPr lang="pl-PL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pl-PL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l-PL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saisie</a:t>
            </a:r>
            <a:r>
              <a:rPr lang="pl-PL" spc="-1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ordres</a:t>
            </a:r>
            <a:r>
              <a:rPr lang="pl-PL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l-PL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délivrance</a:t>
            </a:r>
            <a:r>
              <a:rPr lang="pl-PL" spc="-1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l-PL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sentences</a:t>
            </a:r>
            <a:r>
              <a:rPr lang="pl-PL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pl-PL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arrêts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l-PL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arbitrages</a:t>
            </a:r>
            <a:r>
              <a:rPr lang="pl-PL" spc="-1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l-PL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mises</a:t>
            </a:r>
            <a:r>
              <a:rPr lang="pl-PL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lang="pl-PL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enchères</a:t>
            </a:r>
            <a:r>
              <a:rPr lang="pl-PL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20" dirty="0">
                <a:latin typeface="Calibri" panose="020F0502020204030204" pitchFamily="34" charset="0"/>
                <a:cs typeface="Calibri" panose="020F0502020204030204" pitchFamily="34" charset="0"/>
              </a:rPr>
              <a:t>etc.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50495">
              <a:lnSpc>
                <a:spcPct val="84000"/>
              </a:lnSpc>
              <a:spcBef>
                <a:spcPts val="1805"/>
              </a:spcBef>
            </a:pP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”sources</a:t>
            </a:r>
            <a:r>
              <a:rPr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notariales”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textes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(chartes,</a:t>
            </a:r>
            <a:r>
              <a:rPr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registres)</a:t>
            </a:r>
            <a:r>
              <a:rPr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produits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r>
              <a:rPr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notaires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ou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tabellions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attachés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juridictions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fixer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termes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conventions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entre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justiciables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76835">
              <a:lnSpc>
                <a:spcPct val="83900"/>
              </a:lnSpc>
              <a:spcBef>
                <a:spcPts val="1805"/>
              </a:spcBef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vue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l’historienne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société,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ces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affirmation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prérogatives</a:t>
            </a:r>
            <a:r>
              <a:rPr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(de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seigneurs,</a:t>
            </a:r>
            <a:r>
              <a:rPr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roi</a:t>
            </a:r>
            <a:r>
              <a:rPr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etc.)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sur</a:t>
            </a:r>
            <a:r>
              <a:rPr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personnes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(justiciables)</a:t>
            </a:r>
            <a:r>
              <a:rPr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pc="-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sur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espaces.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spécificité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relative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inventaires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terres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d’habitants („censiers”),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enquêtes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domaniales,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documents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fiscaux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(listes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contribuables)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etc.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97510" indent="449580">
              <a:lnSpc>
                <a:spcPts val="2140"/>
              </a:lnSpc>
              <a:spcBef>
                <a:spcPts val="1550"/>
              </a:spcBef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question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lettres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grâce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(ex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rémissions,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répits)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chancellerie princière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(≠juge)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juridiques/judiciaires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449580">
              <a:lnSpc>
                <a:spcPct val="84000"/>
              </a:lnSpc>
              <a:spcBef>
                <a:spcPts val="245"/>
              </a:spcBef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question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pc="3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„livres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justice”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(≈</a:t>
            </a:r>
            <a:r>
              <a:rPr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cartulaires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juridiction, compilations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cas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cérémonies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judiciaires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XIIIe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s.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Sainte-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Geneviève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Paris,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„ressaisines”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cf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Cl.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Gauvard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H.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Regazzi)</a:t>
            </a:r>
            <a:r>
              <a:rPr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sources juridiques/judiciaires</a:t>
            </a:r>
            <a:r>
              <a:rPr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2280">
              <a:lnSpc>
                <a:spcPts val="1635"/>
              </a:lnSpc>
            </a:pP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question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registres</a:t>
            </a:r>
            <a:r>
              <a:rPr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prison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sources</a:t>
            </a:r>
            <a:r>
              <a:rPr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juridiques/judiciaires</a:t>
            </a:r>
            <a:r>
              <a:rPr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lnSpc>
                <a:spcPts val="1985"/>
              </a:lnSpc>
            </a:pPr>
            <a:r>
              <a:rPr spc="-5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90508" y="262414"/>
            <a:ext cx="4142163" cy="5447167"/>
            <a:chOff x="4149090" y="439060"/>
            <a:chExt cx="4724400" cy="621284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9090" y="439060"/>
              <a:ext cx="4724399" cy="62128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248150" y="864510"/>
              <a:ext cx="4248150" cy="2232660"/>
            </a:xfrm>
            <a:custGeom>
              <a:avLst/>
              <a:gdLst/>
              <a:ahLst/>
              <a:cxnLst/>
              <a:rect l="l" t="t" r="r" b="b"/>
              <a:pathLst>
                <a:path w="4248150" h="2232660">
                  <a:moveTo>
                    <a:pt x="2123440" y="2232659"/>
                  </a:moveTo>
                  <a:lnTo>
                    <a:pt x="0" y="2232659"/>
                  </a:lnTo>
                  <a:lnTo>
                    <a:pt x="0" y="0"/>
                  </a:lnTo>
                  <a:lnTo>
                    <a:pt x="4248150" y="0"/>
                  </a:lnTo>
                  <a:lnTo>
                    <a:pt x="4248150" y="2232659"/>
                  </a:lnTo>
                  <a:lnTo>
                    <a:pt x="2123440" y="2232659"/>
                  </a:lnTo>
                  <a:close/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033269" y="167281"/>
            <a:ext cx="3354070" cy="58055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212725">
              <a:lnSpc>
                <a:spcPts val="1400"/>
              </a:lnSpc>
              <a:spcBef>
                <a:spcPts val="180"/>
              </a:spcBef>
            </a:pP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Arch.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Nat.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Paris,</a:t>
            </a:r>
            <a:r>
              <a:rPr sz="1200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50" dirty="0">
                <a:latin typeface="Calibri" panose="020F0502020204030204" pitchFamily="34" charset="0"/>
                <a:cs typeface="Calibri" panose="020F0502020204030204" pitchFamily="34" charset="0"/>
              </a:rPr>
              <a:t>Z2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35" dirty="0">
                <a:latin typeface="Calibri" panose="020F0502020204030204" pitchFamily="34" charset="0"/>
                <a:cs typeface="Calibri" panose="020F0502020204030204" pitchFamily="34" charset="0"/>
              </a:rPr>
              <a:t>3118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fol.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35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(17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mai 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1404,</a:t>
            </a:r>
            <a:r>
              <a:rPr sz="1200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chapitre</a:t>
            </a:r>
            <a:r>
              <a:rPr sz="1200" spc="1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Notre-</a:t>
            </a:r>
            <a:r>
              <a:rPr sz="1200" spc="125" dirty="0">
                <a:latin typeface="Calibri" panose="020F0502020204030204" pitchFamily="34" charset="0"/>
                <a:cs typeface="Calibri" panose="020F0502020204030204" pitchFamily="34" charset="0"/>
              </a:rPr>
              <a:t>Dame</a:t>
            </a:r>
            <a:r>
              <a:rPr sz="1200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200" spc="1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Paris)</a:t>
            </a:r>
            <a:r>
              <a:rPr sz="1200" spc="1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5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spcBef>
                <a:spcPts val="1330"/>
              </a:spcBef>
            </a:pP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[Emprisonnement]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"/>
              </a:spcBef>
            </a:pP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824355">
              <a:lnSpc>
                <a:spcPts val="1410"/>
              </a:lnSpc>
            </a:pP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Perrin</a:t>
            </a:r>
            <a:r>
              <a:rPr sz="1200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sz="1200" spc="1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Cousturier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Jehan</a:t>
            </a:r>
            <a:r>
              <a:rPr sz="1200" spc="1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Lorens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4769">
              <a:lnSpc>
                <a:spcPct val="97700"/>
              </a:lnSpc>
              <a:spcBef>
                <a:spcPts val="1365"/>
              </a:spcBef>
            </a:pP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laboureurs</a:t>
            </a:r>
            <a:r>
              <a:rPr sz="12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2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bras</a:t>
            </a:r>
            <a:r>
              <a:rPr sz="1200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demourant</a:t>
            </a:r>
            <a:r>
              <a:rPr sz="12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200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Baigneux, 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admenez</a:t>
            </a:r>
            <a:r>
              <a:rPr sz="1200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prisonniers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maire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30" dirty="0">
                <a:latin typeface="Calibri" panose="020F0502020204030204" pitchFamily="34" charset="0"/>
                <a:cs typeface="Calibri" panose="020F0502020204030204" pitchFamily="34" charset="0"/>
              </a:rPr>
              <a:t>dudit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lieu,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bature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eulx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faicte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l’un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sz="1200" spc="-10" dirty="0">
                <a:latin typeface="Calibri" panose="020F0502020204030204" pitchFamily="34" charset="0"/>
                <a:cs typeface="Calibri" panose="020F0502020204030204" pitchFamily="34" charset="0"/>
              </a:rPr>
              <a:t>l’autre.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>
              <a:spcBef>
                <a:spcPts val="1370"/>
              </a:spcBef>
            </a:pP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[Condamnes]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5"/>
              </a:spcBef>
            </a:pP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ct val="97700"/>
              </a:lnSpc>
              <a:spcBef>
                <a:spcPts val="5"/>
              </a:spcBef>
            </a:pP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Lesdiz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prisonniers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atains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pardevant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5" dirty="0">
                <a:latin typeface="Calibri" panose="020F0502020204030204" pitchFamily="34" charset="0"/>
                <a:cs typeface="Calibri" panose="020F0502020204030204" pitchFamily="34" charset="0"/>
              </a:rPr>
              <a:t>nous </a:t>
            </a:r>
            <a:r>
              <a:rPr sz="1200" b="1" spc="110" dirty="0">
                <a:latin typeface="Calibri" panose="020F0502020204030204" pitchFamily="34" charset="0"/>
                <a:cs typeface="Calibri" panose="020F0502020204030204" pitchFamily="34" charset="0"/>
              </a:rPr>
              <a:t>interroguez</a:t>
            </a:r>
            <a:r>
              <a:rPr sz="1200" b="1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sur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cas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20" dirty="0">
                <a:latin typeface="Calibri" panose="020F0502020204030204" pitchFamily="34" charset="0"/>
                <a:cs typeface="Calibri" panose="020F0502020204030204" pitchFamily="34" charset="0"/>
              </a:rPr>
              <a:t>leur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emprisonnement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ont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dit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ce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ils</a:t>
            </a: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35" dirty="0">
                <a:latin typeface="Calibri" panose="020F0502020204030204" pitchFamily="34" charset="0"/>
                <a:cs typeface="Calibri" panose="020F0502020204030204" pitchFamily="34" charset="0"/>
              </a:rPr>
              <a:t>ce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rapportent</a:t>
            </a:r>
            <a:r>
              <a:rPr sz="1200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au</a:t>
            </a:r>
            <a:r>
              <a:rPr sz="12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serement</a:t>
            </a:r>
            <a:r>
              <a:rPr sz="1200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2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Colin</a:t>
            </a:r>
            <a:r>
              <a:rPr sz="12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20" dirty="0">
                <a:latin typeface="Calibri" panose="020F0502020204030204" pitchFamily="34" charset="0"/>
                <a:cs typeface="Calibri" panose="020F0502020204030204" pitchFamily="34" charset="0"/>
              </a:rPr>
              <a:t>Petit</a:t>
            </a:r>
            <a:r>
              <a:rPr sz="1200" spc="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partie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adverse </a:t>
            </a:r>
            <a:r>
              <a:rPr sz="1200" b="1" spc="105" dirty="0">
                <a:latin typeface="Calibri" panose="020F0502020204030204" pitchFamily="34" charset="0"/>
                <a:cs typeface="Calibri" panose="020F0502020204030204" pitchFamily="34" charset="0"/>
              </a:rPr>
              <a:t>lequel</a:t>
            </a:r>
            <a:r>
              <a:rPr sz="1200" b="1" spc="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spc="17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200" b="1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1" spc="150" dirty="0">
                <a:latin typeface="Calibri" panose="020F0502020204030204" pitchFamily="34" charset="0"/>
                <a:cs typeface="Calibri" panose="020F0502020204030204" pitchFamily="34" charset="0"/>
              </a:rPr>
              <a:t>deposé</a:t>
            </a:r>
            <a:r>
              <a:rPr sz="1200" b="1" spc="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presentes les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parties</a:t>
            </a:r>
            <a:r>
              <a:rPr sz="1200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sz="12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eulx</a:t>
            </a:r>
            <a:r>
              <a:rPr sz="12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estans</a:t>
            </a:r>
            <a:r>
              <a:rPr sz="1200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sz="12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20" dirty="0">
                <a:latin typeface="Calibri" panose="020F0502020204030204" pitchFamily="34" charset="0"/>
                <a:cs typeface="Calibri" panose="020F0502020204030204" pitchFamily="34" charset="0"/>
              </a:rPr>
              <a:t>ville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d’Arcueil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une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taverne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ils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buvoient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ensemble,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apres</a:t>
            </a:r>
            <a:r>
              <a:rPr sz="12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plusieurs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parolles</a:t>
            </a:r>
            <a:r>
              <a:rPr sz="12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eues 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entre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eulx,</a:t>
            </a:r>
            <a:r>
              <a:rPr sz="1200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ledit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Jehan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Lorens</a:t>
            </a:r>
            <a:r>
              <a:rPr sz="1200" spc="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avoit</a:t>
            </a:r>
            <a:r>
              <a:rPr sz="1200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bouté 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son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doit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au</a:t>
            </a: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dessoulz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lueil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dudit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10" dirty="0">
                <a:latin typeface="Calibri" panose="020F0502020204030204" pitchFamily="34" charset="0"/>
                <a:cs typeface="Calibri" panose="020F0502020204030204" pitchFamily="34" charset="0"/>
              </a:rPr>
              <a:t>Perrin 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tellement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sz="1200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sant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estoit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sailly,</a:t>
            </a:r>
            <a:r>
              <a:rPr sz="1200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sans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ce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qu’il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lui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mesfist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aucunement,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25" dirty="0"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dit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Perrin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lui</a:t>
            </a:r>
            <a:r>
              <a:rPr sz="1200" spc="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mesfist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riens,</a:t>
            </a:r>
            <a:r>
              <a:rPr sz="1200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oye</a:t>
            </a:r>
            <a:r>
              <a:rPr sz="1200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z="1200" spc="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quelle </a:t>
            </a:r>
            <a:r>
              <a:rPr sz="1200" b="1" spc="125" dirty="0">
                <a:latin typeface="Calibri" panose="020F0502020204030204" pitchFamily="34" charset="0"/>
                <a:cs typeface="Calibri" panose="020F0502020204030204" pitchFamily="34" charset="0"/>
              </a:rPr>
              <a:t>depposicion</a:t>
            </a:r>
            <a:r>
              <a:rPr sz="1200" b="1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nous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ledit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Jehan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Lorens 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condamnons</a:t>
            </a:r>
            <a:r>
              <a:rPr sz="1200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aloy</a:t>
            </a:r>
            <a:r>
              <a:rPr sz="1200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admender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justice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200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partie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 despens </a:t>
            </a:r>
            <a:r>
              <a:rPr sz="1200" spc="114" dirty="0">
                <a:latin typeface="Calibri" panose="020F0502020204030204" pitchFamily="34" charset="0"/>
                <a:cs typeface="Calibri" panose="020F0502020204030204" pitchFamily="34" charset="0"/>
              </a:rPr>
              <a:t>dommages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25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200" spc="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interestz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dudit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Perrin,</a:t>
            </a:r>
            <a:r>
              <a:rPr sz="12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loy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45" dirty="0">
                <a:latin typeface="Calibri" panose="020F0502020204030204" pitchFamily="34" charset="0"/>
                <a:cs typeface="Calibri" panose="020F0502020204030204" pitchFamily="34" charset="0"/>
              </a:rPr>
              <a:t>defraier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prison</a:t>
            </a:r>
            <a:r>
              <a:rPr sz="1200" spc="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partant</a:t>
            </a:r>
            <a:r>
              <a:rPr sz="1200" spc="95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ledit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Perrin</a:t>
            </a:r>
            <a:r>
              <a:rPr sz="1200" spc="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s’est</a:t>
            </a:r>
            <a:r>
              <a:rPr sz="12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tenu </a:t>
            </a:r>
            <a:r>
              <a:rPr sz="1200" spc="70"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z="12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65" dirty="0">
                <a:latin typeface="Calibri" panose="020F0502020204030204" pitchFamily="34" charset="0"/>
                <a:cs typeface="Calibri" panose="020F0502020204030204" pitchFamily="34" charset="0"/>
              </a:rPr>
              <a:t>contempt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55" dirty="0">
                <a:latin typeface="Calibri" panose="020F0502020204030204" pitchFamily="34" charset="0"/>
                <a:cs typeface="Calibri" panose="020F0502020204030204" pitchFamily="34" charset="0"/>
              </a:rPr>
              <a:t>s’est</a:t>
            </a:r>
            <a:r>
              <a:rPr sz="1200" spc="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80" dirty="0">
                <a:latin typeface="Calibri" panose="020F0502020204030204" pitchFamily="34" charset="0"/>
                <a:cs typeface="Calibri" panose="020F0502020204030204" pitchFamily="34" charset="0"/>
              </a:rPr>
              <a:t>consenty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105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2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-25"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sz="1200" spc="60" dirty="0">
                <a:latin typeface="Calibri" panose="020F0502020204030204" pitchFamily="34" charset="0"/>
                <a:cs typeface="Calibri" panose="020F0502020204030204" pitchFamily="34" charset="0"/>
              </a:rPr>
              <a:t>delivrance</a:t>
            </a:r>
            <a:r>
              <a:rPr sz="1200" spc="1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dudit</a:t>
            </a:r>
            <a:r>
              <a:rPr sz="1200" spc="13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sz="1200" dirty="0">
                <a:latin typeface="Calibri" panose="020F0502020204030204" pitchFamily="34" charset="0"/>
                <a:cs typeface="Calibri" panose="020F0502020204030204" pitchFamily="34" charset="0"/>
              </a:rPr>
              <a:t>Jehan</a:t>
            </a:r>
            <a:r>
              <a:rPr sz="1200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spc="40" dirty="0">
                <a:latin typeface="Calibri" panose="020F0502020204030204" pitchFamily="34" charset="0"/>
                <a:cs typeface="Calibri" panose="020F0502020204030204" pitchFamily="34" charset="0"/>
              </a:rPr>
              <a:t>Lorens.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564542"/>
            <a:ext cx="8620991" cy="926729"/>
          </a:xfrm>
          <a:prstGeom prst="rect">
            <a:avLst/>
          </a:prstGeom>
        </p:spPr>
        <p:txBody>
          <a:bodyPr vert="horz" wrap="square" lIns="0" tIns="93980" rIns="0" bIns="0" rtlCol="0" anchor="ctr">
            <a:spAutoFit/>
          </a:bodyPr>
          <a:lstStyle/>
          <a:p>
            <a:pPr marL="12700" marR="5080" algn="ctr">
              <a:lnSpc>
                <a:spcPts val="3200"/>
              </a:lnSpc>
              <a:spcBef>
                <a:spcPts val="740"/>
              </a:spcBef>
            </a:pPr>
            <a:r>
              <a:rPr sz="3200" b="1" dirty="0"/>
              <a:t>Deux</a:t>
            </a:r>
            <a:r>
              <a:rPr sz="3200" b="1" spc="-65" dirty="0"/>
              <a:t> </a:t>
            </a:r>
            <a:r>
              <a:rPr sz="3200" b="1" dirty="0"/>
              <a:t>parcours</a:t>
            </a:r>
            <a:r>
              <a:rPr sz="3200" b="1" spc="-65" dirty="0"/>
              <a:t> </a:t>
            </a:r>
            <a:r>
              <a:rPr sz="3200" b="1" dirty="0"/>
              <a:t>de</a:t>
            </a:r>
            <a:r>
              <a:rPr sz="3200" b="1" spc="-65" dirty="0"/>
              <a:t> </a:t>
            </a:r>
            <a:r>
              <a:rPr sz="3200" b="1" dirty="0"/>
              <a:t>recherche</a:t>
            </a:r>
            <a:r>
              <a:rPr sz="3200" b="1" spc="-65" dirty="0"/>
              <a:t> </a:t>
            </a:r>
            <a:r>
              <a:rPr sz="3200" b="1" dirty="0"/>
              <a:t>dans</a:t>
            </a:r>
            <a:r>
              <a:rPr sz="3200" b="1" spc="-55" dirty="0"/>
              <a:t> </a:t>
            </a:r>
            <a:r>
              <a:rPr sz="3200" b="1" dirty="0"/>
              <a:t>les</a:t>
            </a:r>
            <a:r>
              <a:rPr sz="3200" b="1" spc="-65" dirty="0"/>
              <a:t> </a:t>
            </a:r>
            <a:r>
              <a:rPr sz="3200" b="1" spc="-10" dirty="0"/>
              <a:t>„sources juridiques”</a:t>
            </a:r>
            <a:endParaRPr sz="32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2400301" y="1500780"/>
            <a:ext cx="7987665" cy="411861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 marR="5080" algn="just">
              <a:lnSpc>
                <a:spcPct val="75200"/>
              </a:lnSpc>
              <a:spcBef>
                <a:spcPts val="869"/>
              </a:spcBef>
            </a:pPr>
            <a:r>
              <a:rPr sz="2600" dirty="0">
                <a:latin typeface="Calibri"/>
                <a:cs typeface="Calibri"/>
              </a:rPr>
              <a:t>une</a:t>
            </a:r>
            <a:r>
              <a:rPr sz="2600" spc="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seule</a:t>
            </a:r>
            <a:r>
              <a:rPr sz="2600" spc="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question</a:t>
            </a:r>
            <a:r>
              <a:rPr sz="2600" spc="10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=</a:t>
            </a:r>
            <a:r>
              <a:rPr sz="2600" spc="90" dirty="0">
                <a:latin typeface="Calibri"/>
                <a:cs typeface="Calibri"/>
              </a:rPr>
              <a:t>  </a:t>
            </a:r>
            <a:r>
              <a:rPr sz="2600" spc="-55" dirty="0">
                <a:latin typeface="Calibri"/>
                <a:cs typeface="Calibri"/>
              </a:rPr>
              <a:t>qu’est-</a:t>
            </a:r>
            <a:r>
              <a:rPr sz="2600" dirty="0">
                <a:latin typeface="Calibri"/>
                <a:cs typeface="Calibri"/>
              </a:rPr>
              <a:t>ce</a:t>
            </a:r>
            <a:r>
              <a:rPr sz="2600" spc="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que</a:t>
            </a:r>
            <a:r>
              <a:rPr sz="2600" spc="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la</a:t>
            </a:r>
            <a:r>
              <a:rPr sz="2600" spc="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dette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au</a:t>
            </a:r>
            <a:r>
              <a:rPr sz="2600" spc="80" dirty="0">
                <a:latin typeface="Calibri"/>
                <a:cs typeface="Calibri"/>
              </a:rPr>
              <a:t>  </a:t>
            </a:r>
            <a:r>
              <a:rPr sz="2600" spc="-10" dirty="0">
                <a:latin typeface="Calibri"/>
                <a:cs typeface="Calibri"/>
              </a:rPr>
              <a:t>Moyen </a:t>
            </a:r>
            <a:r>
              <a:rPr sz="2600" dirty="0">
                <a:latin typeface="Calibri"/>
                <a:cs typeface="Calibri"/>
              </a:rPr>
              <a:t>Âge</a:t>
            </a:r>
            <a:r>
              <a:rPr sz="2600" spc="23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?</a:t>
            </a:r>
            <a:r>
              <a:rPr sz="2600" spc="24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=&gt;</a:t>
            </a:r>
            <a:r>
              <a:rPr sz="2600" spc="23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traitement</a:t>
            </a:r>
            <a:r>
              <a:rPr sz="2600" spc="24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229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la</a:t>
            </a:r>
            <a:r>
              <a:rPr sz="2600" spc="24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dette</a:t>
            </a:r>
            <a:r>
              <a:rPr sz="2600" spc="23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par</a:t>
            </a:r>
            <a:r>
              <a:rPr sz="2600" spc="23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les</a:t>
            </a:r>
            <a:r>
              <a:rPr sz="2600" spc="235" dirty="0">
                <a:latin typeface="Calibri"/>
                <a:cs typeface="Calibri"/>
              </a:rPr>
              <a:t>  </a:t>
            </a:r>
            <a:r>
              <a:rPr sz="2600" spc="-10" dirty="0">
                <a:latin typeface="Calibri"/>
                <a:cs typeface="Calibri"/>
              </a:rPr>
              <a:t>juridictions </a:t>
            </a:r>
            <a:r>
              <a:rPr sz="2600" dirty="0">
                <a:latin typeface="Calibri"/>
                <a:cs typeface="Calibri"/>
              </a:rPr>
              <a:t>médiévales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?</a:t>
            </a:r>
            <a:endParaRPr sz="2600" dirty="0">
              <a:latin typeface="Calibri"/>
              <a:cs typeface="Calibri"/>
            </a:endParaRPr>
          </a:p>
          <a:p>
            <a:pPr>
              <a:spcBef>
                <a:spcPts val="2005"/>
              </a:spcBef>
            </a:pPr>
            <a:endParaRPr sz="2600" dirty="0">
              <a:latin typeface="Calibri"/>
              <a:cs typeface="Calibri"/>
            </a:endParaRPr>
          </a:p>
          <a:p>
            <a:pPr marL="12700" marR="13970" algn="just">
              <a:lnSpc>
                <a:spcPct val="75000"/>
              </a:lnSpc>
              <a:spcBef>
                <a:spcPts val="5"/>
              </a:spcBef>
            </a:pPr>
            <a:r>
              <a:rPr sz="2600" dirty="0">
                <a:latin typeface="Calibri"/>
                <a:cs typeface="Calibri"/>
              </a:rPr>
              <a:t>1/</a:t>
            </a:r>
            <a:r>
              <a:rPr sz="2600" spc="114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croiser</a:t>
            </a:r>
            <a:r>
              <a:rPr sz="2600" spc="12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sources</a:t>
            </a:r>
            <a:r>
              <a:rPr sz="2600" spc="114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judiciaires,</a:t>
            </a:r>
            <a:r>
              <a:rPr sz="2600" spc="114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notariales,</a:t>
            </a:r>
            <a:r>
              <a:rPr sz="2600" spc="114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législatives</a:t>
            </a:r>
            <a:r>
              <a:rPr sz="2600" spc="120" dirty="0">
                <a:latin typeface="Calibri"/>
                <a:cs typeface="Calibri"/>
              </a:rPr>
              <a:t>  </a:t>
            </a:r>
            <a:r>
              <a:rPr sz="2600" spc="-25" dirty="0">
                <a:latin typeface="Calibri"/>
                <a:cs typeface="Calibri"/>
              </a:rPr>
              <a:t>et </a:t>
            </a:r>
            <a:r>
              <a:rPr sz="2600" dirty="0">
                <a:latin typeface="Calibri"/>
                <a:cs typeface="Calibri"/>
              </a:rPr>
              <a:t>didactiques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: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comprendre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l’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«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obligation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corps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et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biens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»</a:t>
            </a:r>
            <a:endParaRPr sz="2600" dirty="0">
              <a:latin typeface="Calibri"/>
              <a:cs typeface="Calibri"/>
            </a:endParaRPr>
          </a:p>
          <a:p>
            <a:pPr>
              <a:spcBef>
                <a:spcPts val="2010"/>
              </a:spcBef>
            </a:pPr>
            <a:endParaRPr sz="2600" dirty="0">
              <a:latin typeface="Calibri"/>
              <a:cs typeface="Calibri"/>
            </a:endParaRPr>
          </a:p>
          <a:p>
            <a:pPr marL="12700" marR="11430" algn="just">
              <a:lnSpc>
                <a:spcPct val="75100"/>
              </a:lnSpc>
            </a:pPr>
            <a:r>
              <a:rPr sz="2600" dirty="0">
                <a:latin typeface="Calibri"/>
                <a:cs typeface="Calibri"/>
              </a:rPr>
              <a:t>2/</a:t>
            </a:r>
            <a:r>
              <a:rPr sz="2600" spc="1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des</a:t>
            </a:r>
            <a:r>
              <a:rPr sz="2600" spc="1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sources</a:t>
            </a:r>
            <a:r>
              <a:rPr sz="2600" spc="1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judiciaires/juridiques</a:t>
            </a:r>
            <a:r>
              <a:rPr sz="2600" spc="1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médiévales</a:t>
            </a:r>
            <a:r>
              <a:rPr sz="2600" spc="1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aux</a:t>
            </a:r>
            <a:r>
              <a:rPr sz="2600" spc="114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séries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1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données</a:t>
            </a:r>
            <a:r>
              <a:rPr sz="2600" spc="19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historiques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:</a:t>
            </a:r>
            <a:r>
              <a:rPr sz="2600" spc="1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sérier</a:t>
            </a:r>
            <a:r>
              <a:rPr sz="2600" spc="19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pour</a:t>
            </a:r>
            <a:r>
              <a:rPr sz="2600" spc="18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faire</a:t>
            </a:r>
            <a:r>
              <a:rPr sz="2600" spc="190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émerger</a:t>
            </a:r>
            <a:r>
              <a:rPr sz="2600" spc="190" dirty="0">
                <a:latin typeface="Calibri"/>
                <a:cs typeface="Calibri"/>
              </a:rPr>
              <a:t>  </a:t>
            </a:r>
            <a:r>
              <a:rPr sz="2600" spc="-25" dirty="0">
                <a:latin typeface="Calibri"/>
                <a:cs typeface="Calibri"/>
              </a:rPr>
              <a:t>la </a:t>
            </a:r>
            <a:r>
              <a:rPr sz="2600" dirty="0">
                <a:latin typeface="Calibri"/>
                <a:cs typeface="Calibri"/>
              </a:rPr>
              <a:t>norme</a:t>
            </a:r>
            <a:r>
              <a:rPr sz="2600" spc="22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22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comportement</a:t>
            </a:r>
            <a:r>
              <a:rPr sz="2600" spc="23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d’un</a:t>
            </a:r>
            <a:r>
              <a:rPr sz="2600" spc="22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tribunal</a:t>
            </a:r>
            <a:r>
              <a:rPr sz="2600" spc="22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à</a:t>
            </a:r>
            <a:r>
              <a:rPr sz="2600" spc="235" dirty="0">
                <a:latin typeface="Calibri"/>
                <a:cs typeface="Calibri"/>
              </a:rPr>
              <a:t>  </a:t>
            </a:r>
            <a:r>
              <a:rPr sz="2600" dirty="0">
                <a:latin typeface="Calibri"/>
                <a:cs typeface="Calibri"/>
              </a:rPr>
              <a:t>l’égard</a:t>
            </a:r>
            <a:r>
              <a:rPr sz="2600" spc="225" dirty="0">
                <a:latin typeface="Calibri"/>
                <a:cs typeface="Calibri"/>
              </a:rPr>
              <a:t>  </a:t>
            </a:r>
            <a:r>
              <a:rPr sz="2600" spc="-25" dirty="0">
                <a:latin typeface="Calibri"/>
                <a:cs typeface="Calibri"/>
              </a:rPr>
              <a:t>des </a:t>
            </a:r>
            <a:r>
              <a:rPr sz="2600" spc="-10" dirty="0">
                <a:latin typeface="Calibri"/>
                <a:cs typeface="Calibri"/>
              </a:rPr>
              <a:t>endettés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591955"/>
            <a:ext cx="8392391" cy="871905"/>
          </a:xfrm>
          <a:prstGeom prst="rect">
            <a:avLst/>
          </a:prstGeom>
        </p:spPr>
        <p:txBody>
          <a:bodyPr vert="horz" wrap="square" lIns="0" tIns="147320" rIns="0" bIns="0" rtlCol="0" anchor="ctr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660"/>
              </a:spcBef>
            </a:pPr>
            <a:r>
              <a:rPr sz="2800" b="1" dirty="0">
                <a:latin typeface="Calibri"/>
                <a:cs typeface="Calibri"/>
              </a:rPr>
              <a:t>1/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croiser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sources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judiciaires,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notariales,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législatives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et </a:t>
            </a:r>
            <a:r>
              <a:rPr sz="2800" b="1" dirty="0">
                <a:latin typeface="Calibri"/>
                <a:cs typeface="Calibri"/>
              </a:rPr>
              <a:t>didactiques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: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comprendre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l’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«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obligation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corps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et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biens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spc="-50" dirty="0">
                <a:latin typeface="Calibri"/>
                <a:cs typeface="Calibri"/>
              </a:rPr>
              <a:t>»</a:t>
            </a:r>
            <a:endParaRPr sz="28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29791" y="1550310"/>
            <a:ext cx="8150859" cy="3737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0">
              <a:spcBef>
                <a:spcPts val="100"/>
              </a:spcBef>
            </a:pPr>
            <a:r>
              <a:rPr sz="1200" spc="-20" dirty="0">
                <a:latin typeface="Calibri"/>
                <a:cs typeface="Calibri"/>
              </a:rPr>
              <a:t>Travaux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personnels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publiés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114300">
              <a:spcBef>
                <a:spcPts val="1060"/>
              </a:spcBef>
            </a:pPr>
            <a:r>
              <a:rPr sz="1200" dirty="0">
                <a:latin typeface="Calibri"/>
                <a:cs typeface="Calibri"/>
              </a:rPr>
              <a:t>2007,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Dans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les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geôles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du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roi.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20" dirty="0">
                <a:latin typeface="Calibri"/>
                <a:cs typeface="Calibri"/>
              </a:rPr>
              <a:t>L’emprisonnement </a:t>
            </a:r>
            <a:r>
              <a:rPr sz="1200" i="1" dirty="0">
                <a:latin typeface="Calibri"/>
                <a:cs typeface="Calibri"/>
              </a:rPr>
              <a:t>pour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dette</a:t>
            </a:r>
            <a:r>
              <a:rPr sz="1200" i="1" dirty="0">
                <a:latin typeface="Calibri"/>
                <a:cs typeface="Calibri"/>
              </a:rPr>
              <a:t> à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Paris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à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fin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du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Moyen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Âge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Paris,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Publications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Sorbonne</a:t>
            </a:r>
            <a:endParaRPr sz="1200" dirty="0">
              <a:latin typeface="Calibri"/>
              <a:cs typeface="Calibri"/>
            </a:endParaRPr>
          </a:p>
          <a:p>
            <a:pPr marL="114300" marR="194310">
              <a:lnSpc>
                <a:spcPct val="75000"/>
              </a:lnSpc>
              <a:spcBef>
                <a:spcPts val="1410"/>
              </a:spcBef>
            </a:pPr>
            <a:r>
              <a:rPr sz="1200" dirty="0">
                <a:latin typeface="Calibri"/>
                <a:cs typeface="Calibri"/>
              </a:rPr>
              <a:t>2006,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dette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et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juge.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Juridiction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gracieuse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et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juridiction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contentieuse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aux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XIII-</a:t>
            </a:r>
            <a:r>
              <a:rPr sz="1200" i="1" dirty="0">
                <a:latin typeface="Calibri"/>
                <a:cs typeface="Calibri"/>
              </a:rPr>
              <a:t>XV</a:t>
            </a:r>
            <a:r>
              <a:rPr sz="1050" i="1" baseline="15873" dirty="0">
                <a:latin typeface="Calibri"/>
                <a:cs typeface="Calibri"/>
              </a:rPr>
              <a:t>e</a:t>
            </a:r>
            <a:r>
              <a:rPr sz="1050" i="1" spc="157" baseline="15873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siècles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(France,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Italie,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Espagne,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Angleterre, </a:t>
            </a:r>
            <a:r>
              <a:rPr sz="1200" i="1" dirty="0">
                <a:latin typeface="Calibri"/>
                <a:cs typeface="Calibri"/>
              </a:rPr>
              <a:t>Empire)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Claustre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dir., </a:t>
            </a:r>
            <a:r>
              <a:rPr sz="1200" dirty="0">
                <a:latin typeface="Calibri"/>
                <a:cs typeface="Calibri"/>
              </a:rPr>
              <a:t>Paris,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Publications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Sorbonne.</a:t>
            </a:r>
            <a:endParaRPr sz="1200" dirty="0">
              <a:latin typeface="Calibri"/>
              <a:cs typeface="Calibri"/>
            </a:endParaRPr>
          </a:p>
          <a:p>
            <a:pPr marL="114300">
              <a:spcBef>
                <a:spcPts val="1060"/>
              </a:spcBef>
            </a:pPr>
            <a:r>
              <a:rPr sz="1200" dirty="0">
                <a:latin typeface="Calibri"/>
                <a:cs typeface="Calibri"/>
              </a:rPr>
              <a:t>2013,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Vivre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crédit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ville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sans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banque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(Paris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XIV-</a:t>
            </a:r>
            <a:r>
              <a:rPr sz="1200" dirty="0">
                <a:latin typeface="Calibri"/>
                <a:cs typeface="Calibri"/>
              </a:rPr>
              <a:t>XV</a:t>
            </a:r>
            <a:r>
              <a:rPr sz="1050" baseline="15873" dirty="0">
                <a:latin typeface="Calibri"/>
                <a:cs typeface="Calibri"/>
              </a:rPr>
              <a:t>e</a:t>
            </a:r>
            <a:r>
              <a:rPr sz="1050" spc="-15" baseline="1587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siècle)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Le</a:t>
            </a:r>
            <a:r>
              <a:rPr sz="1200" i="1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Moyen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Âge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119-</a:t>
            </a:r>
            <a:r>
              <a:rPr sz="1200" dirty="0">
                <a:latin typeface="Calibri"/>
                <a:cs typeface="Calibri"/>
              </a:rPr>
              <a:t>3/4,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567-</a:t>
            </a:r>
            <a:r>
              <a:rPr sz="1200" spc="-20" dirty="0">
                <a:latin typeface="Calibri"/>
                <a:cs typeface="Calibri"/>
              </a:rPr>
              <a:t>596.</a:t>
            </a:r>
            <a:endParaRPr sz="1200" dirty="0">
              <a:latin typeface="Calibri"/>
              <a:cs typeface="Calibri"/>
            </a:endParaRPr>
          </a:p>
          <a:p>
            <a:pPr marL="114300" marR="155575">
              <a:lnSpc>
                <a:spcPct val="75000"/>
              </a:lnSpc>
              <a:spcBef>
                <a:spcPts val="1420"/>
              </a:spcBef>
            </a:pPr>
            <a:r>
              <a:rPr sz="1200" dirty="0">
                <a:latin typeface="Calibri"/>
                <a:cs typeface="Calibri"/>
              </a:rPr>
              <a:t>2005,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corps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lié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l’ouvrier.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travail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dette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Paris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au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XV</a:t>
            </a:r>
            <a:r>
              <a:rPr sz="1050" baseline="15873" dirty="0">
                <a:latin typeface="Calibri"/>
                <a:cs typeface="Calibri"/>
              </a:rPr>
              <a:t>e</a:t>
            </a:r>
            <a:r>
              <a:rPr sz="1050" spc="-22" baseline="1587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siècle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Annales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Histoire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Sciences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Sociales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</a:t>
            </a:r>
            <a:r>
              <a:rPr sz="1050" baseline="15873" dirty="0">
                <a:latin typeface="Calibri"/>
                <a:cs typeface="Calibri"/>
              </a:rPr>
              <a:t>e</a:t>
            </a:r>
            <a:r>
              <a:rPr sz="1050" spc="150" baseline="1587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année,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n°2,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p. </a:t>
            </a:r>
            <a:r>
              <a:rPr sz="1200" spc="-10" dirty="0">
                <a:latin typeface="Calibri"/>
                <a:cs typeface="Calibri"/>
              </a:rPr>
              <a:t>383-</a:t>
            </a:r>
            <a:r>
              <a:rPr sz="1200" spc="-20" dirty="0">
                <a:latin typeface="Calibri"/>
                <a:cs typeface="Calibri"/>
              </a:rPr>
              <a:t>408.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spcBef>
                <a:spcPts val="980"/>
              </a:spcBef>
            </a:pPr>
            <a:endParaRPr sz="1200" dirty="0">
              <a:latin typeface="Calibri"/>
              <a:cs typeface="Calibri"/>
            </a:endParaRPr>
          </a:p>
          <a:p>
            <a:pPr marL="114300" marR="68580">
              <a:lnSpc>
                <a:spcPct val="75000"/>
              </a:lnSpc>
            </a:pPr>
            <a:r>
              <a:rPr sz="1200" dirty="0">
                <a:latin typeface="Calibri"/>
                <a:cs typeface="Calibri"/>
              </a:rPr>
              <a:t>2019,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Caroline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Bourlet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Isabelle</a:t>
            </a:r>
            <a:r>
              <a:rPr sz="1200" spc="-20" dirty="0">
                <a:latin typeface="Calibri"/>
                <a:cs typeface="Calibri"/>
              </a:rPr>
              <a:t> Bretthauer,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mentions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chancellerie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l’organisation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travail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notaires</a:t>
            </a:r>
            <a:r>
              <a:rPr sz="1200" spc="-25" dirty="0">
                <a:latin typeface="Calibri"/>
                <a:cs typeface="Calibri"/>
              </a:rPr>
              <a:t> du </a:t>
            </a:r>
            <a:r>
              <a:rPr sz="1200" dirty="0">
                <a:latin typeface="Calibri"/>
                <a:cs typeface="Calibri"/>
              </a:rPr>
              <a:t>châtelet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Paris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formes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usages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(XIII</a:t>
            </a:r>
            <a:r>
              <a:rPr sz="1050" spc="-15" baseline="15873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-</a:t>
            </a:r>
            <a:r>
              <a:rPr sz="1200" dirty="0">
                <a:latin typeface="Calibri"/>
                <a:cs typeface="Calibri"/>
              </a:rPr>
              <a:t>XV</a:t>
            </a:r>
            <a:r>
              <a:rPr sz="1050" baseline="15873" dirty="0">
                <a:latin typeface="Calibri"/>
                <a:cs typeface="Calibri"/>
              </a:rPr>
              <a:t>e</a:t>
            </a:r>
            <a:r>
              <a:rPr sz="1050" spc="-22" baseline="1587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siècle)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discret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langage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du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20" dirty="0">
                <a:latin typeface="Calibri"/>
                <a:cs typeface="Calibri"/>
              </a:rPr>
              <a:t>pouvoir. </a:t>
            </a:r>
            <a:r>
              <a:rPr sz="1200" i="1" dirty="0">
                <a:latin typeface="Calibri"/>
                <a:cs typeface="Calibri"/>
              </a:rPr>
              <a:t>Les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mentions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chancellerie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du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Moyen </a:t>
            </a:r>
            <a:r>
              <a:rPr sz="1200" i="1" dirty="0">
                <a:latin typeface="Calibri"/>
                <a:cs typeface="Calibri"/>
              </a:rPr>
              <a:t>Age</a:t>
            </a:r>
            <a:r>
              <a:rPr sz="1200" i="1" spc="-3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au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XVIIe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siècle,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études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réunies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Olivier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Canteaut,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Paris,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Ecole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Chartes,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315-</a:t>
            </a:r>
            <a:r>
              <a:rPr sz="1200" spc="-20" dirty="0">
                <a:latin typeface="Calibri"/>
                <a:cs typeface="Calibri"/>
              </a:rPr>
              <a:t>348.</a:t>
            </a:r>
            <a:endParaRPr sz="1200" dirty="0">
              <a:latin typeface="Calibri"/>
              <a:cs typeface="Calibri"/>
            </a:endParaRPr>
          </a:p>
          <a:p>
            <a:pPr marL="114300" marR="169545">
              <a:lnSpc>
                <a:spcPct val="75000"/>
              </a:lnSpc>
              <a:spcBef>
                <a:spcPts val="1420"/>
              </a:spcBef>
            </a:pPr>
            <a:r>
              <a:rPr sz="1200" dirty="0">
                <a:latin typeface="Calibri"/>
                <a:cs typeface="Calibri"/>
              </a:rPr>
              <a:t>2011,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Caroline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Bourlet,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marché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l’acte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Paris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fin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Moyen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Âge.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Juridictions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gracieuses,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notaires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clientèles</a:t>
            </a:r>
            <a:r>
              <a:rPr sz="1200" spc="-25" dirty="0">
                <a:latin typeface="Calibri"/>
                <a:cs typeface="Calibri"/>
              </a:rPr>
              <a:t> »,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Tabellions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et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tabellionages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de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la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France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médiévale</a:t>
            </a:r>
            <a:r>
              <a:rPr sz="1200" i="1" spc="-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et</a:t>
            </a:r>
            <a:r>
              <a:rPr sz="1200" i="1" spc="-2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moderne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Arnoux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Guyotjeannin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(dir.),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École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chartes </a:t>
            </a:r>
            <a:r>
              <a:rPr sz="1200" dirty="0">
                <a:latin typeface="Calibri"/>
                <a:cs typeface="Calibri"/>
              </a:rPr>
              <a:t>(Mémoires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documents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l’École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chartes,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90),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51-</a:t>
            </a:r>
            <a:r>
              <a:rPr sz="1200" spc="-25" dirty="0">
                <a:latin typeface="Calibri"/>
                <a:cs typeface="Calibri"/>
              </a:rPr>
              <a:t>84.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 marL="114300" marR="328295">
              <a:lnSpc>
                <a:spcPct val="75000"/>
              </a:lnSpc>
            </a:pPr>
            <a:r>
              <a:rPr sz="1200" dirty="0">
                <a:latin typeface="Calibri"/>
                <a:cs typeface="Calibri"/>
              </a:rPr>
              <a:t>2015,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sources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judiciaires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Prix,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salaires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fortunes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à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Paris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(13e-</a:t>
            </a:r>
            <a:r>
              <a:rPr sz="1200" dirty="0">
                <a:latin typeface="Calibri"/>
                <a:cs typeface="Calibri"/>
              </a:rPr>
              <a:t>15e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s.)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outils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pour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une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histoire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économique</a:t>
            </a:r>
            <a:r>
              <a:rPr sz="1200" spc="-25" dirty="0">
                <a:latin typeface="Calibri"/>
                <a:cs typeface="Calibri"/>
              </a:rPr>
              <a:t> », </a:t>
            </a:r>
            <a:r>
              <a:rPr sz="1200" dirty="0">
                <a:latin typeface="Calibri"/>
                <a:cs typeface="Calibri"/>
              </a:rPr>
              <a:t>dans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Paris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médiéval,</a:t>
            </a:r>
            <a:r>
              <a:rPr sz="1200" spc="2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  <a:hlinkClick r:id="rId3"/>
              </a:rPr>
              <a:t>http://www.menestrel.fr/IMG/pdf/documents_judiciaires_j_claustre.pdf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11020" y="36471"/>
            <a:ext cx="8851900" cy="6804659"/>
            <a:chOff x="287020" y="36470"/>
            <a:chExt cx="8851900" cy="6804659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9610" y="36470"/>
              <a:ext cx="4428490" cy="59042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020" y="4754520"/>
              <a:ext cx="8851900" cy="208661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033270" y="624480"/>
            <a:ext cx="3552825" cy="20002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5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Paris,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Arch.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Nat.,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Y5266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(1488-</a:t>
            </a:r>
            <a:r>
              <a:rPr spc="-20" dirty="0">
                <a:latin typeface="Calibri"/>
                <a:cs typeface="Calibri"/>
              </a:rPr>
              <a:t>1489)</a:t>
            </a:r>
            <a:endParaRPr dirty="0">
              <a:latin typeface="Calibri"/>
              <a:cs typeface="Calibri"/>
            </a:endParaRPr>
          </a:p>
          <a:p>
            <a:pPr marL="12700" marR="5080">
              <a:lnSpc>
                <a:spcPct val="84000"/>
              </a:lnSpc>
              <a:spcBef>
                <a:spcPts val="170"/>
              </a:spcBef>
            </a:pPr>
            <a:r>
              <a:rPr spc="-10" dirty="0">
                <a:latin typeface="Calibri"/>
                <a:cs typeface="Calibri"/>
              </a:rPr>
              <a:t>registre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10" dirty="0">
                <a:latin typeface="Calibri"/>
                <a:cs typeface="Calibri"/>
              </a:rPr>
              <a:t> emprisonnements </a:t>
            </a:r>
            <a:r>
              <a:rPr spc="-25" dirty="0">
                <a:latin typeface="Calibri"/>
                <a:cs typeface="Calibri"/>
              </a:rPr>
              <a:t>du </a:t>
            </a:r>
            <a:r>
              <a:rPr spc="-10" dirty="0">
                <a:latin typeface="Calibri"/>
                <a:cs typeface="Calibri"/>
              </a:rPr>
              <a:t>Châtelet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Paris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liste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prisonniers </a:t>
            </a:r>
            <a:r>
              <a:rPr dirty="0">
                <a:latin typeface="Calibri"/>
                <a:cs typeface="Calibri"/>
              </a:rPr>
              <a:t>arrêtés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(aspect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énumératif)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&lt;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60" dirty="0">
                <a:latin typeface="Calibri"/>
                <a:cs typeface="Calibri"/>
              </a:rPr>
              <a:t>v.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1330</a:t>
            </a:r>
            <a:endParaRPr lang="pl-PL" spc="-20" dirty="0">
              <a:latin typeface="Calibri"/>
              <a:cs typeface="Calibri"/>
            </a:endParaRPr>
          </a:p>
          <a:p>
            <a:pPr marL="12700" marR="5080">
              <a:lnSpc>
                <a:spcPct val="84000"/>
              </a:lnSpc>
              <a:spcBef>
                <a:spcPts val="170"/>
              </a:spcBef>
            </a:pPr>
            <a:endParaRPr lang="pl-PL" spc="-20" dirty="0">
              <a:latin typeface="Calibri"/>
              <a:cs typeface="Calibri"/>
            </a:endParaRPr>
          </a:p>
          <a:p>
            <a:pPr marL="12700" marR="5080">
              <a:lnSpc>
                <a:spcPct val="84000"/>
              </a:lnSpc>
              <a:spcBef>
                <a:spcPts val="170"/>
              </a:spcBef>
            </a:pPr>
            <a:r>
              <a:rPr lang="pl-PL" spc="-20" dirty="0">
                <a:latin typeface="Calibri"/>
                <a:cs typeface="Calibri"/>
              </a:rPr>
              <a:t>= </a:t>
            </a:r>
            <a:r>
              <a:rPr spc="-10" dirty="0" err="1">
                <a:latin typeface="Calibri"/>
                <a:cs typeface="Calibri"/>
              </a:rPr>
              <a:t>emprisonnements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dette</a:t>
            </a:r>
            <a:endParaRPr dirty="0">
              <a:latin typeface="Calibri"/>
              <a:cs typeface="Calibri"/>
            </a:endParaRPr>
          </a:p>
          <a:p>
            <a:pPr marL="12700" marR="322580">
              <a:lnSpc>
                <a:spcPts val="1810"/>
              </a:lnSpc>
              <a:spcBef>
                <a:spcPts val="175"/>
              </a:spcBef>
            </a:pPr>
            <a:r>
              <a:rPr dirty="0">
                <a:latin typeface="Calibri"/>
                <a:cs typeface="Calibri"/>
              </a:rPr>
              <a:t>&lt;</a:t>
            </a:r>
            <a:r>
              <a:rPr spc="3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actes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notariés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scellés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clause </a:t>
            </a:r>
            <a:r>
              <a:rPr spc="-25" dirty="0">
                <a:latin typeface="Calibri"/>
                <a:cs typeface="Calibri"/>
              </a:rPr>
              <a:t>d’obligation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«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corps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biens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»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882200" y="1441091"/>
            <a:ext cx="6713855" cy="5131435"/>
            <a:chOff x="2358199" y="1441090"/>
            <a:chExt cx="6713855" cy="5131435"/>
          </a:xfrm>
        </p:grpSpPr>
        <p:sp>
          <p:nvSpPr>
            <p:cNvPr id="7" name="object 7"/>
            <p:cNvSpPr/>
            <p:nvPr/>
          </p:nvSpPr>
          <p:spPr>
            <a:xfrm>
              <a:off x="4607560" y="1729380"/>
              <a:ext cx="4248150" cy="1007110"/>
            </a:xfrm>
            <a:custGeom>
              <a:avLst/>
              <a:gdLst/>
              <a:ahLst/>
              <a:cxnLst/>
              <a:rect l="l" t="t" r="r" b="b"/>
              <a:pathLst>
                <a:path w="4248150" h="1007110">
                  <a:moveTo>
                    <a:pt x="2124710" y="1007110"/>
                  </a:moveTo>
                  <a:lnTo>
                    <a:pt x="0" y="1007110"/>
                  </a:lnTo>
                  <a:lnTo>
                    <a:pt x="0" y="0"/>
                  </a:lnTo>
                  <a:lnTo>
                    <a:pt x="4248149" y="0"/>
                  </a:lnTo>
                  <a:lnTo>
                    <a:pt x="4248149" y="1007110"/>
                  </a:lnTo>
                  <a:lnTo>
                    <a:pt x="2124710" y="1007110"/>
                  </a:lnTo>
                  <a:close/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974339" y="2520590"/>
              <a:ext cx="1633220" cy="2110740"/>
            </a:xfrm>
            <a:custGeom>
              <a:avLst/>
              <a:gdLst/>
              <a:ahLst/>
              <a:cxnLst/>
              <a:rect l="l" t="t" r="r" b="b"/>
              <a:pathLst>
                <a:path w="1633220" h="2110740">
                  <a:moveTo>
                    <a:pt x="1633220" y="0"/>
                  </a:moveTo>
                  <a:lnTo>
                    <a:pt x="0" y="2110740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880359" y="4591960"/>
              <a:ext cx="140970" cy="161290"/>
            </a:xfrm>
            <a:custGeom>
              <a:avLst/>
              <a:gdLst/>
              <a:ahLst/>
              <a:cxnLst/>
              <a:rect l="l" t="t" r="r" b="b"/>
              <a:pathLst>
                <a:path w="140969" h="161289">
                  <a:moveTo>
                    <a:pt x="55879" y="0"/>
                  </a:moveTo>
                  <a:lnTo>
                    <a:pt x="0" y="161289"/>
                  </a:lnTo>
                  <a:lnTo>
                    <a:pt x="140969" y="66039"/>
                  </a:lnTo>
                  <a:lnTo>
                    <a:pt x="55879" y="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23869" y="5905140"/>
              <a:ext cx="6047740" cy="180340"/>
            </a:xfrm>
            <a:custGeom>
              <a:avLst/>
              <a:gdLst/>
              <a:ahLst/>
              <a:cxnLst/>
              <a:rect l="l" t="t" r="r" b="b"/>
              <a:pathLst>
                <a:path w="6047740" h="180339">
                  <a:moveTo>
                    <a:pt x="4175759" y="0"/>
                  </a:moveTo>
                  <a:lnTo>
                    <a:pt x="6047739" y="0"/>
                  </a:lnTo>
                </a:path>
                <a:path w="6047740" h="180339">
                  <a:moveTo>
                    <a:pt x="0" y="180340"/>
                  </a:moveTo>
                  <a:lnTo>
                    <a:pt x="5615939" y="180340"/>
                  </a:lnTo>
                </a:path>
              </a:pathLst>
            </a:custGeom>
            <a:ln w="71882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51500" y="1441090"/>
              <a:ext cx="217170" cy="2159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15940" y="2377080"/>
              <a:ext cx="217170" cy="21717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76169" y="6228990"/>
              <a:ext cx="288290" cy="325120"/>
            </a:xfrm>
            <a:custGeom>
              <a:avLst/>
              <a:gdLst/>
              <a:ahLst/>
              <a:cxnLst/>
              <a:rect l="l" t="t" r="r" b="b"/>
              <a:pathLst>
                <a:path w="288289" h="325120">
                  <a:moveTo>
                    <a:pt x="143510" y="0"/>
                  </a:moveTo>
                  <a:lnTo>
                    <a:pt x="190266" y="8006"/>
                  </a:lnTo>
                  <a:lnTo>
                    <a:pt x="230134" y="30520"/>
                  </a:lnTo>
                  <a:lnTo>
                    <a:pt x="261101" y="65288"/>
                  </a:lnTo>
                  <a:lnTo>
                    <a:pt x="281157" y="110053"/>
                  </a:lnTo>
                  <a:lnTo>
                    <a:pt x="288290" y="162559"/>
                  </a:lnTo>
                  <a:lnTo>
                    <a:pt x="281157" y="214579"/>
                  </a:lnTo>
                  <a:lnTo>
                    <a:pt x="261101" y="259283"/>
                  </a:lnTo>
                  <a:lnTo>
                    <a:pt x="230134" y="294233"/>
                  </a:lnTo>
                  <a:lnTo>
                    <a:pt x="190266" y="316992"/>
                  </a:lnTo>
                  <a:lnTo>
                    <a:pt x="143510" y="325120"/>
                  </a:lnTo>
                  <a:lnTo>
                    <a:pt x="97373" y="316992"/>
                  </a:lnTo>
                  <a:lnTo>
                    <a:pt x="57881" y="294233"/>
                  </a:lnTo>
                  <a:lnTo>
                    <a:pt x="27106" y="259283"/>
                  </a:lnTo>
                  <a:lnTo>
                    <a:pt x="7122" y="214579"/>
                  </a:lnTo>
                  <a:lnTo>
                    <a:pt x="0" y="162559"/>
                  </a:lnTo>
                  <a:lnTo>
                    <a:pt x="7122" y="110053"/>
                  </a:lnTo>
                  <a:lnTo>
                    <a:pt x="27106" y="65288"/>
                  </a:lnTo>
                  <a:lnTo>
                    <a:pt x="57881" y="30520"/>
                  </a:lnTo>
                  <a:lnTo>
                    <a:pt x="97373" y="8006"/>
                  </a:lnTo>
                  <a:lnTo>
                    <a:pt x="143510" y="0"/>
                  </a:lnTo>
                  <a:close/>
                </a:path>
              </a:pathLst>
            </a:custGeom>
            <a:ln w="35940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58199" y="6211019"/>
              <a:ext cx="324485" cy="361315"/>
            </a:xfrm>
            <a:custGeom>
              <a:avLst/>
              <a:gdLst/>
              <a:ahLst/>
              <a:cxnLst/>
              <a:rect l="l" t="t" r="r" b="b"/>
              <a:pathLst>
                <a:path w="324485" h="361315">
                  <a:moveTo>
                    <a:pt x="35941" y="17970"/>
                  </a:moveTo>
                  <a:lnTo>
                    <a:pt x="30670" y="5270"/>
                  </a:lnTo>
                  <a:lnTo>
                    <a:pt x="17970" y="0"/>
                  </a:lnTo>
                  <a:lnTo>
                    <a:pt x="5257" y="5270"/>
                  </a:lnTo>
                  <a:lnTo>
                    <a:pt x="0" y="17970"/>
                  </a:lnTo>
                  <a:lnTo>
                    <a:pt x="5257" y="30683"/>
                  </a:lnTo>
                  <a:lnTo>
                    <a:pt x="17970" y="35941"/>
                  </a:lnTo>
                  <a:lnTo>
                    <a:pt x="30670" y="30683"/>
                  </a:lnTo>
                  <a:lnTo>
                    <a:pt x="35941" y="17970"/>
                  </a:lnTo>
                  <a:close/>
                </a:path>
                <a:path w="324485" h="361315">
                  <a:moveTo>
                    <a:pt x="324231" y="343090"/>
                  </a:moveTo>
                  <a:lnTo>
                    <a:pt x="318960" y="330390"/>
                  </a:lnTo>
                  <a:lnTo>
                    <a:pt x="306260" y="325132"/>
                  </a:lnTo>
                  <a:lnTo>
                    <a:pt x="293547" y="330390"/>
                  </a:lnTo>
                  <a:lnTo>
                    <a:pt x="288290" y="343090"/>
                  </a:lnTo>
                  <a:lnTo>
                    <a:pt x="293547" y="355803"/>
                  </a:lnTo>
                  <a:lnTo>
                    <a:pt x="306260" y="361061"/>
                  </a:lnTo>
                  <a:lnTo>
                    <a:pt x="318960" y="355803"/>
                  </a:lnTo>
                  <a:lnTo>
                    <a:pt x="324231" y="34309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23869" y="6336940"/>
              <a:ext cx="5615940" cy="0"/>
            </a:xfrm>
            <a:custGeom>
              <a:avLst/>
              <a:gdLst/>
              <a:ahLst/>
              <a:cxnLst/>
              <a:rect l="l" t="t" r="r" b="b"/>
              <a:pathLst>
                <a:path w="5615940">
                  <a:moveTo>
                    <a:pt x="0" y="0"/>
                  </a:moveTo>
                  <a:lnTo>
                    <a:pt x="5615939" y="0"/>
                  </a:lnTo>
                </a:path>
              </a:pathLst>
            </a:custGeom>
            <a:ln w="71882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6393" y="224792"/>
            <a:ext cx="4235021" cy="523043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018118" y="2037517"/>
            <a:ext cx="3235601" cy="1742478"/>
            <a:chOff x="4895850" y="2471060"/>
            <a:chExt cx="4103370" cy="2209800"/>
          </a:xfrm>
        </p:grpSpPr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6950" y="2471060"/>
              <a:ext cx="1652270" cy="22097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49520" y="3038750"/>
              <a:ext cx="2298700" cy="201930"/>
            </a:xfrm>
            <a:custGeom>
              <a:avLst/>
              <a:gdLst/>
              <a:ahLst/>
              <a:cxnLst/>
              <a:rect l="l" t="t" r="r" b="b"/>
              <a:pathLst>
                <a:path w="2298700" h="201930">
                  <a:moveTo>
                    <a:pt x="2298700" y="2019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95850" y="2985410"/>
              <a:ext cx="166370" cy="107950"/>
            </a:xfrm>
            <a:custGeom>
              <a:avLst/>
              <a:gdLst/>
              <a:ahLst/>
              <a:cxnLst/>
              <a:rect l="l" t="t" r="r" b="b"/>
              <a:pathLst>
                <a:path w="166370" h="107950">
                  <a:moveTo>
                    <a:pt x="166370" y="0"/>
                  </a:moveTo>
                  <a:lnTo>
                    <a:pt x="0" y="39369"/>
                  </a:lnTo>
                  <a:lnTo>
                    <a:pt x="156210" y="107950"/>
                  </a:lnTo>
                  <a:lnTo>
                    <a:pt x="1663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241038" y="4692290"/>
            <a:ext cx="137044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Arch.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Nat.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Z2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3118</a:t>
            </a:r>
            <a:endParaRPr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757273" y="2033428"/>
            <a:ext cx="2906630" cy="444131"/>
            <a:chOff x="993823" y="2476140"/>
            <a:chExt cx="3686175" cy="563245"/>
          </a:xfrm>
        </p:grpSpPr>
        <p:sp>
          <p:nvSpPr>
            <p:cNvPr id="9" name="object 9"/>
            <p:cNvSpPr/>
            <p:nvPr/>
          </p:nvSpPr>
          <p:spPr>
            <a:xfrm>
              <a:off x="1008380" y="2549800"/>
              <a:ext cx="3456940" cy="474980"/>
            </a:xfrm>
            <a:custGeom>
              <a:avLst/>
              <a:gdLst/>
              <a:ahLst/>
              <a:cxnLst/>
              <a:rect l="l" t="t" r="r" b="b"/>
              <a:pathLst>
                <a:path w="3456940" h="474980">
                  <a:moveTo>
                    <a:pt x="0" y="474979"/>
                  </a:moveTo>
                  <a:lnTo>
                    <a:pt x="3456940" y="0"/>
                  </a:lnTo>
                </a:path>
              </a:pathLst>
            </a:custGeom>
            <a:ln w="291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45000" y="2476140"/>
              <a:ext cx="234950" cy="151130"/>
            </a:xfrm>
            <a:custGeom>
              <a:avLst/>
              <a:gdLst/>
              <a:ahLst/>
              <a:cxnLst/>
              <a:rect l="l" t="t" r="r" b="b"/>
              <a:pathLst>
                <a:path w="234950" h="151130">
                  <a:moveTo>
                    <a:pt x="0" y="0"/>
                  </a:moveTo>
                  <a:lnTo>
                    <a:pt x="20320" y="151129"/>
                  </a:lnTo>
                  <a:lnTo>
                    <a:pt x="234950" y="44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52494" y="49170"/>
            <a:ext cx="3989523" cy="5315425"/>
            <a:chOff x="3528059" y="4720"/>
            <a:chExt cx="5143499" cy="685292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8059" y="4720"/>
              <a:ext cx="5143499" cy="68529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71569" y="4537350"/>
              <a:ext cx="4968240" cy="1223010"/>
            </a:xfrm>
            <a:custGeom>
              <a:avLst/>
              <a:gdLst/>
              <a:ahLst/>
              <a:cxnLst/>
              <a:rect l="l" t="t" r="r" b="b"/>
              <a:pathLst>
                <a:path w="4968240" h="1223010">
                  <a:moveTo>
                    <a:pt x="2484119" y="1223009"/>
                  </a:moveTo>
                  <a:lnTo>
                    <a:pt x="0" y="1223009"/>
                  </a:lnTo>
                  <a:lnTo>
                    <a:pt x="0" y="0"/>
                  </a:lnTo>
                  <a:lnTo>
                    <a:pt x="4968239" y="0"/>
                  </a:lnTo>
                  <a:lnTo>
                    <a:pt x="4968239" y="1223009"/>
                  </a:lnTo>
                  <a:lnTo>
                    <a:pt x="2484119" y="1223009"/>
                  </a:lnTo>
                  <a:close/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68239" y="5291730"/>
              <a:ext cx="288290" cy="325120"/>
            </a:xfrm>
            <a:custGeom>
              <a:avLst/>
              <a:gdLst/>
              <a:ahLst/>
              <a:cxnLst/>
              <a:rect l="l" t="t" r="r" b="b"/>
              <a:pathLst>
                <a:path w="288289" h="325120">
                  <a:moveTo>
                    <a:pt x="143510" y="0"/>
                  </a:moveTo>
                  <a:lnTo>
                    <a:pt x="190266" y="8128"/>
                  </a:lnTo>
                  <a:lnTo>
                    <a:pt x="230134" y="30886"/>
                  </a:lnTo>
                  <a:lnTo>
                    <a:pt x="261101" y="65836"/>
                  </a:lnTo>
                  <a:lnTo>
                    <a:pt x="281157" y="110540"/>
                  </a:lnTo>
                  <a:lnTo>
                    <a:pt x="288289" y="162560"/>
                  </a:lnTo>
                  <a:lnTo>
                    <a:pt x="281157" y="215066"/>
                  </a:lnTo>
                  <a:lnTo>
                    <a:pt x="261101" y="259831"/>
                  </a:lnTo>
                  <a:lnTo>
                    <a:pt x="230134" y="294599"/>
                  </a:lnTo>
                  <a:lnTo>
                    <a:pt x="190266" y="317113"/>
                  </a:lnTo>
                  <a:lnTo>
                    <a:pt x="143510" y="325120"/>
                  </a:lnTo>
                  <a:lnTo>
                    <a:pt x="97373" y="317113"/>
                  </a:lnTo>
                  <a:lnTo>
                    <a:pt x="57881" y="294599"/>
                  </a:lnTo>
                  <a:lnTo>
                    <a:pt x="27106" y="259831"/>
                  </a:lnTo>
                  <a:lnTo>
                    <a:pt x="7122" y="215066"/>
                  </a:lnTo>
                  <a:lnTo>
                    <a:pt x="0" y="162560"/>
                  </a:lnTo>
                  <a:lnTo>
                    <a:pt x="7122" y="110540"/>
                  </a:lnTo>
                  <a:lnTo>
                    <a:pt x="27106" y="65836"/>
                  </a:lnTo>
                  <a:lnTo>
                    <a:pt x="57881" y="30886"/>
                  </a:lnTo>
                  <a:lnTo>
                    <a:pt x="97373" y="8128"/>
                  </a:lnTo>
                  <a:lnTo>
                    <a:pt x="143510" y="0"/>
                  </a:lnTo>
                  <a:close/>
                </a:path>
              </a:pathLst>
            </a:custGeom>
            <a:ln w="35941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50256" y="5273759"/>
              <a:ext cx="324485" cy="361315"/>
            </a:xfrm>
            <a:custGeom>
              <a:avLst/>
              <a:gdLst/>
              <a:ahLst/>
              <a:cxnLst/>
              <a:rect l="l" t="t" r="r" b="b"/>
              <a:pathLst>
                <a:path w="324485" h="361314">
                  <a:moveTo>
                    <a:pt x="35953" y="17970"/>
                  </a:moveTo>
                  <a:lnTo>
                    <a:pt x="30683" y="5270"/>
                  </a:lnTo>
                  <a:lnTo>
                    <a:pt x="17983" y="0"/>
                  </a:lnTo>
                  <a:lnTo>
                    <a:pt x="5270" y="5270"/>
                  </a:lnTo>
                  <a:lnTo>
                    <a:pt x="0" y="17970"/>
                  </a:lnTo>
                  <a:lnTo>
                    <a:pt x="5270" y="30683"/>
                  </a:lnTo>
                  <a:lnTo>
                    <a:pt x="17983" y="35953"/>
                  </a:lnTo>
                  <a:lnTo>
                    <a:pt x="30683" y="30683"/>
                  </a:lnTo>
                  <a:lnTo>
                    <a:pt x="35953" y="17970"/>
                  </a:lnTo>
                  <a:close/>
                </a:path>
                <a:path w="324485" h="361314">
                  <a:moveTo>
                    <a:pt x="324243" y="343090"/>
                  </a:moveTo>
                  <a:lnTo>
                    <a:pt x="318973" y="330390"/>
                  </a:lnTo>
                  <a:lnTo>
                    <a:pt x="306273" y="325120"/>
                  </a:lnTo>
                  <a:lnTo>
                    <a:pt x="293560" y="330390"/>
                  </a:lnTo>
                  <a:lnTo>
                    <a:pt x="288290" y="343090"/>
                  </a:lnTo>
                  <a:lnTo>
                    <a:pt x="293560" y="355803"/>
                  </a:lnTo>
                  <a:lnTo>
                    <a:pt x="306273" y="361061"/>
                  </a:lnTo>
                  <a:lnTo>
                    <a:pt x="318973" y="355803"/>
                  </a:lnTo>
                  <a:lnTo>
                    <a:pt x="324243" y="34309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766571" y="49170"/>
            <a:ext cx="3178175" cy="48495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Paris,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Arch.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Nat.,</a:t>
            </a:r>
            <a:r>
              <a:rPr sz="1500" spc="-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Y5266,</a:t>
            </a:r>
            <a:r>
              <a:rPr sz="1500" spc="-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fol.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80v</a:t>
            </a:r>
            <a:endParaRPr sz="1500" dirty="0">
              <a:latin typeface="Calibri"/>
              <a:cs typeface="Calibri"/>
            </a:endParaRPr>
          </a:p>
          <a:p>
            <a:pPr marL="63500">
              <a:spcBef>
                <a:spcPts val="1480"/>
              </a:spcBef>
            </a:pPr>
            <a:r>
              <a:rPr sz="1500" spc="-20" dirty="0">
                <a:latin typeface="Calibri"/>
                <a:cs typeface="Calibri"/>
              </a:rPr>
              <a:t>Vendredi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XXIX</a:t>
            </a:r>
            <a:r>
              <a:rPr sz="1500" baseline="31746" dirty="0">
                <a:latin typeface="Calibri"/>
                <a:cs typeface="Calibri"/>
              </a:rPr>
              <a:t>me</a:t>
            </a:r>
            <a:r>
              <a:rPr sz="1500" spc="172" baseline="3174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aoust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IIII</a:t>
            </a:r>
            <a:r>
              <a:rPr sz="1500" spc="-15" baseline="31746" dirty="0">
                <a:latin typeface="Calibri"/>
                <a:cs typeface="Calibri"/>
              </a:rPr>
              <a:t>c</a:t>
            </a:r>
            <a:r>
              <a:rPr sz="1500" spc="-10" dirty="0">
                <a:latin typeface="Calibri"/>
                <a:cs typeface="Calibri"/>
              </a:rPr>
              <a:t>IIII</a:t>
            </a:r>
            <a:r>
              <a:rPr sz="1500" spc="-15" baseline="31746" dirty="0">
                <a:latin typeface="Calibri"/>
                <a:cs typeface="Calibri"/>
              </a:rPr>
              <a:t>XX</a:t>
            </a:r>
            <a:r>
              <a:rPr sz="1500" spc="-10" dirty="0">
                <a:latin typeface="Calibri"/>
                <a:cs typeface="Calibri"/>
              </a:rPr>
              <a:t>VIII</a:t>
            </a:r>
            <a:endParaRPr sz="1500" dirty="0">
              <a:latin typeface="Calibri"/>
              <a:cs typeface="Calibri"/>
            </a:endParaRPr>
          </a:p>
          <a:p>
            <a:pPr marL="63500" marR="84455">
              <a:lnSpc>
                <a:spcPct val="83900"/>
              </a:lnSpc>
              <a:spcBef>
                <a:spcPts val="1805"/>
              </a:spcBef>
            </a:pPr>
            <a:r>
              <a:rPr sz="1500" dirty="0">
                <a:latin typeface="Calibri"/>
                <a:cs typeface="Calibri"/>
              </a:rPr>
              <a:t>Jehan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Colinot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l'aisné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laboureur demourant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Monstereul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sur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le </a:t>
            </a:r>
            <a:r>
              <a:rPr sz="1500" dirty="0">
                <a:latin typeface="Calibri"/>
                <a:cs typeface="Calibri"/>
              </a:rPr>
              <a:t>bois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amené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prisonnier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Jehan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Ruelle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sergent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a-</a:t>
            </a:r>
            <a:r>
              <a:rPr sz="1500" dirty="0">
                <a:latin typeface="Calibri"/>
                <a:cs typeface="Calibri"/>
              </a:rPr>
              <a:t>verge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la </a:t>
            </a:r>
            <a:r>
              <a:rPr sz="1500" spc="-10" dirty="0">
                <a:latin typeface="Calibri"/>
                <a:cs typeface="Calibri"/>
              </a:rPr>
              <a:t>requeste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Guillaume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Bove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au </a:t>
            </a:r>
            <a:r>
              <a:rPr sz="1500" dirty="0">
                <a:latin typeface="Calibri"/>
                <a:cs typeface="Calibri"/>
              </a:rPr>
              <a:t>nom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comme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tuteur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et </a:t>
            </a:r>
            <a:r>
              <a:rPr sz="1500" spc="-10" dirty="0">
                <a:latin typeface="Calibri"/>
                <a:cs typeface="Calibri"/>
              </a:rPr>
              <a:t>curateur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des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enffens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mineurs </a:t>
            </a:r>
            <a:r>
              <a:rPr sz="1500" dirty="0">
                <a:latin typeface="Calibri"/>
                <a:cs typeface="Calibri"/>
              </a:rPr>
              <a:t>d'ans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feu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Benoist</a:t>
            </a:r>
            <a:r>
              <a:rPr sz="1500" spc="-6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Bove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son </a:t>
            </a:r>
            <a:r>
              <a:rPr sz="1500" dirty="0">
                <a:latin typeface="Calibri"/>
                <a:cs typeface="Calibri"/>
              </a:rPr>
              <a:t>pere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jusques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qu'il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luy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ait </a:t>
            </a:r>
            <a:r>
              <a:rPr sz="1500" dirty="0">
                <a:latin typeface="Calibri"/>
                <a:cs typeface="Calibri"/>
              </a:rPr>
              <a:t>paié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somme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XXVI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s.p.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qu'il </a:t>
            </a:r>
            <a:r>
              <a:rPr sz="1500" dirty="0">
                <a:latin typeface="Calibri"/>
                <a:cs typeface="Calibri"/>
              </a:rPr>
              <a:t>luy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doit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pour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vente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lard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de </a:t>
            </a:r>
            <a:r>
              <a:rPr sz="1500" dirty="0">
                <a:latin typeface="Calibri"/>
                <a:cs typeface="Calibri"/>
              </a:rPr>
              <a:t>deux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penniers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porter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some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quoy</a:t>
            </a:r>
            <a:r>
              <a:rPr sz="15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il</a:t>
            </a:r>
            <a:r>
              <a:rPr sz="15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</a:t>
            </a:r>
            <a:r>
              <a:rPr sz="15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obligé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corps</a:t>
            </a:r>
            <a:r>
              <a:rPr sz="15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</a:t>
            </a:r>
            <a:r>
              <a:rPr sz="150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biens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ainsy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qu'il</a:t>
            </a:r>
            <a:r>
              <a:rPr sz="1500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est</a:t>
            </a:r>
            <a:r>
              <a:rPr sz="15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apparru</a:t>
            </a:r>
            <a:r>
              <a:rPr sz="150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</a:t>
            </a:r>
            <a:r>
              <a:rPr sz="1500" spc="500" dirty="0"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lectres</a:t>
            </a:r>
            <a:r>
              <a:rPr sz="150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obligatoires</a:t>
            </a:r>
            <a:r>
              <a:rPr sz="150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faictes</a:t>
            </a:r>
            <a:r>
              <a:rPr sz="1500" u="sng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passees</a:t>
            </a:r>
            <a:r>
              <a:rPr sz="15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devant</a:t>
            </a:r>
            <a:r>
              <a:rPr sz="15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deux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notaires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soubz</a:t>
            </a:r>
            <a:r>
              <a:rPr sz="15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</a:t>
            </a:r>
            <a:r>
              <a:rPr sz="15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scel</a:t>
            </a:r>
            <a:r>
              <a:rPr sz="15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5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prevosté</a:t>
            </a:r>
            <a:r>
              <a:rPr sz="15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5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5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Paris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mercredi </a:t>
            </a:r>
            <a:r>
              <a:rPr sz="1500" dirty="0">
                <a:latin typeface="Calibri"/>
                <a:cs typeface="Calibri"/>
              </a:rPr>
              <a:t>XXX</a:t>
            </a:r>
            <a:r>
              <a:rPr sz="1500" baseline="31746" dirty="0">
                <a:latin typeface="Calibri"/>
                <a:cs typeface="Calibri"/>
              </a:rPr>
              <a:t>me</a:t>
            </a:r>
            <a:r>
              <a:rPr sz="1500" spc="172" baseline="3174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juillet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IIII</a:t>
            </a:r>
            <a:r>
              <a:rPr sz="1500" baseline="31746" dirty="0">
                <a:latin typeface="Calibri"/>
                <a:cs typeface="Calibri"/>
              </a:rPr>
              <a:t>C</a:t>
            </a:r>
            <a:r>
              <a:rPr sz="1500" dirty="0">
                <a:latin typeface="Calibri"/>
                <a:cs typeface="Calibri"/>
              </a:rPr>
              <a:t>IIII</a:t>
            </a:r>
            <a:r>
              <a:rPr sz="1500" baseline="31746" dirty="0">
                <a:latin typeface="Calibri"/>
                <a:cs typeface="Calibri"/>
              </a:rPr>
              <a:t>XX</a:t>
            </a:r>
            <a:r>
              <a:rPr sz="1500" dirty="0">
                <a:latin typeface="Calibri"/>
                <a:cs typeface="Calibri"/>
              </a:rPr>
              <a:t>III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domicille </a:t>
            </a:r>
            <a:r>
              <a:rPr sz="1500" dirty="0">
                <a:latin typeface="Calibri"/>
                <a:cs typeface="Calibri"/>
              </a:rPr>
              <a:t>dudit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Guillaume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Bove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en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son </a:t>
            </a:r>
            <a:r>
              <a:rPr sz="1500" dirty="0">
                <a:latin typeface="Calibri"/>
                <a:cs typeface="Calibri"/>
              </a:rPr>
              <a:t>hostel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croix</a:t>
            </a:r>
            <a:r>
              <a:rPr sz="1500" spc="-5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neufve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pres </a:t>
            </a:r>
            <a:r>
              <a:rPr sz="1500" dirty="0">
                <a:latin typeface="Calibri"/>
                <a:cs typeface="Calibri"/>
              </a:rPr>
              <a:t>Saint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Eustace.</a:t>
            </a:r>
            <a:endParaRPr sz="1500" dirty="0">
              <a:latin typeface="Calibri"/>
              <a:cs typeface="Calibri"/>
            </a:endParaRPr>
          </a:p>
          <a:p>
            <a:pPr marL="63500">
              <a:lnSpc>
                <a:spcPts val="1645"/>
              </a:lnSpc>
            </a:pPr>
            <a:r>
              <a:rPr sz="1500" i="1" dirty="0">
                <a:latin typeface="Calibri"/>
                <a:cs typeface="Calibri"/>
              </a:rPr>
              <a:t>alibi</a:t>
            </a:r>
            <a:r>
              <a:rPr sz="1500" i="1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dix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septembre</a:t>
            </a:r>
            <a:endParaRPr sz="1500" dirty="0">
              <a:latin typeface="Calibri"/>
              <a:cs typeface="Calibri"/>
            </a:endParaRPr>
          </a:p>
          <a:p>
            <a:pPr marL="63500" marR="512445">
              <a:lnSpc>
                <a:spcPts val="1810"/>
              </a:lnSpc>
              <a:spcBef>
                <a:spcPts val="190"/>
              </a:spcBef>
            </a:pPr>
            <a:r>
              <a:rPr sz="1500" dirty="0">
                <a:latin typeface="Calibri"/>
                <a:cs typeface="Calibri"/>
              </a:rPr>
              <a:t>eslargi</a:t>
            </a:r>
            <a:r>
              <a:rPr sz="1500" spc="-5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XI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octobre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IIII</a:t>
            </a:r>
            <a:r>
              <a:rPr sz="1500" spc="-15" baseline="31746" dirty="0">
                <a:latin typeface="Calibri"/>
                <a:cs typeface="Calibri"/>
              </a:rPr>
              <a:t>c</a:t>
            </a:r>
            <a:r>
              <a:rPr sz="1500" spc="-10" dirty="0">
                <a:latin typeface="Calibri"/>
                <a:cs typeface="Calibri"/>
              </a:rPr>
              <a:t>IIII</a:t>
            </a:r>
            <a:r>
              <a:rPr sz="1500" spc="-15" baseline="31746" dirty="0">
                <a:latin typeface="Calibri"/>
                <a:cs typeface="Calibri"/>
              </a:rPr>
              <a:t>xx</a:t>
            </a:r>
            <a:r>
              <a:rPr sz="1500" spc="-10" dirty="0">
                <a:latin typeface="Calibri"/>
                <a:cs typeface="Calibri"/>
              </a:rPr>
              <a:t>VIII </a:t>
            </a:r>
            <a:r>
              <a:rPr sz="1500" spc="-25" dirty="0">
                <a:latin typeface="Calibri"/>
                <a:cs typeface="Calibri"/>
              </a:rPr>
              <a:t>d/</a:t>
            </a:r>
            <a:endParaRPr sz="1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49037" y="366675"/>
            <a:ext cx="10515600" cy="595098"/>
          </a:xfrm>
          <a:prstGeom prst="rect">
            <a:avLst/>
          </a:prstGeom>
        </p:spPr>
        <p:txBody>
          <a:bodyPr vert="horz" wrap="square" lIns="0" tIns="224154" rIns="0" bIns="0" rtlCol="0" anchor="ctr">
            <a:spAutoFit/>
          </a:bodyPr>
          <a:lstStyle/>
          <a:p>
            <a:pPr marL="3049270" marR="5080" indent="-2363470" algn="ctr">
              <a:lnSpc>
                <a:spcPts val="2790"/>
              </a:lnSpc>
              <a:spcBef>
                <a:spcPts val="665"/>
              </a:spcBef>
            </a:pPr>
            <a:r>
              <a:rPr sz="2800" b="1" dirty="0"/>
              <a:t>Les</a:t>
            </a:r>
            <a:r>
              <a:rPr sz="2800" b="1" spc="-60" dirty="0"/>
              <a:t> </a:t>
            </a:r>
            <a:r>
              <a:rPr sz="2800" b="1" spc="-10" dirty="0"/>
              <a:t>emprisonnements</a:t>
            </a:r>
            <a:r>
              <a:rPr sz="2800" b="1" spc="-60" dirty="0"/>
              <a:t> </a:t>
            </a:r>
            <a:r>
              <a:rPr sz="2800" b="1" dirty="0"/>
              <a:t>pour</a:t>
            </a:r>
            <a:r>
              <a:rPr sz="2800" b="1" spc="-60" dirty="0"/>
              <a:t> </a:t>
            </a:r>
            <a:r>
              <a:rPr sz="2800" b="1" spc="-20" dirty="0"/>
              <a:t>dette</a:t>
            </a:r>
            <a:r>
              <a:rPr sz="2800" b="1" spc="-60" dirty="0"/>
              <a:t> </a:t>
            </a:r>
            <a:r>
              <a:rPr sz="2800" b="1" dirty="0"/>
              <a:t>de</a:t>
            </a:r>
            <a:r>
              <a:rPr sz="2800" b="1" spc="-60" dirty="0"/>
              <a:t> </a:t>
            </a:r>
            <a:r>
              <a:rPr sz="2800" b="1" dirty="0"/>
              <a:t>la</a:t>
            </a:r>
            <a:r>
              <a:rPr sz="2800" b="1" spc="-55" dirty="0"/>
              <a:t> </a:t>
            </a:r>
            <a:r>
              <a:rPr sz="2800" b="1" spc="-10" dirty="0"/>
              <a:t>prévôté royale</a:t>
            </a:r>
            <a:r>
              <a:rPr sz="2800" b="1" spc="-75" dirty="0"/>
              <a:t> </a:t>
            </a:r>
            <a:r>
              <a:rPr sz="2800" b="1" dirty="0"/>
              <a:t>de</a:t>
            </a:r>
            <a:r>
              <a:rPr sz="2800" b="1" spc="-70" dirty="0"/>
              <a:t> </a:t>
            </a:r>
            <a:r>
              <a:rPr sz="2800" b="1" spc="-10" dirty="0"/>
              <a:t>Paris</a:t>
            </a:r>
            <a:endParaRPr sz="2800" b="1" dirty="0"/>
          </a:p>
        </p:txBody>
      </p:sp>
      <p:sp>
        <p:nvSpPr>
          <p:cNvPr id="3" name="object 3"/>
          <p:cNvSpPr txBox="1"/>
          <p:nvPr/>
        </p:nvSpPr>
        <p:spPr>
          <a:xfrm>
            <a:off x="2098041" y="1651911"/>
            <a:ext cx="7990205" cy="37694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2390" algn="ctr">
              <a:lnSpc>
                <a:spcPts val="2865"/>
              </a:lnSpc>
              <a:spcBef>
                <a:spcPts val="100"/>
              </a:spcBef>
            </a:pPr>
            <a:r>
              <a:rPr sz="2600" spc="-25" dirty="0">
                <a:latin typeface="Calibri"/>
                <a:cs typeface="Calibri"/>
              </a:rPr>
              <a:t>L’emprisonnement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pour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dette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=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1/3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écrou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à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fin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du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XVe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s.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ts val="2605"/>
              </a:lnSpc>
            </a:pPr>
            <a:r>
              <a:rPr sz="2600" dirty="0">
                <a:latin typeface="Calibri"/>
                <a:cs typeface="Calibri"/>
              </a:rPr>
              <a:t>&gt;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550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écrous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entre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juin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1488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et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janvier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1489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ts val="2605"/>
              </a:lnSpc>
            </a:pPr>
            <a:r>
              <a:rPr sz="2600" dirty="0">
                <a:latin typeface="Calibri"/>
                <a:cs typeface="Calibri"/>
              </a:rPr>
              <a:t>&gt;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400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prisonniers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pour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dettes</a:t>
            </a:r>
            <a:endParaRPr sz="2600">
              <a:latin typeface="Calibri"/>
              <a:cs typeface="Calibri"/>
            </a:endParaRPr>
          </a:p>
          <a:p>
            <a:pPr marL="416559" marR="414655" algn="ctr">
              <a:lnSpc>
                <a:spcPts val="2600"/>
              </a:lnSpc>
              <a:spcBef>
                <a:spcPts val="265"/>
              </a:spcBef>
            </a:pPr>
            <a:r>
              <a:rPr sz="2600" dirty="0">
                <a:latin typeface="Calibri"/>
                <a:cs typeface="Calibri"/>
              </a:rPr>
              <a:t>artisans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(gens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métier,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valets,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apprentis)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=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46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%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des </a:t>
            </a:r>
            <a:r>
              <a:rPr sz="2600" dirty="0">
                <a:latin typeface="Calibri"/>
                <a:cs typeface="Calibri"/>
              </a:rPr>
              <a:t>prisonniers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pour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dettes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;</a:t>
            </a:r>
            <a:endParaRPr sz="2600">
              <a:latin typeface="Calibri"/>
              <a:cs typeface="Calibri"/>
            </a:endParaRPr>
          </a:p>
          <a:p>
            <a:pPr marL="12700" marR="5080" algn="ctr">
              <a:lnSpc>
                <a:spcPts val="2600"/>
              </a:lnSpc>
              <a:spcBef>
                <a:spcPts val="10"/>
              </a:spcBef>
              <a:tabLst>
                <a:tab pos="1604010" algn="l"/>
              </a:tabLst>
            </a:pPr>
            <a:r>
              <a:rPr sz="2600" spc="-10" dirty="0">
                <a:latin typeface="Calibri"/>
                <a:cs typeface="Calibri"/>
              </a:rPr>
              <a:t>laboureurs</a:t>
            </a:r>
            <a:r>
              <a:rPr sz="2600" dirty="0">
                <a:latin typeface="Calibri"/>
                <a:cs typeface="Calibri"/>
              </a:rPr>
              <a:t>	(paysans)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=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33.5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%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prisonniers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pour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dettes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; </a:t>
            </a:r>
            <a:r>
              <a:rPr sz="2600" dirty="0">
                <a:latin typeface="Calibri"/>
                <a:cs typeface="Calibri"/>
              </a:rPr>
              <a:t>marchands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=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9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%,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gens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d'office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=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7%.</a:t>
            </a:r>
            <a:endParaRPr sz="2600">
              <a:latin typeface="Calibri"/>
              <a:cs typeface="Calibri"/>
            </a:endParaRPr>
          </a:p>
          <a:p>
            <a:pPr marL="394335" marR="391795" indent="-1905" algn="ctr">
              <a:lnSpc>
                <a:spcPct val="83500"/>
              </a:lnSpc>
              <a:spcBef>
                <a:spcPts val="2605"/>
              </a:spcBef>
            </a:pPr>
            <a:r>
              <a:rPr sz="2600" spc="-10" dirty="0">
                <a:latin typeface="Calibri"/>
                <a:cs typeface="Calibri"/>
              </a:rPr>
              <a:t>dettes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&lt;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prêts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30" dirty="0">
                <a:latin typeface="Calibri"/>
                <a:cs typeface="Calibri"/>
              </a:rPr>
              <a:t>d’argent,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ventes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à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crédit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denrées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et d’objets,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dettes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temps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service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(apprentissage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et </a:t>
            </a:r>
            <a:r>
              <a:rPr sz="2600" spc="-10" dirty="0">
                <a:latin typeface="Calibri"/>
                <a:cs typeface="Calibri"/>
              </a:rPr>
              <a:t>salariat)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791" y="316619"/>
            <a:ext cx="10515600" cy="136704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902335" algn="ctr">
              <a:lnSpc>
                <a:spcPct val="100000"/>
              </a:lnSpc>
              <a:spcBef>
                <a:spcPts val="100"/>
              </a:spcBef>
            </a:pPr>
            <a:r>
              <a:rPr b="1" spc="-45" dirty="0"/>
              <a:t>Travailler,</a:t>
            </a:r>
            <a:r>
              <a:rPr b="1" spc="-65" dirty="0"/>
              <a:t> </a:t>
            </a:r>
            <a:r>
              <a:rPr b="1" spc="-20" dirty="0"/>
              <a:t>servir,</a:t>
            </a:r>
            <a:r>
              <a:rPr b="1" spc="-65" dirty="0"/>
              <a:t> </a:t>
            </a:r>
            <a:r>
              <a:rPr b="1" spc="-35" dirty="0"/>
              <a:t>s’endetter</a:t>
            </a:r>
            <a:r>
              <a:rPr b="1" spc="-60" dirty="0"/>
              <a:t> </a:t>
            </a:r>
            <a:r>
              <a:rPr b="1" dirty="0"/>
              <a:t>:</a:t>
            </a:r>
            <a:r>
              <a:rPr b="1" spc="-60" dirty="0"/>
              <a:t> </a:t>
            </a:r>
            <a:r>
              <a:rPr b="1" dirty="0"/>
              <a:t>la</a:t>
            </a:r>
            <a:r>
              <a:rPr b="1" spc="-60" dirty="0"/>
              <a:t> </a:t>
            </a:r>
            <a:r>
              <a:rPr b="1" spc="-20" dirty="0"/>
              <a:t>dette</a:t>
            </a:r>
            <a:r>
              <a:rPr b="1" spc="-65" dirty="0"/>
              <a:t> </a:t>
            </a:r>
            <a:r>
              <a:rPr b="1" dirty="0"/>
              <a:t>de</a:t>
            </a:r>
            <a:r>
              <a:rPr b="1" spc="-70" dirty="0"/>
              <a:t> </a:t>
            </a:r>
            <a:r>
              <a:rPr b="1" spc="-10" dirty="0"/>
              <a:t>temps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34210" y="1683660"/>
            <a:ext cx="8303259" cy="386334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8100" marR="38100" algn="just">
              <a:lnSpc>
                <a:spcPct val="75000"/>
              </a:lnSpc>
              <a:spcBef>
                <a:spcPts val="820"/>
              </a:spcBef>
            </a:pPr>
            <a:r>
              <a:rPr sz="2400" dirty="0">
                <a:latin typeface="Calibri"/>
                <a:cs typeface="Calibri"/>
              </a:rPr>
              <a:t>Arch.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Nat.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5266,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fol.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132,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23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octobre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1488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[eslargi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XXIIII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octobre IIII</a:t>
            </a:r>
            <a:r>
              <a:rPr sz="2100" spc="-15" baseline="15873" dirty="0">
                <a:latin typeface="Calibri"/>
                <a:cs typeface="Calibri"/>
              </a:rPr>
              <a:t>c</a:t>
            </a:r>
            <a:r>
              <a:rPr sz="2400" spc="-10" dirty="0">
                <a:latin typeface="Calibri"/>
                <a:cs typeface="Calibri"/>
              </a:rPr>
              <a:t>IIII</a:t>
            </a:r>
            <a:r>
              <a:rPr sz="2100" spc="-15" baseline="15873" dirty="0">
                <a:latin typeface="Calibri"/>
                <a:cs typeface="Calibri"/>
              </a:rPr>
              <a:t>xx</a:t>
            </a:r>
            <a:r>
              <a:rPr sz="2100" spc="-7" baseline="1587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huit,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deniers</a:t>
            </a:r>
            <a:r>
              <a:rPr sz="2400" spc="-10" dirty="0">
                <a:latin typeface="Calibri"/>
                <a:cs typeface="Calibri"/>
              </a:rPr>
              <a:t>]</a:t>
            </a:r>
            <a:endParaRPr sz="2400" dirty="0">
              <a:latin typeface="Calibri"/>
              <a:cs typeface="Calibri"/>
            </a:endParaRPr>
          </a:p>
          <a:p>
            <a:pPr marL="38100" marR="30480" algn="just">
              <a:lnSpc>
                <a:spcPct val="75000"/>
              </a:lnSpc>
              <a:spcBef>
                <a:spcPts val="1420"/>
              </a:spcBef>
            </a:pPr>
            <a:r>
              <a:rPr sz="2400" dirty="0">
                <a:latin typeface="Calibri"/>
                <a:cs typeface="Calibri"/>
              </a:rPr>
              <a:t>Regnault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Desquetot</a:t>
            </a:r>
            <a:r>
              <a:rPr sz="2400" spc="459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varlet</a:t>
            </a:r>
            <a:r>
              <a:rPr sz="2400" b="1" spc="4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appoticaire</a:t>
            </a:r>
            <a:r>
              <a:rPr sz="2400" b="1" spc="4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nagueres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demourant</a:t>
            </a:r>
            <a:r>
              <a:rPr sz="2400" spc="4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en </a:t>
            </a:r>
            <a:r>
              <a:rPr sz="2400" dirty="0">
                <a:latin typeface="Calibri"/>
                <a:cs typeface="Calibri"/>
              </a:rPr>
              <a:t>l’ostel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Jehan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Boiteauville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appoticaire,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amené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prisonnier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par </a:t>
            </a:r>
            <a:r>
              <a:rPr sz="2400" dirty="0">
                <a:latin typeface="Calibri"/>
                <a:cs typeface="Calibri"/>
              </a:rPr>
              <a:t>Pierre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Feire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Guillaume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Maillart</a:t>
            </a:r>
            <a:r>
              <a:rPr sz="2400" spc="2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sergens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verge,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2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29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requeste </a:t>
            </a:r>
            <a:r>
              <a:rPr sz="2400" dirty="0">
                <a:latin typeface="Calibri"/>
                <a:cs typeface="Calibri"/>
              </a:rPr>
              <a:t>dudit</a:t>
            </a:r>
            <a:r>
              <a:rPr sz="2400" spc="4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Boiteauville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4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maistre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pour</a:t>
            </a:r>
            <a:r>
              <a:rPr sz="2400" spc="425" dirty="0">
                <a:latin typeface="Calibri"/>
                <a:cs typeface="Calibri"/>
              </a:rPr>
              <a:t>  </a:t>
            </a:r>
            <a:r>
              <a:rPr sz="2400" dirty="0">
                <a:latin typeface="Calibri"/>
                <a:cs typeface="Calibri"/>
              </a:rPr>
              <a:t>ce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qu’</a:t>
            </a:r>
            <a:r>
              <a:rPr sz="2400" b="1" dirty="0">
                <a:latin typeface="Calibri"/>
                <a:cs typeface="Calibri"/>
              </a:rPr>
              <a:t>il</a:t>
            </a:r>
            <a:r>
              <a:rPr sz="2400" b="1" spc="4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est</a:t>
            </a:r>
            <a:r>
              <a:rPr sz="2400" b="1" spc="4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son</a:t>
            </a:r>
            <a:r>
              <a:rPr sz="2400" b="1" spc="409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alloué </a:t>
            </a:r>
            <a:r>
              <a:rPr sz="2400" b="1" dirty="0">
                <a:latin typeface="Calibri"/>
                <a:cs typeface="Calibri"/>
              </a:rPr>
              <a:t>pour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deux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ans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et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lequel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s’est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deffouy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et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est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reffusant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et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delayant </a:t>
            </a:r>
            <a:r>
              <a:rPr sz="2400" b="1" dirty="0">
                <a:latin typeface="Calibri"/>
                <a:cs typeface="Calibri"/>
              </a:rPr>
              <a:t>de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faire</a:t>
            </a:r>
            <a:r>
              <a:rPr sz="2400" b="1" spc="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sondit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service,</a:t>
            </a:r>
            <a:r>
              <a:rPr sz="2400" b="1" spc="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en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quoy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il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est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obligé</a:t>
            </a:r>
            <a:r>
              <a:rPr sz="2400" b="1" spc="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corps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et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biens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ainsy </a:t>
            </a:r>
            <a:r>
              <a:rPr sz="2400" dirty="0">
                <a:latin typeface="Calibri"/>
                <a:cs typeface="Calibri"/>
              </a:rPr>
              <a:t>qu’il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est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apparu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lectres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obligatoires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faictes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</a:t>
            </a:r>
            <a:r>
              <a:rPr sz="2400" spc="5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passees</a:t>
            </a:r>
            <a:r>
              <a:rPr sz="2400" spc="5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par </a:t>
            </a:r>
            <a:r>
              <a:rPr sz="2400" dirty="0">
                <a:latin typeface="Calibri"/>
                <a:cs typeface="Calibri"/>
              </a:rPr>
              <a:t>devant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deux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notaires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soubz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scel</a:t>
            </a:r>
            <a:r>
              <a:rPr sz="2400" spc="2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prevosté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Paris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le </a:t>
            </a:r>
            <a:r>
              <a:rPr sz="2400" dirty="0">
                <a:latin typeface="Calibri"/>
                <a:cs typeface="Calibri"/>
              </a:rPr>
              <a:t>vendredi</a:t>
            </a:r>
            <a:r>
              <a:rPr sz="2400" spc="2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XXVIII</a:t>
            </a:r>
            <a:r>
              <a:rPr sz="2100" baseline="15873" dirty="0">
                <a:latin typeface="Calibri"/>
                <a:cs typeface="Calibri"/>
              </a:rPr>
              <a:t>me</a:t>
            </a:r>
            <a:r>
              <a:rPr sz="2100" spc="727" baseline="1587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jour</a:t>
            </a:r>
            <a:r>
              <a:rPr sz="2400" spc="2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2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decembre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mil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IIII</a:t>
            </a:r>
            <a:r>
              <a:rPr sz="2100" baseline="15873" dirty="0">
                <a:latin typeface="Calibri"/>
                <a:cs typeface="Calibri"/>
              </a:rPr>
              <a:t>c</a:t>
            </a:r>
            <a:r>
              <a:rPr sz="2400" dirty="0">
                <a:latin typeface="Calibri"/>
                <a:cs typeface="Calibri"/>
              </a:rPr>
              <a:t>IIII</a:t>
            </a:r>
            <a:r>
              <a:rPr sz="2100" baseline="15873" dirty="0">
                <a:latin typeface="Calibri"/>
                <a:cs typeface="Calibri"/>
              </a:rPr>
              <a:t>xx</a:t>
            </a:r>
            <a:r>
              <a:rPr sz="2100" spc="712" baseline="1587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</a:t>
            </a:r>
            <a:r>
              <a:rPr sz="2400" spc="25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sept</a:t>
            </a:r>
            <a:r>
              <a:rPr sz="2400" spc="2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domicille </a:t>
            </a:r>
            <a:r>
              <a:rPr sz="2400" dirty="0">
                <a:latin typeface="Calibri"/>
                <a:cs typeface="Calibri"/>
              </a:rPr>
              <a:t>dudit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Jehan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Boiteauville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en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son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hostel</a:t>
            </a:r>
            <a:r>
              <a:rPr sz="2400" spc="4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rue</a:t>
            </a:r>
            <a:r>
              <a:rPr sz="2400" spc="4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grande</a:t>
            </a:r>
            <a:r>
              <a:rPr sz="2400" spc="43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et</a:t>
            </a:r>
            <a:r>
              <a:rPr sz="2400" spc="4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petite truanderie.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0969" y="228240"/>
            <a:ext cx="7548880" cy="329057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marR="12700" algn="just">
              <a:lnSpc>
                <a:spcPct val="84000"/>
              </a:lnSpc>
              <a:spcBef>
                <a:spcPts val="445"/>
              </a:spcBef>
            </a:pPr>
            <a:r>
              <a:rPr dirty="0">
                <a:latin typeface="Calibri"/>
                <a:cs typeface="Calibri"/>
              </a:rPr>
              <a:t>Comprendre</a:t>
            </a:r>
            <a:r>
              <a:rPr spc="340" dirty="0">
                <a:latin typeface="Calibri"/>
                <a:cs typeface="Calibri"/>
              </a:rPr>
              <a:t>   </a:t>
            </a:r>
            <a:r>
              <a:rPr dirty="0">
                <a:latin typeface="Calibri"/>
                <a:cs typeface="Calibri"/>
              </a:rPr>
              <a:t>une</a:t>
            </a:r>
            <a:r>
              <a:rPr spc="340" dirty="0">
                <a:latin typeface="Calibri"/>
                <a:cs typeface="Calibri"/>
              </a:rPr>
              <a:t>   </a:t>
            </a:r>
            <a:r>
              <a:rPr dirty="0">
                <a:latin typeface="Calibri"/>
                <a:cs typeface="Calibri"/>
              </a:rPr>
              <a:t>décision</a:t>
            </a:r>
            <a:r>
              <a:rPr spc="340" dirty="0">
                <a:latin typeface="Calibri"/>
                <a:cs typeface="Calibri"/>
              </a:rPr>
              <a:t>   </a:t>
            </a:r>
            <a:r>
              <a:rPr dirty="0">
                <a:latin typeface="Calibri"/>
                <a:cs typeface="Calibri"/>
              </a:rPr>
              <a:t>d’emprisonnement</a:t>
            </a:r>
            <a:r>
              <a:rPr spc="340" dirty="0">
                <a:latin typeface="Calibri"/>
                <a:cs typeface="Calibri"/>
              </a:rPr>
              <a:t>  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340" dirty="0">
                <a:latin typeface="Calibri"/>
                <a:cs typeface="Calibri"/>
              </a:rPr>
              <a:t>   </a:t>
            </a:r>
            <a:r>
              <a:rPr dirty="0">
                <a:latin typeface="Calibri"/>
                <a:cs typeface="Calibri"/>
              </a:rPr>
              <a:t>dette</a:t>
            </a:r>
            <a:r>
              <a:rPr spc="340" dirty="0">
                <a:latin typeface="Calibri"/>
                <a:cs typeface="Calibri"/>
              </a:rPr>
              <a:t>   </a:t>
            </a:r>
            <a:r>
              <a:rPr dirty="0">
                <a:latin typeface="Calibri"/>
                <a:cs typeface="Calibri"/>
              </a:rPr>
              <a:t>=&gt;</a:t>
            </a:r>
            <a:r>
              <a:rPr spc="340" dirty="0">
                <a:latin typeface="Calibri"/>
                <a:cs typeface="Calibri"/>
              </a:rPr>
              <a:t>   </a:t>
            </a:r>
            <a:r>
              <a:rPr spc="-25" dirty="0">
                <a:latin typeface="Calibri"/>
                <a:cs typeface="Calibri"/>
              </a:rPr>
              <a:t>de </a:t>
            </a:r>
            <a:r>
              <a:rPr spc="-10" dirty="0">
                <a:latin typeface="Calibri"/>
                <a:cs typeface="Calibri"/>
              </a:rPr>
              <a:t>l’emprisonnement </a:t>
            </a:r>
            <a:r>
              <a:rPr dirty="0">
                <a:latin typeface="Calibri"/>
                <a:cs typeface="Calibri"/>
              </a:rPr>
              <a:t>à la législation,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aux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décisions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tribunal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à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l’organisation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de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juridiction</a:t>
            </a:r>
            <a:r>
              <a:rPr spc="-50" dirty="0">
                <a:latin typeface="Calibri"/>
                <a:cs typeface="Calibri"/>
              </a:rPr>
              <a:t> :</a:t>
            </a:r>
            <a:endParaRPr>
              <a:latin typeface="Calibri"/>
              <a:cs typeface="Calibri"/>
            </a:endParaRPr>
          </a:p>
          <a:p>
            <a:pPr marL="12700" marR="5080" indent="130175" algn="just">
              <a:lnSpc>
                <a:spcPts val="1810"/>
              </a:lnSpc>
              <a:spcBef>
                <a:spcPts val="1810"/>
              </a:spcBef>
              <a:buChar char="-"/>
              <a:tabLst>
                <a:tab pos="142875" algn="l"/>
              </a:tabLst>
            </a:pPr>
            <a:r>
              <a:rPr dirty="0">
                <a:latin typeface="Calibri"/>
                <a:cs typeface="Calibri"/>
              </a:rPr>
              <a:t>ordonnances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rois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France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mars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1303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(art.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52)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Item.</a:t>
            </a:r>
            <a:r>
              <a:rPr i="1" spc="1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Quod</a:t>
            </a:r>
            <a:r>
              <a:rPr i="1" spc="2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non</a:t>
            </a:r>
            <a:r>
              <a:rPr i="1" spc="2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ponent, </a:t>
            </a:r>
            <a:r>
              <a:rPr i="1" dirty="0">
                <a:latin typeface="Calibri"/>
                <a:cs typeface="Calibri"/>
              </a:rPr>
              <a:t>nec</a:t>
            </a:r>
            <a:r>
              <a:rPr i="1" spc="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tenebunt</a:t>
            </a:r>
            <a:r>
              <a:rPr i="1" spc="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aliquem</a:t>
            </a:r>
            <a:r>
              <a:rPr i="1" spc="6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in</a:t>
            </a:r>
            <a:r>
              <a:rPr i="1" spc="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prisione,</a:t>
            </a:r>
            <a:r>
              <a:rPr i="1" spc="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seu</a:t>
            </a:r>
            <a:r>
              <a:rPr i="1" spc="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carcere,</a:t>
            </a:r>
            <a:r>
              <a:rPr i="1" spc="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pro</a:t>
            </a:r>
            <a:r>
              <a:rPr i="1" spc="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debito,</a:t>
            </a:r>
            <a:r>
              <a:rPr i="1" spc="5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nisi</a:t>
            </a:r>
            <a:r>
              <a:rPr i="1" spc="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per</a:t>
            </a:r>
            <a:r>
              <a:rPr i="1" spc="5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literas</a:t>
            </a:r>
            <a:r>
              <a:rPr i="1" spc="6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nostras </a:t>
            </a:r>
            <a:r>
              <a:rPr i="1" dirty="0">
                <a:latin typeface="Calibri"/>
                <a:cs typeface="Calibri"/>
              </a:rPr>
              <a:t>regias,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ad</a:t>
            </a:r>
            <a:r>
              <a:rPr i="1" spc="-2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hoc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fuerit</a:t>
            </a:r>
            <a:r>
              <a:rPr i="1" spc="-2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specialiter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obligatus.</a:t>
            </a:r>
            <a:endParaRPr>
              <a:latin typeface="Calibri"/>
              <a:cs typeface="Calibri"/>
            </a:endParaRPr>
          </a:p>
          <a:p>
            <a:pPr marL="12700" marR="10795" indent="133985" algn="just">
              <a:lnSpc>
                <a:spcPts val="1820"/>
              </a:lnSpc>
              <a:spcBef>
                <a:spcPts val="1805"/>
              </a:spcBef>
              <a:buChar char="-"/>
              <a:tabLst>
                <a:tab pos="146685" algn="l"/>
              </a:tabLst>
            </a:pPr>
            <a:r>
              <a:rPr dirty="0">
                <a:latin typeface="Calibri"/>
                <a:cs typeface="Calibri"/>
              </a:rPr>
              <a:t>dépouillement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jurisprudence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civile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Châtelet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Arch.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Nat.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Y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5220-</a:t>
            </a:r>
            <a:r>
              <a:rPr dirty="0">
                <a:latin typeface="Calibri"/>
                <a:cs typeface="Calibri"/>
              </a:rPr>
              <a:t>Y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5232 </a:t>
            </a:r>
            <a:r>
              <a:rPr spc="-10" dirty="0">
                <a:latin typeface="Calibri"/>
                <a:cs typeface="Calibri"/>
              </a:rPr>
              <a:t>(1395-</a:t>
            </a:r>
            <a:r>
              <a:rPr dirty="0">
                <a:latin typeface="Calibri"/>
                <a:cs typeface="Calibri"/>
              </a:rPr>
              <a:t>1455),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registres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causes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civiles</a:t>
            </a:r>
            <a:endParaRPr>
              <a:latin typeface="Calibri"/>
              <a:cs typeface="Calibri"/>
            </a:endParaRPr>
          </a:p>
          <a:p>
            <a:pPr marL="12700" marR="13335" indent="146685" algn="just">
              <a:lnSpc>
                <a:spcPts val="1810"/>
              </a:lnSpc>
              <a:spcBef>
                <a:spcPts val="1805"/>
              </a:spcBef>
              <a:buChar char="-"/>
              <a:tabLst>
                <a:tab pos="159385" algn="l"/>
              </a:tabLst>
            </a:pPr>
            <a:r>
              <a:rPr dirty="0">
                <a:latin typeface="Calibri"/>
                <a:cs typeface="Calibri"/>
              </a:rPr>
              <a:t>dépouillement</a:t>
            </a:r>
            <a:r>
              <a:rPr spc="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«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cartulaires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»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juridiction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1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prévôté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royale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Arch. </a:t>
            </a:r>
            <a:r>
              <a:rPr dirty="0">
                <a:latin typeface="Calibri"/>
                <a:cs typeface="Calibri"/>
              </a:rPr>
              <a:t>Nat.</a:t>
            </a:r>
            <a:r>
              <a:rPr spc="105" dirty="0">
                <a:latin typeface="Calibri"/>
                <a:cs typeface="Calibri"/>
              </a:rPr>
              <a:t>  </a:t>
            </a:r>
            <a:r>
              <a:rPr spc="-10" dirty="0">
                <a:latin typeface="Calibri"/>
                <a:cs typeface="Calibri"/>
              </a:rPr>
              <a:t>Y1-</a:t>
            </a:r>
            <a:r>
              <a:rPr dirty="0">
                <a:latin typeface="Calibri"/>
                <a:cs typeface="Calibri"/>
              </a:rPr>
              <a:t>6/6</a:t>
            </a:r>
            <a:r>
              <a:rPr spc="10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(en</a:t>
            </a:r>
            <a:r>
              <a:rPr spc="110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ligne),</a:t>
            </a:r>
            <a:r>
              <a:rPr spc="100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Y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</a:t>
            </a:r>
            <a:r>
              <a:rPr spc="110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en</a:t>
            </a:r>
            <a:r>
              <a:rPr spc="110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particulier</a:t>
            </a:r>
            <a:r>
              <a:rPr spc="100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avec</a:t>
            </a:r>
            <a:r>
              <a:rPr spc="10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règlements</a:t>
            </a:r>
            <a:r>
              <a:rPr spc="10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internes</a:t>
            </a:r>
            <a:r>
              <a:rPr spc="114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sur</a:t>
            </a:r>
            <a:r>
              <a:rPr spc="100" dirty="0">
                <a:latin typeface="Calibri"/>
                <a:cs typeface="Calibri"/>
              </a:rPr>
              <a:t>  </a:t>
            </a:r>
            <a:r>
              <a:rPr spc="-25" dirty="0">
                <a:latin typeface="Calibri"/>
                <a:cs typeface="Calibri"/>
              </a:rPr>
              <a:t>la </a:t>
            </a:r>
            <a:r>
              <a:rPr dirty="0">
                <a:latin typeface="Calibri"/>
                <a:cs typeface="Calibri"/>
              </a:rPr>
              <a:t>répartition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tâches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entre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notaires,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greffiers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(des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tribunaux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prison)</a:t>
            </a:r>
            <a:endParaRPr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62151" y="2464594"/>
            <a:ext cx="2946400" cy="3320484"/>
            <a:chOff x="302259" y="2412640"/>
            <a:chExt cx="3801110" cy="428371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259" y="3960770"/>
              <a:ext cx="3801110" cy="273558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6579" y="2412640"/>
              <a:ext cx="575310" cy="0"/>
            </a:xfrm>
            <a:custGeom>
              <a:avLst/>
              <a:gdLst/>
              <a:ahLst/>
              <a:cxnLst/>
              <a:rect l="l" t="t" r="r" b="b"/>
              <a:pathLst>
                <a:path w="575310">
                  <a:moveTo>
                    <a:pt x="5753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6579" y="2412640"/>
              <a:ext cx="0" cy="1393190"/>
            </a:xfrm>
            <a:custGeom>
              <a:avLst/>
              <a:gdLst/>
              <a:ahLst/>
              <a:cxnLst/>
              <a:rect l="l" t="t" r="r" b="b"/>
              <a:pathLst>
                <a:path h="1393189">
                  <a:moveTo>
                    <a:pt x="0" y="0"/>
                  </a:moveTo>
                  <a:lnTo>
                    <a:pt x="0" y="1393189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1969" y="3799480"/>
              <a:ext cx="107950" cy="161290"/>
            </a:xfrm>
            <a:custGeom>
              <a:avLst/>
              <a:gdLst/>
              <a:ahLst/>
              <a:cxnLst/>
              <a:rect l="l" t="t" r="r" b="b"/>
              <a:pathLst>
                <a:path w="107950" h="161289">
                  <a:moveTo>
                    <a:pt x="107950" y="0"/>
                  </a:moveTo>
                  <a:lnTo>
                    <a:pt x="0" y="0"/>
                  </a:lnTo>
                  <a:lnTo>
                    <a:pt x="54609" y="16129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283451" y="3518810"/>
            <a:ext cx="2032299" cy="2366298"/>
            <a:chOff x="5976620" y="3528970"/>
            <a:chExt cx="2735580" cy="318516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6620" y="3815990"/>
              <a:ext cx="2735579" cy="28981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695440" y="3528970"/>
              <a:ext cx="0" cy="133350"/>
            </a:xfrm>
            <a:custGeom>
              <a:avLst/>
              <a:gdLst/>
              <a:ahLst/>
              <a:cxnLst/>
              <a:rect l="l" t="t" r="r" b="b"/>
              <a:pathLst>
                <a:path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642100" y="3654700"/>
              <a:ext cx="107950" cy="162560"/>
            </a:xfrm>
            <a:custGeom>
              <a:avLst/>
              <a:gdLst/>
              <a:ahLst/>
              <a:cxnLst/>
              <a:rect l="l" t="t" r="r" b="b"/>
              <a:pathLst>
                <a:path w="107950" h="162560">
                  <a:moveTo>
                    <a:pt x="107950" y="0"/>
                  </a:moveTo>
                  <a:lnTo>
                    <a:pt x="0" y="0"/>
                  </a:lnTo>
                  <a:lnTo>
                    <a:pt x="53340" y="162559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0970" y="49170"/>
            <a:ext cx="7228205" cy="2863604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20955">
              <a:lnSpc>
                <a:spcPts val="1810"/>
              </a:lnSpc>
              <a:spcBef>
                <a:spcPts val="450"/>
              </a:spcBef>
            </a:pPr>
            <a:r>
              <a:rPr dirty="0">
                <a:latin typeface="Calibri"/>
                <a:cs typeface="Calibri"/>
              </a:rPr>
              <a:t>De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l’emprisonnement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dette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contrats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d’endettement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;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registre</a:t>
            </a:r>
            <a:r>
              <a:rPr spc="-25" dirty="0">
                <a:latin typeface="Calibri"/>
                <a:cs typeface="Calibri"/>
              </a:rPr>
              <a:t> des </a:t>
            </a:r>
            <a:r>
              <a:rPr spc="-10" dirty="0">
                <a:latin typeface="Calibri"/>
                <a:cs typeface="Calibri"/>
              </a:rPr>
              <a:t>emprisonnements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aux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actes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notariés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(et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aux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formulaires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notaires)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1985"/>
              </a:lnSpc>
              <a:spcBef>
                <a:spcPts val="1460"/>
              </a:spcBef>
            </a:pPr>
            <a:r>
              <a:rPr dirty="0">
                <a:latin typeface="Calibri"/>
                <a:cs typeface="Calibri"/>
              </a:rPr>
              <a:t>→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défauts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beaucoup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d’éditions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qui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amputent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clauses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finales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actes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!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1810"/>
              </a:lnSpc>
            </a:pPr>
            <a:r>
              <a:rPr dirty="0">
                <a:latin typeface="Calibri"/>
                <a:cs typeface="Calibri"/>
              </a:rPr>
              <a:t>→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examen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diplomatique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notaires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avec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spécificités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locales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1985"/>
              </a:lnSpc>
            </a:pPr>
            <a:r>
              <a:rPr dirty="0">
                <a:latin typeface="Calibri"/>
                <a:cs typeface="Calibri"/>
              </a:rPr>
              <a:t>*pas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registres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avant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années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1530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470"/>
              </a:spcBef>
            </a:pPr>
            <a:r>
              <a:rPr spc="-10" dirty="0">
                <a:latin typeface="Calibri"/>
                <a:cs typeface="Calibri"/>
              </a:rPr>
              <a:t>*lettres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obligatoires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chartes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(expéditions,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grosses,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signées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scellées)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460"/>
              </a:spcBef>
            </a:pPr>
            <a:r>
              <a:rPr spc="-10" dirty="0">
                <a:latin typeface="Calibri"/>
                <a:cs typeface="Calibri"/>
              </a:rPr>
              <a:t>*brevets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chartes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abrégées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(expéditions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abrégées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signées)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460"/>
              </a:spcBef>
            </a:pPr>
            <a:r>
              <a:rPr dirty="0">
                <a:latin typeface="Calibri"/>
                <a:cs typeface="Calibri"/>
              </a:rPr>
              <a:t>*minutes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brouillons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conservés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à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l’étude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95361" y="5564829"/>
            <a:ext cx="299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=&gt;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séries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S,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Minutier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central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20719" y="2440784"/>
            <a:ext cx="1943684" cy="1155829"/>
            <a:chOff x="5831840" y="2377080"/>
            <a:chExt cx="2663190" cy="15836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31840" y="2765700"/>
              <a:ext cx="2663190" cy="119507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624320" y="2377080"/>
              <a:ext cx="0" cy="492759"/>
            </a:xfrm>
            <a:custGeom>
              <a:avLst/>
              <a:gdLst/>
              <a:ahLst/>
              <a:cxnLst/>
              <a:rect l="l" t="t" r="r" b="b"/>
              <a:pathLst>
                <a:path h="492760">
                  <a:moveTo>
                    <a:pt x="0" y="0"/>
                  </a:moveTo>
                  <a:lnTo>
                    <a:pt x="0" y="492760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69710" y="2863490"/>
              <a:ext cx="107950" cy="161290"/>
            </a:xfrm>
            <a:custGeom>
              <a:avLst/>
              <a:gdLst/>
              <a:ahLst/>
              <a:cxnLst/>
              <a:rect l="l" t="t" r="r" b="b"/>
              <a:pathLst>
                <a:path w="107950" h="161289">
                  <a:moveTo>
                    <a:pt x="107950" y="0"/>
                  </a:moveTo>
                  <a:lnTo>
                    <a:pt x="0" y="0"/>
                  </a:lnTo>
                  <a:lnTo>
                    <a:pt x="54610" y="161289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737823" y="1857710"/>
            <a:ext cx="7540797" cy="3810108"/>
            <a:chOff x="-80514" y="1853861"/>
            <a:chExt cx="9452609" cy="4776082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80514" y="3282223"/>
              <a:ext cx="4359910" cy="33477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47700" y="1872890"/>
              <a:ext cx="576580" cy="0"/>
            </a:xfrm>
            <a:custGeom>
              <a:avLst/>
              <a:gdLst/>
              <a:ahLst/>
              <a:cxnLst/>
              <a:rect l="l" t="t" r="r" b="b"/>
              <a:pathLst>
                <a:path w="576580">
                  <a:moveTo>
                    <a:pt x="0" y="0"/>
                  </a:moveTo>
                  <a:lnTo>
                    <a:pt x="576580" y="0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47700" y="1853861"/>
              <a:ext cx="0" cy="1249680"/>
            </a:xfrm>
            <a:custGeom>
              <a:avLst/>
              <a:gdLst/>
              <a:ahLst/>
              <a:cxnLst/>
              <a:rect l="l" t="t" r="r" b="b"/>
              <a:pathLst>
                <a:path h="1249680">
                  <a:moveTo>
                    <a:pt x="0" y="0"/>
                  </a:moveTo>
                  <a:lnTo>
                    <a:pt x="0" y="1249679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4360" y="3114950"/>
              <a:ext cx="107950" cy="162560"/>
            </a:xfrm>
            <a:custGeom>
              <a:avLst/>
              <a:gdLst/>
              <a:ahLst/>
              <a:cxnLst/>
              <a:rect l="l" t="t" r="r" b="b"/>
              <a:pathLst>
                <a:path w="107950" h="162560">
                  <a:moveTo>
                    <a:pt x="107950" y="0"/>
                  </a:moveTo>
                  <a:lnTo>
                    <a:pt x="0" y="0"/>
                  </a:lnTo>
                  <a:lnTo>
                    <a:pt x="53340" y="16256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99356" y="4412964"/>
              <a:ext cx="2872739" cy="208788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484625" y="3189954"/>
              <a:ext cx="934719" cy="1523999"/>
            </a:xfrm>
            <a:custGeom>
              <a:avLst/>
              <a:gdLst/>
              <a:ahLst/>
              <a:cxnLst/>
              <a:rect l="l" t="t" r="r" b="b"/>
              <a:pathLst>
                <a:path w="934720" h="1524000">
                  <a:moveTo>
                    <a:pt x="0" y="0"/>
                  </a:moveTo>
                  <a:lnTo>
                    <a:pt x="934720" y="1524000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65140" y="4370980"/>
              <a:ext cx="129539" cy="166370"/>
            </a:xfrm>
            <a:custGeom>
              <a:avLst/>
              <a:gdLst/>
              <a:ahLst/>
              <a:cxnLst/>
              <a:rect l="l" t="t" r="r" b="b"/>
              <a:pathLst>
                <a:path w="129539" h="166370">
                  <a:moveTo>
                    <a:pt x="91439" y="0"/>
                  </a:moveTo>
                  <a:lnTo>
                    <a:pt x="0" y="55880"/>
                  </a:lnTo>
                  <a:lnTo>
                    <a:pt x="129539" y="166370"/>
                  </a:lnTo>
                  <a:lnTo>
                    <a:pt x="91439" y="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160" y="767990"/>
            <a:ext cx="8056245" cy="8788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2802890" marR="5080" indent="-279019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Evolution</a:t>
            </a:r>
            <a:r>
              <a:rPr sz="2800" spc="-60" dirty="0"/>
              <a:t> </a:t>
            </a:r>
            <a:r>
              <a:rPr sz="2800" dirty="0"/>
              <a:t>de</a:t>
            </a:r>
            <a:r>
              <a:rPr sz="2800" spc="-70" dirty="0"/>
              <a:t> </a:t>
            </a:r>
            <a:r>
              <a:rPr sz="2800" dirty="0"/>
              <a:t>la</a:t>
            </a:r>
            <a:r>
              <a:rPr sz="2800" spc="-60" dirty="0"/>
              <a:t> </a:t>
            </a:r>
            <a:r>
              <a:rPr sz="2800" dirty="0"/>
              <a:t>diplomatique</a:t>
            </a:r>
            <a:r>
              <a:rPr sz="2800" spc="-60" dirty="0"/>
              <a:t> </a:t>
            </a:r>
            <a:r>
              <a:rPr sz="2800" dirty="0"/>
              <a:t>des</a:t>
            </a:r>
            <a:r>
              <a:rPr sz="2800" spc="-55" dirty="0"/>
              <a:t> </a:t>
            </a:r>
            <a:r>
              <a:rPr sz="2800" dirty="0"/>
              <a:t>actes</a:t>
            </a:r>
            <a:r>
              <a:rPr sz="2800" spc="-60" dirty="0"/>
              <a:t> </a:t>
            </a:r>
            <a:r>
              <a:rPr sz="2800" dirty="0"/>
              <a:t>des</a:t>
            </a:r>
            <a:r>
              <a:rPr sz="2800" spc="-60" dirty="0"/>
              <a:t> </a:t>
            </a:r>
            <a:r>
              <a:rPr sz="2800" dirty="0"/>
              <a:t>notaires</a:t>
            </a:r>
            <a:r>
              <a:rPr sz="2800" spc="-60" dirty="0"/>
              <a:t> </a:t>
            </a:r>
            <a:r>
              <a:rPr sz="2800" spc="-25" dirty="0"/>
              <a:t>du </a:t>
            </a:r>
            <a:r>
              <a:rPr sz="2800" dirty="0"/>
              <a:t>châtelet</a:t>
            </a:r>
            <a:r>
              <a:rPr sz="2800" spc="-85" dirty="0"/>
              <a:t> </a:t>
            </a:r>
            <a:r>
              <a:rPr sz="2800" dirty="0"/>
              <a:t>de</a:t>
            </a:r>
            <a:r>
              <a:rPr sz="2800" spc="-85" dirty="0"/>
              <a:t> </a:t>
            </a:r>
            <a:r>
              <a:rPr sz="2800" spc="-10" dirty="0"/>
              <a:t>Paris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780541" y="2352950"/>
            <a:ext cx="22383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charte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intitulée </a:t>
            </a:r>
            <a:r>
              <a:rPr sz="2400" dirty="0">
                <a:latin typeface="Calibri"/>
                <a:cs typeface="Calibri"/>
              </a:rPr>
              <a:t>au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nom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prévôt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3740" y="2352950"/>
            <a:ext cx="358647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charte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nom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prévôt </a:t>
            </a:r>
            <a:r>
              <a:rPr sz="2400" dirty="0">
                <a:latin typeface="Calibri"/>
                <a:cs typeface="Calibri"/>
              </a:rPr>
              <a:t>passée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devant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notaires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94939" y="3084470"/>
            <a:ext cx="1404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1</a:t>
            </a:r>
            <a:r>
              <a:rPr sz="2400" spc="-10" dirty="0">
                <a:latin typeface="Calibri"/>
                <a:cs typeface="Calibri"/>
              </a:rPr>
              <a:t> signature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07277" y="3084470"/>
            <a:ext cx="15246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 signatures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0540" y="3815990"/>
            <a:ext cx="5163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6465" algn="l"/>
                <a:tab pos="1840864" algn="l"/>
                <a:tab pos="2961005" algn="l"/>
                <a:tab pos="4535170" algn="l"/>
              </a:tabLst>
            </a:pPr>
            <a:r>
              <a:rPr sz="2400" spc="-20" dirty="0">
                <a:latin typeface="Calibri"/>
                <a:cs typeface="Calibri"/>
              </a:rPr>
              <a:t>1270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1300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1330</a:t>
            </a:r>
            <a:r>
              <a:rPr sz="2400" dirty="0">
                <a:latin typeface="Calibri"/>
                <a:cs typeface="Calibri"/>
              </a:rPr>
              <a:t>	1370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1380</a:t>
            </a:r>
            <a:r>
              <a:rPr sz="2400" dirty="0">
                <a:latin typeface="Calibri"/>
                <a:cs typeface="Calibri"/>
              </a:rPr>
              <a:t>	</a:t>
            </a:r>
            <a:r>
              <a:rPr sz="2400" spc="-20" dirty="0">
                <a:latin typeface="Calibri"/>
                <a:cs typeface="Calibri"/>
              </a:rPr>
              <a:t>1415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7760" y="3815990"/>
            <a:ext cx="641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1450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53271" y="3815990"/>
            <a:ext cx="641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1530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45681" y="4730390"/>
            <a:ext cx="1032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minutes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63874" y="4730390"/>
            <a:ext cx="1095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registres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06420" y="4628790"/>
            <a:ext cx="2352675" cy="84328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485140">
              <a:spcBef>
                <a:spcPts val="900"/>
              </a:spcBef>
            </a:pPr>
            <a:r>
              <a:rPr sz="2400" spc="-10" dirty="0">
                <a:latin typeface="Calibri"/>
                <a:cs typeface="Calibri"/>
              </a:rPr>
              <a:t>brevet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600"/>
              </a:spcBef>
            </a:pPr>
            <a:r>
              <a:rPr spc="-20" dirty="0">
                <a:latin typeface="Calibri"/>
                <a:cs typeface="Calibri"/>
              </a:rPr>
              <a:t>(contre-</a:t>
            </a:r>
            <a:r>
              <a:rPr spc="-10" dirty="0">
                <a:latin typeface="Calibri"/>
                <a:cs typeface="Calibri"/>
              </a:rPr>
              <a:t>sceau+signature)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45381" y="4628790"/>
            <a:ext cx="1289685" cy="84328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13690">
              <a:spcBef>
                <a:spcPts val="900"/>
              </a:spcBef>
            </a:pPr>
            <a:r>
              <a:rPr sz="2400" spc="-10" dirty="0">
                <a:latin typeface="Calibri"/>
                <a:cs typeface="Calibri"/>
              </a:rPr>
              <a:t>brevet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600"/>
              </a:spcBef>
            </a:pPr>
            <a:r>
              <a:rPr dirty="0">
                <a:latin typeface="Calibri"/>
                <a:cs typeface="Calibri"/>
              </a:rPr>
              <a:t>(2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signatures)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690311" y="3060341"/>
            <a:ext cx="8990965" cy="1787525"/>
            <a:chOff x="166310" y="3060340"/>
            <a:chExt cx="8990965" cy="1787525"/>
          </a:xfrm>
        </p:grpSpPr>
        <p:sp>
          <p:nvSpPr>
            <p:cNvPr id="15" name="object 15"/>
            <p:cNvSpPr/>
            <p:nvPr/>
          </p:nvSpPr>
          <p:spPr>
            <a:xfrm>
              <a:off x="179070" y="3249570"/>
              <a:ext cx="8964930" cy="1584960"/>
            </a:xfrm>
            <a:custGeom>
              <a:avLst/>
              <a:gdLst/>
              <a:ahLst/>
              <a:cxnLst/>
              <a:rect l="l" t="t" r="r" b="b"/>
              <a:pathLst>
                <a:path w="8964930" h="1584960">
                  <a:moveTo>
                    <a:pt x="0" y="396240"/>
                  </a:moveTo>
                  <a:lnTo>
                    <a:pt x="8121650" y="396240"/>
                  </a:lnTo>
                  <a:lnTo>
                    <a:pt x="8121650" y="0"/>
                  </a:lnTo>
                  <a:lnTo>
                    <a:pt x="8964930" y="792480"/>
                  </a:lnTo>
                  <a:lnTo>
                    <a:pt x="8121650" y="1584960"/>
                  </a:lnTo>
                  <a:lnTo>
                    <a:pt x="8121650" y="1187450"/>
                  </a:lnTo>
                  <a:lnTo>
                    <a:pt x="0" y="1187450"/>
                  </a:lnTo>
                  <a:lnTo>
                    <a:pt x="0" y="396240"/>
                  </a:lnTo>
                  <a:close/>
                </a:path>
              </a:pathLst>
            </a:custGeom>
            <a:ln w="25518">
              <a:solidFill>
                <a:srgbClr val="88A3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6306" y="3236819"/>
              <a:ext cx="8990965" cy="1610995"/>
            </a:xfrm>
            <a:custGeom>
              <a:avLst/>
              <a:gdLst/>
              <a:ahLst/>
              <a:cxnLst/>
              <a:rect l="l" t="t" r="r" b="b"/>
              <a:pathLst>
                <a:path w="8990965" h="161099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8990965" h="1610995">
                  <a:moveTo>
                    <a:pt x="8990444" y="1597710"/>
                  </a:moveTo>
                  <a:lnTo>
                    <a:pt x="8986710" y="1588693"/>
                  </a:lnTo>
                  <a:lnTo>
                    <a:pt x="8977693" y="1584960"/>
                  </a:lnTo>
                  <a:lnTo>
                    <a:pt x="8968664" y="1588693"/>
                  </a:lnTo>
                  <a:lnTo>
                    <a:pt x="8964930" y="1597710"/>
                  </a:lnTo>
                  <a:lnTo>
                    <a:pt x="8968664" y="1606740"/>
                  </a:lnTo>
                  <a:lnTo>
                    <a:pt x="8977693" y="1610474"/>
                  </a:lnTo>
                  <a:lnTo>
                    <a:pt x="8986710" y="1606740"/>
                  </a:lnTo>
                  <a:lnTo>
                    <a:pt x="8990444" y="1597710"/>
                  </a:lnTo>
                  <a:close/>
                </a:path>
              </a:pathLst>
            </a:custGeom>
            <a:solidFill>
              <a:srgbClr val="88A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4190" y="3060340"/>
              <a:ext cx="0" cy="637540"/>
            </a:xfrm>
            <a:custGeom>
              <a:avLst/>
              <a:gdLst/>
              <a:ahLst/>
              <a:cxnLst/>
              <a:rect l="l" t="t" r="r" b="b"/>
              <a:pathLst>
                <a:path h="637539">
                  <a:moveTo>
                    <a:pt x="0" y="0"/>
                  </a:moveTo>
                  <a:lnTo>
                    <a:pt x="0" y="63753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49579" y="3691530"/>
              <a:ext cx="107950" cy="161290"/>
            </a:xfrm>
            <a:custGeom>
              <a:avLst/>
              <a:gdLst/>
              <a:ahLst/>
              <a:cxnLst/>
              <a:rect l="l" t="t" r="r" b="b"/>
              <a:pathLst>
                <a:path w="107950" h="161289">
                  <a:moveTo>
                    <a:pt x="107950" y="0"/>
                  </a:moveTo>
                  <a:lnTo>
                    <a:pt x="0" y="0"/>
                  </a:lnTo>
                  <a:lnTo>
                    <a:pt x="54610" y="16129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40179" y="3456580"/>
              <a:ext cx="0" cy="278130"/>
            </a:xfrm>
            <a:custGeom>
              <a:avLst/>
              <a:gdLst/>
              <a:ahLst/>
              <a:cxnLst/>
              <a:rect l="l" t="t" r="r" b="b"/>
              <a:pathLst>
                <a:path h="278129">
                  <a:moveTo>
                    <a:pt x="0" y="0"/>
                  </a:moveTo>
                  <a:lnTo>
                    <a:pt x="0" y="2781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85569" y="3727090"/>
              <a:ext cx="107950" cy="161290"/>
            </a:xfrm>
            <a:custGeom>
              <a:avLst/>
              <a:gdLst/>
              <a:ahLst/>
              <a:cxnLst/>
              <a:rect l="l" t="t" r="r" b="b"/>
              <a:pathLst>
                <a:path w="107950" h="161289">
                  <a:moveTo>
                    <a:pt x="107950" y="0"/>
                  </a:moveTo>
                  <a:lnTo>
                    <a:pt x="0" y="0"/>
                  </a:lnTo>
                  <a:lnTo>
                    <a:pt x="54610" y="161289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248150" y="3456580"/>
              <a:ext cx="0" cy="278130"/>
            </a:xfrm>
            <a:custGeom>
              <a:avLst/>
              <a:gdLst/>
              <a:ahLst/>
              <a:cxnLst/>
              <a:rect l="l" t="t" r="r" b="b"/>
              <a:pathLst>
                <a:path h="278129">
                  <a:moveTo>
                    <a:pt x="0" y="0"/>
                  </a:moveTo>
                  <a:lnTo>
                    <a:pt x="0" y="27813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93539" y="3727090"/>
              <a:ext cx="107950" cy="161290"/>
            </a:xfrm>
            <a:custGeom>
              <a:avLst/>
              <a:gdLst/>
              <a:ahLst/>
              <a:cxnLst/>
              <a:rect l="l" t="t" r="r" b="b"/>
              <a:pathLst>
                <a:path w="107950" h="161289">
                  <a:moveTo>
                    <a:pt x="107950" y="0"/>
                  </a:moveTo>
                  <a:lnTo>
                    <a:pt x="0" y="0"/>
                  </a:lnTo>
                  <a:lnTo>
                    <a:pt x="54610" y="161289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28060" y="3097170"/>
              <a:ext cx="0" cy="637540"/>
            </a:xfrm>
            <a:custGeom>
              <a:avLst/>
              <a:gdLst/>
              <a:ahLst/>
              <a:cxnLst/>
              <a:rect l="l" t="t" r="r" b="b"/>
              <a:pathLst>
                <a:path h="637539">
                  <a:moveTo>
                    <a:pt x="0" y="0"/>
                  </a:moveTo>
                  <a:lnTo>
                    <a:pt x="0" y="63754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73450" y="3727090"/>
              <a:ext cx="107950" cy="161290"/>
            </a:xfrm>
            <a:custGeom>
              <a:avLst/>
              <a:gdLst/>
              <a:ahLst/>
              <a:cxnLst/>
              <a:rect l="l" t="t" r="r" b="b"/>
              <a:pathLst>
                <a:path w="107950" h="161289">
                  <a:moveTo>
                    <a:pt x="107950" y="0"/>
                  </a:moveTo>
                  <a:lnTo>
                    <a:pt x="0" y="0"/>
                  </a:lnTo>
                  <a:lnTo>
                    <a:pt x="54610" y="161289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19680" y="4296050"/>
              <a:ext cx="0" cy="501650"/>
            </a:xfrm>
            <a:custGeom>
              <a:avLst/>
              <a:gdLst/>
              <a:ahLst/>
              <a:cxnLst/>
              <a:rect l="l" t="t" r="r" b="b"/>
              <a:pathLst>
                <a:path h="501650">
                  <a:moveTo>
                    <a:pt x="0" y="50165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466339" y="4141110"/>
              <a:ext cx="107950" cy="161290"/>
            </a:xfrm>
            <a:custGeom>
              <a:avLst/>
              <a:gdLst/>
              <a:ahLst/>
              <a:cxnLst/>
              <a:rect l="l" t="t" r="r" b="b"/>
              <a:pathLst>
                <a:path w="107950" h="161289">
                  <a:moveTo>
                    <a:pt x="53340" y="0"/>
                  </a:moveTo>
                  <a:lnTo>
                    <a:pt x="0" y="161289"/>
                  </a:lnTo>
                  <a:lnTo>
                    <a:pt x="107950" y="161289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040630" y="4296050"/>
              <a:ext cx="0" cy="494030"/>
            </a:xfrm>
            <a:custGeom>
              <a:avLst/>
              <a:gdLst/>
              <a:ahLst/>
              <a:cxnLst/>
              <a:rect l="l" t="t" r="r" b="b"/>
              <a:pathLst>
                <a:path h="494029">
                  <a:moveTo>
                    <a:pt x="0" y="49402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986019" y="4141110"/>
              <a:ext cx="107950" cy="162560"/>
            </a:xfrm>
            <a:custGeom>
              <a:avLst/>
              <a:gdLst/>
              <a:ahLst/>
              <a:cxnLst/>
              <a:rect l="l" t="t" r="r" b="b"/>
              <a:pathLst>
                <a:path w="107950" h="162560">
                  <a:moveTo>
                    <a:pt x="54609" y="0"/>
                  </a:moveTo>
                  <a:lnTo>
                    <a:pt x="0" y="162559"/>
                  </a:lnTo>
                  <a:lnTo>
                    <a:pt x="107950" y="162559"/>
                  </a:lnTo>
                  <a:lnTo>
                    <a:pt x="5460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732269" y="4297320"/>
              <a:ext cx="0" cy="492759"/>
            </a:xfrm>
            <a:custGeom>
              <a:avLst/>
              <a:gdLst/>
              <a:ahLst/>
              <a:cxnLst/>
              <a:rect l="l" t="t" r="r" b="b"/>
              <a:pathLst>
                <a:path h="492760">
                  <a:moveTo>
                    <a:pt x="0" y="49276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677660" y="4142380"/>
              <a:ext cx="107950" cy="161290"/>
            </a:xfrm>
            <a:custGeom>
              <a:avLst/>
              <a:gdLst/>
              <a:ahLst/>
              <a:cxnLst/>
              <a:rect l="l" t="t" r="r" b="b"/>
              <a:pathLst>
                <a:path w="107950" h="161289">
                  <a:moveTo>
                    <a:pt x="54610" y="0"/>
                  </a:moveTo>
                  <a:lnTo>
                    <a:pt x="0" y="161290"/>
                  </a:lnTo>
                  <a:lnTo>
                    <a:pt x="107950" y="161290"/>
                  </a:lnTo>
                  <a:lnTo>
                    <a:pt x="546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243569" y="4297320"/>
              <a:ext cx="0" cy="492759"/>
            </a:xfrm>
            <a:custGeom>
              <a:avLst/>
              <a:gdLst/>
              <a:ahLst/>
              <a:cxnLst/>
              <a:rect l="l" t="t" r="r" b="b"/>
              <a:pathLst>
                <a:path h="492760">
                  <a:moveTo>
                    <a:pt x="0" y="49276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190229" y="4142380"/>
              <a:ext cx="107950" cy="162560"/>
            </a:xfrm>
            <a:custGeom>
              <a:avLst/>
              <a:gdLst/>
              <a:ahLst/>
              <a:cxnLst/>
              <a:rect l="l" t="t" r="r" b="b"/>
              <a:pathLst>
                <a:path w="107950" h="162560">
                  <a:moveTo>
                    <a:pt x="53340" y="0"/>
                  </a:moveTo>
                  <a:lnTo>
                    <a:pt x="0" y="162560"/>
                  </a:lnTo>
                  <a:lnTo>
                    <a:pt x="107950" y="162560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741671" y="162167"/>
            <a:ext cx="3957782" cy="5396610"/>
            <a:chOff x="4140200" y="36470"/>
            <a:chExt cx="5002530" cy="682117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75759" y="36470"/>
              <a:ext cx="4966970" cy="66421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40200" y="6048650"/>
              <a:ext cx="4787900" cy="808990"/>
            </a:xfrm>
            <a:custGeom>
              <a:avLst/>
              <a:gdLst/>
              <a:ahLst/>
              <a:cxnLst/>
              <a:rect l="l" t="t" r="r" b="b"/>
              <a:pathLst>
                <a:path w="4787900" h="808990">
                  <a:moveTo>
                    <a:pt x="0" y="808989"/>
                  </a:moveTo>
                  <a:lnTo>
                    <a:pt x="0" y="0"/>
                  </a:lnTo>
                  <a:lnTo>
                    <a:pt x="4787900" y="0"/>
                  </a:lnTo>
                  <a:lnTo>
                    <a:pt x="4787900" y="8089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56741" y="76805"/>
            <a:ext cx="3613785" cy="522579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 indent="561340">
              <a:lnSpc>
                <a:spcPts val="1810"/>
              </a:lnSpc>
              <a:spcBef>
                <a:spcPts val="450"/>
              </a:spcBef>
            </a:pP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sz="18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z="18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recherche</a:t>
            </a:r>
            <a:r>
              <a:rPr sz="18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z="18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clauses d’obligation</a:t>
            </a:r>
            <a:r>
              <a:rPr sz="1800" b="1" spc="-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sz="18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sz="1800" b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>
                <a:latin typeface="Calibri" panose="020F0502020204030204" pitchFamily="34" charset="0"/>
                <a:cs typeface="Calibri" panose="020F0502020204030204" pitchFamily="34" charset="0"/>
              </a:rPr>
              <a:t>contrats</a:t>
            </a:r>
            <a:r>
              <a:rPr sz="18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notariés</a:t>
            </a:r>
            <a:endParaRPr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2929" y="762910"/>
            <a:ext cx="3625850" cy="4386201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 algn="just">
              <a:lnSpc>
                <a:spcPts val="1810"/>
              </a:lnSpc>
              <a:spcBef>
                <a:spcPts val="450"/>
              </a:spcBef>
            </a:pPr>
            <a:r>
              <a:rPr dirty="0">
                <a:latin typeface="Calibri"/>
                <a:cs typeface="Calibri"/>
              </a:rPr>
              <a:t>Dépouillement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minutes</a:t>
            </a:r>
            <a:r>
              <a:rPr b="1"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anciennes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229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notaires</a:t>
            </a:r>
            <a:r>
              <a:rPr spc="229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23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Paris</a:t>
            </a:r>
            <a:r>
              <a:rPr spc="229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(Arch.</a:t>
            </a:r>
            <a:r>
              <a:rPr spc="235" dirty="0">
                <a:latin typeface="Calibri"/>
                <a:cs typeface="Calibri"/>
              </a:rPr>
              <a:t>  </a:t>
            </a:r>
            <a:r>
              <a:rPr spc="-10" dirty="0">
                <a:latin typeface="Calibri"/>
                <a:cs typeface="Calibri"/>
              </a:rPr>
              <a:t>Nat., </a:t>
            </a:r>
            <a:r>
              <a:rPr dirty="0">
                <a:latin typeface="Calibri"/>
                <a:cs typeface="Calibri"/>
              </a:rPr>
              <a:t>Minutier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central,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études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VIII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XIX)</a:t>
            </a:r>
            <a:r>
              <a:rPr spc="-50" dirty="0">
                <a:latin typeface="Calibri"/>
                <a:cs typeface="Calibri"/>
              </a:rPr>
              <a:t> :</a:t>
            </a:r>
            <a:endParaRPr dirty="0">
              <a:latin typeface="Calibri"/>
              <a:cs typeface="Calibri"/>
            </a:endParaRPr>
          </a:p>
          <a:p>
            <a:pPr marL="12700" algn="just">
              <a:lnSpc>
                <a:spcPts val="1760"/>
              </a:lnSpc>
              <a:spcBef>
                <a:spcPts val="1290"/>
              </a:spcBef>
            </a:pPr>
            <a:r>
              <a:rPr sz="1300" dirty="0">
                <a:latin typeface="Calibri"/>
                <a:cs typeface="Calibri"/>
              </a:rPr>
              <a:t>Ex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(30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juillet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1484,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étude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VIII)</a:t>
            </a:r>
            <a:r>
              <a:rPr sz="1300" spc="-50" dirty="0">
                <a:latin typeface="Calibri"/>
                <a:cs typeface="Calibri"/>
              </a:rPr>
              <a:t> :</a:t>
            </a:r>
            <a:endParaRPr sz="1300" dirty="0">
              <a:latin typeface="Calibri"/>
              <a:cs typeface="Calibri"/>
            </a:endParaRPr>
          </a:p>
          <a:p>
            <a:pPr marL="38100" marR="30480" algn="just">
              <a:lnSpc>
                <a:spcPct val="83200"/>
              </a:lnSpc>
              <a:spcBef>
                <a:spcPts val="420"/>
              </a:spcBef>
            </a:pPr>
            <a:r>
              <a:rPr sz="1300" dirty="0">
                <a:latin typeface="Calibri"/>
                <a:cs typeface="Calibri"/>
              </a:rPr>
              <a:t>«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Coliecte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vefve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feu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Jehan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Harnie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son </a:t>
            </a:r>
            <a:r>
              <a:rPr sz="1300" dirty="0">
                <a:latin typeface="Calibri"/>
                <a:cs typeface="Calibri"/>
              </a:rPr>
              <a:t>vivant</a:t>
            </a:r>
            <a:r>
              <a:rPr sz="1300" spc="1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megissier</a:t>
            </a:r>
            <a:r>
              <a:rPr sz="1300" spc="20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demourant</a:t>
            </a:r>
            <a:r>
              <a:rPr sz="1300" spc="1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20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Paris</a:t>
            </a:r>
            <a:r>
              <a:rPr sz="1300" spc="19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quicte </a:t>
            </a:r>
            <a:r>
              <a:rPr sz="1300" dirty="0">
                <a:latin typeface="Calibri"/>
                <a:cs typeface="Calibri"/>
              </a:rPr>
              <a:t>Guillaume</a:t>
            </a:r>
            <a:r>
              <a:rPr sz="1300" spc="15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Villachon</a:t>
            </a:r>
            <a:r>
              <a:rPr sz="1300" spc="1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son</a:t>
            </a:r>
            <a:r>
              <a:rPr sz="1300" spc="1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apprentiz</a:t>
            </a:r>
            <a:r>
              <a:rPr sz="1300" spc="17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15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tous </a:t>
            </a:r>
            <a:r>
              <a:rPr sz="1300" dirty="0">
                <a:latin typeface="Calibri"/>
                <a:cs typeface="Calibri"/>
              </a:rPr>
              <a:t>les</a:t>
            </a:r>
            <a:r>
              <a:rPr sz="1300" spc="3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chaumages</a:t>
            </a:r>
            <a:r>
              <a:rPr sz="1300" spc="3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qu’il</a:t>
            </a:r>
            <a:r>
              <a:rPr sz="1300" spc="3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pouroit</a:t>
            </a:r>
            <a:r>
              <a:rPr sz="1300" spc="3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avoir</a:t>
            </a:r>
            <a:r>
              <a:rPr sz="1300" spc="3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faiz</a:t>
            </a:r>
            <a:r>
              <a:rPr sz="1300" spc="34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en </a:t>
            </a:r>
            <a:r>
              <a:rPr sz="1300" dirty="0">
                <a:latin typeface="Calibri"/>
                <a:cs typeface="Calibri"/>
              </a:rPr>
              <a:t>sondit</a:t>
            </a:r>
            <a:r>
              <a:rPr sz="1300" spc="240" dirty="0">
                <a:latin typeface="Calibri"/>
                <a:cs typeface="Calibri"/>
              </a:rPr>
              <a:t>   </a:t>
            </a:r>
            <a:r>
              <a:rPr sz="1300" dirty="0">
                <a:latin typeface="Calibri"/>
                <a:cs typeface="Calibri"/>
              </a:rPr>
              <a:t>apprentissage</a:t>
            </a:r>
            <a:r>
              <a:rPr sz="1300" spc="240" dirty="0">
                <a:latin typeface="Calibri"/>
                <a:cs typeface="Calibri"/>
              </a:rPr>
              <a:t>   </a:t>
            </a:r>
            <a:r>
              <a:rPr sz="1300" dirty="0">
                <a:latin typeface="Calibri"/>
                <a:cs typeface="Calibri"/>
              </a:rPr>
              <a:t>moiennant</a:t>
            </a:r>
            <a:r>
              <a:rPr sz="1300" spc="240" dirty="0">
                <a:latin typeface="Calibri"/>
                <a:cs typeface="Calibri"/>
              </a:rPr>
              <a:t>   </a:t>
            </a:r>
            <a:r>
              <a:rPr sz="1300" spc="-25" dirty="0">
                <a:latin typeface="Calibri"/>
                <a:cs typeface="Calibri"/>
              </a:rPr>
              <a:t>bon </a:t>
            </a:r>
            <a:r>
              <a:rPr sz="1300" dirty="0">
                <a:latin typeface="Calibri"/>
                <a:cs typeface="Calibri"/>
              </a:rPr>
              <a:t>paiement</a:t>
            </a:r>
            <a:r>
              <a:rPr sz="1300" spc="28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et</a:t>
            </a:r>
            <a:r>
              <a:rPr sz="1300" spc="28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si</a:t>
            </a:r>
            <a:r>
              <a:rPr sz="1300" spc="28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transporte</a:t>
            </a:r>
            <a:r>
              <a:rPr sz="1300" spc="28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280" dirty="0">
                <a:latin typeface="Calibri"/>
                <a:cs typeface="Calibri"/>
              </a:rPr>
              <a:t>  </a:t>
            </a:r>
            <a:r>
              <a:rPr sz="1300" spc="-10" dirty="0">
                <a:latin typeface="Calibri"/>
                <a:cs typeface="Calibri"/>
              </a:rPr>
              <a:t>Estienne </a:t>
            </a:r>
            <a:r>
              <a:rPr sz="1300" dirty="0">
                <a:latin typeface="Calibri"/>
                <a:cs typeface="Calibri"/>
              </a:rPr>
              <a:t>Courtin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megissier</a:t>
            </a:r>
            <a:r>
              <a:rPr sz="1300" spc="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ce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present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demy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an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ou </a:t>
            </a:r>
            <a:r>
              <a:rPr sz="1300" dirty="0">
                <a:latin typeface="Calibri"/>
                <a:cs typeface="Calibri"/>
              </a:rPr>
              <a:t>environ</a:t>
            </a:r>
            <a:r>
              <a:rPr sz="1300" spc="44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qui</a:t>
            </a:r>
            <a:r>
              <a:rPr sz="1300" spc="445" dirty="0">
                <a:latin typeface="Calibri"/>
                <a:cs typeface="Calibri"/>
              </a:rPr>
              <a:t>  </a:t>
            </a:r>
            <a:r>
              <a:rPr sz="1300" spc="-10" dirty="0">
                <a:latin typeface="Calibri"/>
                <a:cs typeface="Calibri"/>
              </a:rPr>
              <a:t>reste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44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pro[ceder]</a:t>
            </a:r>
            <a:r>
              <a:rPr sz="1300" spc="440" dirty="0">
                <a:latin typeface="Calibri"/>
                <a:cs typeface="Calibri"/>
              </a:rPr>
              <a:t>  </a:t>
            </a:r>
            <a:r>
              <a:rPr sz="1300" spc="-10" dirty="0">
                <a:latin typeface="Calibri"/>
                <a:cs typeface="Calibri"/>
              </a:rPr>
              <a:t>dudit </a:t>
            </a:r>
            <a:r>
              <a:rPr sz="1300" dirty="0">
                <a:latin typeface="Calibri"/>
                <a:cs typeface="Calibri"/>
              </a:rPr>
              <a:t>apprentissage</a:t>
            </a:r>
            <a:r>
              <a:rPr sz="1300" spc="7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pour</a:t>
            </a:r>
            <a:r>
              <a:rPr sz="1300" spc="7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ce</a:t>
            </a:r>
            <a:r>
              <a:rPr sz="1300" spc="7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qu’elle</a:t>
            </a:r>
            <a:r>
              <a:rPr sz="1300" spc="7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ne</a:t>
            </a:r>
            <a:r>
              <a:rPr sz="1300" spc="70" dirty="0">
                <a:latin typeface="Calibri"/>
                <a:cs typeface="Calibri"/>
              </a:rPr>
              <a:t>  </a:t>
            </a:r>
            <a:r>
              <a:rPr sz="1300" spc="-10" dirty="0">
                <a:latin typeface="Calibri"/>
                <a:cs typeface="Calibri"/>
              </a:rPr>
              <a:t>povoit </a:t>
            </a:r>
            <a:r>
              <a:rPr sz="1300" dirty="0">
                <a:latin typeface="Calibri"/>
                <a:cs typeface="Calibri"/>
              </a:rPr>
              <a:t>bonnement</a:t>
            </a:r>
            <a:r>
              <a:rPr sz="1300" spc="19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entretenir</a:t>
            </a:r>
            <a:r>
              <a:rPr sz="1300" spc="19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ledit</a:t>
            </a:r>
            <a:r>
              <a:rPr sz="1300" spc="19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mestier</a:t>
            </a:r>
            <a:r>
              <a:rPr sz="1300" spc="190" dirty="0">
                <a:latin typeface="Calibri"/>
                <a:cs typeface="Calibri"/>
              </a:rPr>
              <a:t>  </a:t>
            </a:r>
            <a:r>
              <a:rPr sz="1300" spc="-25" dirty="0">
                <a:latin typeface="Calibri"/>
                <a:cs typeface="Calibri"/>
              </a:rPr>
              <a:t>de </a:t>
            </a:r>
            <a:r>
              <a:rPr sz="1300" dirty="0">
                <a:latin typeface="Calibri"/>
                <a:cs typeface="Calibri"/>
              </a:rPr>
              <a:t>megissier</a:t>
            </a:r>
            <a:r>
              <a:rPr sz="1300" spc="8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et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pour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ce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que</a:t>
            </a:r>
            <a:r>
              <a:rPr sz="1300" spc="8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ledit</a:t>
            </a:r>
            <a:r>
              <a:rPr sz="1300" spc="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Courtin</a:t>
            </a:r>
            <a:r>
              <a:rPr sz="1300" spc="9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sera </a:t>
            </a:r>
            <a:r>
              <a:rPr sz="1300" dirty="0">
                <a:latin typeface="Calibri"/>
                <a:cs typeface="Calibri"/>
              </a:rPr>
              <a:t>tenu</a:t>
            </a:r>
            <a:r>
              <a:rPr sz="1300" spc="37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et</a:t>
            </a:r>
            <a:r>
              <a:rPr sz="1300" spc="37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promect</a:t>
            </a:r>
            <a:r>
              <a:rPr sz="1300" spc="37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luy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[enseigner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?]</a:t>
            </a:r>
            <a:r>
              <a:rPr sz="1300" spc="370" dirty="0">
                <a:latin typeface="Calibri"/>
                <a:cs typeface="Calibri"/>
              </a:rPr>
              <a:t>  </a:t>
            </a:r>
            <a:r>
              <a:rPr sz="1300" spc="-35" dirty="0">
                <a:latin typeface="Calibri"/>
                <a:cs typeface="Calibri"/>
              </a:rPr>
              <a:t>ou </a:t>
            </a:r>
            <a:r>
              <a:rPr sz="1300" dirty="0">
                <a:latin typeface="Calibri"/>
                <a:cs typeface="Calibri"/>
              </a:rPr>
              <a:t>besongner</a:t>
            </a:r>
            <a:r>
              <a:rPr sz="1300" spc="1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sondit</a:t>
            </a:r>
            <a:r>
              <a:rPr sz="1300" spc="16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mestier</a:t>
            </a:r>
            <a:r>
              <a:rPr sz="1300" spc="16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luy</a:t>
            </a:r>
            <a:r>
              <a:rPr sz="1300" spc="15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guerre</a:t>
            </a:r>
            <a:r>
              <a:rPr sz="1300" spc="16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boire </a:t>
            </a:r>
            <a:r>
              <a:rPr sz="1300" dirty="0">
                <a:latin typeface="Calibri"/>
                <a:cs typeface="Calibri"/>
              </a:rPr>
              <a:t>manger</a:t>
            </a:r>
            <a:r>
              <a:rPr sz="1300" spc="220" dirty="0">
                <a:latin typeface="Calibri"/>
                <a:cs typeface="Calibri"/>
              </a:rPr>
              <a:t>   </a:t>
            </a:r>
            <a:r>
              <a:rPr sz="1300" dirty="0">
                <a:latin typeface="Calibri"/>
                <a:cs typeface="Calibri"/>
              </a:rPr>
              <a:t>feu</a:t>
            </a:r>
            <a:r>
              <a:rPr sz="1300" spc="229" dirty="0">
                <a:latin typeface="Calibri"/>
                <a:cs typeface="Calibri"/>
              </a:rPr>
              <a:t>   </a:t>
            </a:r>
            <a:r>
              <a:rPr sz="1300" dirty="0">
                <a:latin typeface="Calibri"/>
                <a:cs typeface="Calibri"/>
              </a:rPr>
              <a:t>et</a:t>
            </a:r>
            <a:r>
              <a:rPr sz="1300" spc="225" dirty="0">
                <a:latin typeface="Calibri"/>
                <a:cs typeface="Calibri"/>
              </a:rPr>
              <a:t>   </a:t>
            </a:r>
            <a:r>
              <a:rPr sz="1300" dirty="0">
                <a:latin typeface="Calibri"/>
                <a:cs typeface="Calibri"/>
              </a:rPr>
              <a:t>hostel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et</a:t>
            </a:r>
            <a:r>
              <a:rPr sz="1300" spc="225" dirty="0">
                <a:latin typeface="Calibri"/>
                <a:cs typeface="Calibri"/>
              </a:rPr>
              <a:t>   </a:t>
            </a:r>
            <a:r>
              <a:rPr sz="1300" dirty="0">
                <a:latin typeface="Calibri"/>
                <a:cs typeface="Calibri"/>
              </a:rPr>
              <a:t>le</a:t>
            </a:r>
            <a:r>
              <a:rPr sz="1300" spc="225" dirty="0">
                <a:latin typeface="Calibri"/>
                <a:cs typeface="Calibri"/>
              </a:rPr>
              <a:t>   </a:t>
            </a:r>
            <a:r>
              <a:rPr sz="1300" spc="-10" dirty="0">
                <a:latin typeface="Calibri"/>
                <a:cs typeface="Calibri"/>
              </a:rPr>
              <a:t>traiter doulcement </a:t>
            </a:r>
            <a:r>
              <a:rPr sz="1300" dirty="0">
                <a:latin typeface="Calibri"/>
                <a:cs typeface="Calibri"/>
              </a:rPr>
              <a:t>;</a:t>
            </a:r>
            <a:r>
              <a:rPr sz="1300" spc="40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40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ce</a:t>
            </a:r>
            <a:r>
              <a:rPr sz="1300" spc="400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fut</a:t>
            </a:r>
            <a:r>
              <a:rPr sz="1300" spc="405" dirty="0">
                <a:latin typeface="Calibri"/>
                <a:cs typeface="Calibri"/>
              </a:rPr>
              <a:t>  </a:t>
            </a:r>
            <a:r>
              <a:rPr sz="1300" dirty="0">
                <a:latin typeface="Calibri"/>
                <a:cs typeface="Calibri"/>
              </a:rPr>
              <a:t>present</a:t>
            </a:r>
            <a:r>
              <a:rPr sz="1300" spc="405" dirty="0">
                <a:latin typeface="Calibri"/>
                <a:cs typeface="Calibri"/>
              </a:rPr>
              <a:t>  </a:t>
            </a:r>
            <a:r>
              <a:rPr sz="1300" spc="-10" dirty="0">
                <a:latin typeface="Calibri"/>
                <a:cs typeface="Calibri"/>
              </a:rPr>
              <a:t>ledit </a:t>
            </a:r>
            <a:r>
              <a:rPr sz="1300" dirty="0">
                <a:latin typeface="Calibri"/>
                <a:cs typeface="Calibri"/>
              </a:rPr>
              <a:t>Guillaume</a:t>
            </a:r>
            <a:r>
              <a:rPr sz="1300" spc="28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Villachon</a:t>
            </a:r>
            <a:r>
              <a:rPr sz="1300" spc="29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qui</a:t>
            </a:r>
            <a:r>
              <a:rPr sz="1300" spc="2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ce</a:t>
            </a:r>
            <a:r>
              <a:rPr sz="1300" spc="2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present</a:t>
            </a:r>
            <a:r>
              <a:rPr sz="1300" spc="29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bail</a:t>
            </a:r>
            <a:r>
              <a:rPr sz="1300" spc="295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a</a:t>
            </a:r>
            <a:r>
              <a:rPr lang="pl-PL" sz="1300" spc="-50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pour</a:t>
            </a:r>
            <a:r>
              <a:rPr lang="pl-PL" sz="1300" spc="185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aggreable</a:t>
            </a:r>
            <a:r>
              <a:rPr lang="pl-PL" sz="1300" spc="175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etc</a:t>
            </a:r>
            <a:r>
              <a:rPr lang="pl-PL" sz="1300" spc="190" dirty="0">
                <a:latin typeface="Calibri"/>
                <a:cs typeface="Calibri"/>
              </a:rPr>
              <a:t> </a:t>
            </a:r>
            <a:r>
              <a:rPr lang="pl-PL" sz="1300" dirty="0">
                <a:latin typeface="Calibri"/>
                <a:cs typeface="Calibri"/>
              </a:rPr>
              <a:t>promet</a:t>
            </a:r>
            <a:r>
              <a:rPr lang="pl-PL" sz="1300" spc="185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servir</a:t>
            </a:r>
            <a:r>
              <a:rPr lang="pl-PL" sz="1300" spc="175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etc</a:t>
            </a:r>
            <a:r>
              <a:rPr lang="pl-PL" sz="1300" spc="180" dirty="0">
                <a:latin typeface="Calibri"/>
                <a:cs typeface="Calibri"/>
              </a:rPr>
              <a:t> </a:t>
            </a:r>
            <a:r>
              <a:rPr lang="pl-PL" sz="1300" spc="-20" dirty="0" err="1">
                <a:latin typeface="Calibri"/>
                <a:cs typeface="Calibri"/>
              </a:rPr>
              <a:t>sans</a:t>
            </a:r>
            <a:r>
              <a:rPr lang="pl-PL" sz="1300" spc="-20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soy</a:t>
            </a:r>
            <a:r>
              <a:rPr lang="pl-PL" sz="1300" spc="385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deffouir</a:t>
            </a:r>
            <a:r>
              <a:rPr lang="pl-PL" sz="1300" spc="380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etc</a:t>
            </a:r>
            <a:r>
              <a:rPr lang="pl-PL" sz="1300" spc="380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voult</a:t>
            </a:r>
            <a:r>
              <a:rPr lang="pl-PL" sz="1300" spc="390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etc</a:t>
            </a:r>
            <a:r>
              <a:rPr lang="pl-PL" sz="1300" spc="370" dirty="0">
                <a:latin typeface="Calibri"/>
                <a:cs typeface="Calibri"/>
              </a:rPr>
              <a:t> </a:t>
            </a:r>
            <a:r>
              <a:rPr lang="pl-PL" sz="1300" dirty="0">
                <a:latin typeface="Calibri"/>
                <a:cs typeface="Calibri"/>
              </a:rPr>
              <a:t>promet</a:t>
            </a:r>
            <a:r>
              <a:rPr lang="pl-PL" sz="1300" spc="409" dirty="0">
                <a:latin typeface="Calibri"/>
                <a:cs typeface="Calibri"/>
              </a:rPr>
              <a:t> </a:t>
            </a:r>
            <a:r>
              <a:rPr lang="pl-PL" sz="1300" b="1" spc="-10" dirty="0">
                <a:latin typeface="Calibri"/>
                <a:cs typeface="Calibri"/>
              </a:rPr>
              <a:t>oblige </a:t>
            </a:r>
            <a:r>
              <a:rPr lang="pl-PL" sz="1300" b="1" dirty="0" err="1">
                <a:latin typeface="Calibri"/>
                <a:cs typeface="Calibri"/>
              </a:rPr>
              <a:t>mesmement</a:t>
            </a:r>
            <a:r>
              <a:rPr lang="pl-PL" sz="1300" b="1" spc="-25" dirty="0">
                <a:latin typeface="Calibri"/>
                <a:cs typeface="Calibri"/>
              </a:rPr>
              <a:t> </a:t>
            </a:r>
            <a:r>
              <a:rPr lang="pl-PL" sz="1300" b="1" dirty="0" err="1">
                <a:latin typeface="Calibri"/>
                <a:cs typeface="Calibri"/>
              </a:rPr>
              <a:t>ledit</a:t>
            </a:r>
            <a:r>
              <a:rPr lang="pl-PL" sz="1300" b="1" spc="-30" dirty="0">
                <a:latin typeface="Calibri"/>
                <a:cs typeface="Calibri"/>
              </a:rPr>
              <a:t> </a:t>
            </a:r>
            <a:r>
              <a:rPr lang="pl-PL" sz="1300" b="1" dirty="0" err="1">
                <a:latin typeface="Calibri"/>
                <a:cs typeface="Calibri"/>
              </a:rPr>
              <a:t>aprentiz</a:t>
            </a:r>
            <a:r>
              <a:rPr lang="pl-PL" sz="1300" b="1" spc="-25" dirty="0">
                <a:latin typeface="Calibri"/>
                <a:cs typeface="Calibri"/>
              </a:rPr>
              <a:t> </a:t>
            </a:r>
            <a:r>
              <a:rPr lang="pl-PL" sz="1300" b="1" dirty="0" err="1">
                <a:latin typeface="Calibri"/>
                <a:cs typeface="Calibri"/>
              </a:rPr>
              <a:t>son</a:t>
            </a:r>
            <a:r>
              <a:rPr lang="pl-PL" sz="1300" b="1" spc="-25" dirty="0">
                <a:latin typeface="Calibri"/>
                <a:cs typeface="Calibri"/>
              </a:rPr>
              <a:t> </a:t>
            </a:r>
            <a:r>
              <a:rPr lang="pl-PL" sz="1300" b="1" dirty="0" err="1">
                <a:latin typeface="Calibri"/>
                <a:cs typeface="Calibri"/>
              </a:rPr>
              <a:t>corps</a:t>
            </a:r>
            <a:r>
              <a:rPr lang="pl-PL" sz="1300" b="1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fait</a:t>
            </a:r>
            <a:r>
              <a:rPr lang="pl-PL" sz="1300" spc="-15" dirty="0">
                <a:latin typeface="Calibri"/>
                <a:cs typeface="Calibri"/>
              </a:rPr>
              <a:t> </a:t>
            </a:r>
            <a:r>
              <a:rPr lang="pl-PL" sz="1300" spc="-25" dirty="0">
                <a:latin typeface="Calibri"/>
                <a:cs typeface="Calibri"/>
              </a:rPr>
              <a:t>le </a:t>
            </a:r>
            <a:r>
              <a:rPr lang="pl-PL" sz="1300" dirty="0" err="1">
                <a:latin typeface="Calibri"/>
                <a:cs typeface="Calibri"/>
              </a:rPr>
              <a:t>vendredi</a:t>
            </a:r>
            <a:r>
              <a:rPr lang="pl-PL" sz="1300" spc="170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XXX</a:t>
            </a:r>
            <a:r>
              <a:rPr lang="pl-PL" sz="1300" baseline="15432" dirty="0" err="1">
                <a:latin typeface="Calibri"/>
                <a:cs typeface="Calibri"/>
              </a:rPr>
              <a:t>e</a:t>
            </a:r>
            <a:r>
              <a:rPr lang="pl-PL" sz="1300" spc="465" baseline="15432" dirty="0">
                <a:latin typeface="Calibri"/>
                <a:cs typeface="Calibri"/>
              </a:rPr>
              <a:t> </a:t>
            </a:r>
            <a:r>
              <a:rPr lang="pl-PL" sz="1300" dirty="0">
                <a:latin typeface="Calibri"/>
                <a:cs typeface="Calibri"/>
              </a:rPr>
              <a:t>et</a:t>
            </a:r>
            <a:r>
              <a:rPr lang="pl-PL" sz="1300" spc="165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penultieme</a:t>
            </a:r>
            <a:r>
              <a:rPr lang="pl-PL" sz="1300" spc="150" dirty="0">
                <a:latin typeface="Calibri"/>
                <a:cs typeface="Calibri"/>
              </a:rPr>
              <a:t> </a:t>
            </a:r>
            <a:r>
              <a:rPr lang="pl-PL" sz="1300" dirty="0" err="1">
                <a:latin typeface="Calibri"/>
                <a:cs typeface="Calibri"/>
              </a:rPr>
              <a:t>juillet</a:t>
            </a:r>
            <a:r>
              <a:rPr lang="pl-PL" sz="1300" spc="165" dirty="0">
                <a:latin typeface="Calibri"/>
                <a:cs typeface="Calibri"/>
              </a:rPr>
              <a:t> </a:t>
            </a:r>
            <a:r>
              <a:rPr lang="pl-PL" sz="1300" dirty="0">
                <a:latin typeface="Calibri"/>
                <a:cs typeface="Calibri"/>
              </a:rPr>
              <a:t>IIII</a:t>
            </a:r>
            <a:r>
              <a:rPr lang="pl-PL" sz="1300" baseline="15432" dirty="0">
                <a:latin typeface="Calibri"/>
                <a:cs typeface="Calibri"/>
              </a:rPr>
              <a:t>XX</a:t>
            </a:r>
            <a:r>
              <a:rPr lang="pl-PL" sz="1300" spc="465" baseline="15432" dirty="0">
                <a:latin typeface="Calibri"/>
                <a:cs typeface="Calibri"/>
              </a:rPr>
              <a:t> </a:t>
            </a:r>
            <a:r>
              <a:rPr lang="pl-PL" sz="1300" spc="-25" dirty="0">
                <a:latin typeface="Calibri"/>
                <a:cs typeface="Calibri"/>
              </a:rPr>
              <a:t>et</a:t>
            </a:r>
            <a:endParaRPr lang="pl-PL" sz="1300" dirty="0">
              <a:latin typeface="Calibri"/>
              <a:cs typeface="Calibri"/>
            </a:endParaRPr>
          </a:p>
          <a:p>
            <a:pPr marL="38100">
              <a:lnSpc>
                <a:spcPts val="1600"/>
              </a:lnSpc>
            </a:pPr>
            <a:r>
              <a:rPr lang="pl-PL" sz="1300" dirty="0">
                <a:latin typeface="Calibri"/>
                <a:cs typeface="Calibri"/>
              </a:rPr>
              <a:t>IIII.</a:t>
            </a:r>
            <a:r>
              <a:rPr lang="pl-PL" sz="1300" spc="-10" dirty="0">
                <a:latin typeface="Calibri"/>
                <a:cs typeface="Calibri"/>
              </a:rPr>
              <a:t> </a:t>
            </a:r>
            <a:r>
              <a:rPr lang="pl-PL" sz="1300" spc="-60" dirty="0">
                <a:latin typeface="Calibri"/>
                <a:cs typeface="Calibri"/>
              </a:rPr>
              <a:t>»</a:t>
            </a:r>
            <a:endParaRPr lang="pl-PL" sz="13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95840" y="5004821"/>
            <a:ext cx="3677285" cy="721288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algn="just">
              <a:lnSpc>
                <a:spcPct val="83000"/>
              </a:lnSpc>
              <a:spcBef>
                <a:spcPts val="425"/>
              </a:spcBef>
            </a:pPr>
            <a:r>
              <a:rPr sz="1300" dirty="0">
                <a:latin typeface="Calibri"/>
                <a:cs typeface="Calibri"/>
              </a:rPr>
              <a:t>Arch.</a:t>
            </a:r>
            <a:r>
              <a:rPr sz="1300" spc="1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Nat.,</a:t>
            </a:r>
            <a:r>
              <a:rPr sz="1300" spc="1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MC/RS//269</a:t>
            </a:r>
            <a:r>
              <a:rPr sz="1300" spc="1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(1485)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1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minute</a:t>
            </a:r>
            <a:r>
              <a:rPr sz="1300" spc="1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1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l’obligation </a:t>
            </a:r>
            <a:r>
              <a:rPr sz="1300" dirty="0">
                <a:latin typeface="Calibri"/>
                <a:cs typeface="Calibri"/>
              </a:rPr>
              <a:t>passée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par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Henri,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comte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114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Richmond,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futur</a:t>
            </a:r>
            <a:r>
              <a:rPr sz="1300" spc="10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Henri</a:t>
            </a:r>
            <a:r>
              <a:rPr sz="1300" spc="11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VII, </a:t>
            </a:r>
            <a:r>
              <a:rPr sz="1300" spc="-10" dirty="0">
                <a:latin typeface="Calibri"/>
                <a:cs typeface="Calibri"/>
              </a:rPr>
              <a:t>envers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Philippe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Luillier,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écuyer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et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capitaine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la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bastide </a:t>
            </a:r>
            <a:r>
              <a:rPr sz="1300" spc="-25" dirty="0">
                <a:latin typeface="Calibri"/>
                <a:cs typeface="Calibri"/>
              </a:rPr>
              <a:t>Saint-</a:t>
            </a:r>
            <a:r>
              <a:rPr sz="1300" spc="-10" dirty="0">
                <a:latin typeface="Calibri"/>
                <a:cs typeface="Calibri"/>
              </a:rPr>
              <a:t>Antoine</a:t>
            </a:r>
            <a:endParaRPr sz="1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75841" y="126640"/>
            <a:ext cx="7922895" cy="47117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867410" marR="5080" indent="-854710">
              <a:lnSpc>
                <a:spcPts val="1590"/>
              </a:lnSpc>
              <a:spcBef>
                <a:spcPts val="425"/>
              </a:spcBef>
            </a:pPr>
            <a:r>
              <a:rPr sz="1600" dirty="0">
                <a:latin typeface="Calibri"/>
                <a:cs typeface="Calibri"/>
              </a:rPr>
              <a:t>Hélène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Leuwers,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«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praticiens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santé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devant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justice.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Conflits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structuration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des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activités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soin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Paris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et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à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Londres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(XIVe-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milieu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du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XVIe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siècle)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»,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2022,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p.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632-</a:t>
            </a:r>
            <a:r>
              <a:rPr sz="1600" spc="-25" dirty="0">
                <a:latin typeface="Calibri"/>
                <a:cs typeface="Calibri"/>
              </a:rPr>
              <a:t>633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08217" y="686710"/>
            <a:ext cx="7187391" cy="4913632"/>
            <a:chOff x="71119" y="686710"/>
            <a:chExt cx="9000490" cy="61531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9340" y="686710"/>
              <a:ext cx="4852670" cy="35267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19" y="3313070"/>
              <a:ext cx="4823460" cy="345567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455669" y="2700930"/>
              <a:ext cx="3600450" cy="215900"/>
            </a:xfrm>
            <a:custGeom>
              <a:avLst/>
              <a:gdLst/>
              <a:ahLst/>
              <a:cxnLst/>
              <a:rect l="l" t="t" r="r" b="b"/>
              <a:pathLst>
                <a:path w="3600450" h="215900">
                  <a:moveTo>
                    <a:pt x="2376169" y="0"/>
                  </a:moveTo>
                  <a:lnTo>
                    <a:pt x="3600450" y="0"/>
                  </a:lnTo>
                </a:path>
                <a:path w="3600450" h="215900">
                  <a:moveTo>
                    <a:pt x="0" y="215900"/>
                  </a:moveTo>
                  <a:lnTo>
                    <a:pt x="1224279" y="215900"/>
                  </a:lnTo>
                </a:path>
              </a:pathLst>
            </a:custGeom>
            <a:ln w="12579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8149" y="5940700"/>
              <a:ext cx="4823459" cy="8991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5659" y="120290"/>
            <a:ext cx="8124190" cy="49779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Formulaire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notaires</a:t>
            </a:r>
            <a:endParaRPr dirty="0">
              <a:latin typeface="Calibri"/>
              <a:cs typeface="Calibri"/>
            </a:endParaRPr>
          </a:p>
          <a:p>
            <a:pPr marL="12700" marR="99060">
              <a:lnSpc>
                <a:spcPct val="83900"/>
              </a:lnSpc>
              <a:spcBef>
                <a:spcPts val="2014"/>
              </a:spcBef>
            </a:pPr>
            <a:r>
              <a:rPr i="1" dirty="0">
                <a:latin typeface="Calibri"/>
                <a:cs typeface="Calibri"/>
              </a:rPr>
              <a:t>Le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prothocolle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des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notaires,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tabellions,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greffiers,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sergens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et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autres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praticiens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de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court </a:t>
            </a:r>
            <a:r>
              <a:rPr i="1" dirty="0">
                <a:latin typeface="Calibri"/>
                <a:cs typeface="Calibri"/>
              </a:rPr>
              <a:t>laye,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contenant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la</a:t>
            </a:r>
            <a:r>
              <a:rPr i="1" spc="-2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maniere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de</a:t>
            </a:r>
            <a:r>
              <a:rPr i="1" spc="-2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rediger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par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escript</a:t>
            </a:r>
            <a:r>
              <a:rPr i="1" spc="3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tous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contractz,instrumens,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partaiges, inventaires,</a:t>
            </a:r>
            <a:r>
              <a:rPr i="1" spc="-5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comptes,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commissions,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rappors,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demandes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et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autres</a:t>
            </a:r>
            <a:r>
              <a:rPr i="1" spc="-5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actes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et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exploix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de </a:t>
            </a:r>
            <a:r>
              <a:rPr i="1" dirty="0">
                <a:latin typeface="Calibri"/>
                <a:cs typeface="Calibri"/>
              </a:rPr>
              <a:t>iustice.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Avec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le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guydon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des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secretaires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contenant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la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maniere</a:t>
            </a:r>
            <a:r>
              <a:rPr i="1" spc="-25" dirty="0">
                <a:latin typeface="Calibri"/>
                <a:cs typeface="Calibri"/>
              </a:rPr>
              <a:t> </a:t>
            </a:r>
            <a:r>
              <a:rPr i="1" spc="-20" dirty="0">
                <a:latin typeface="Calibri"/>
                <a:cs typeface="Calibri"/>
              </a:rPr>
              <a:t>d’escripre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et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adresser </a:t>
            </a:r>
            <a:r>
              <a:rPr i="1" dirty="0">
                <a:latin typeface="Calibri"/>
                <a:cs typeface="Calibri"/>
              </a:rPr>
              <a:t>toutes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lettres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missives,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nouvellement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imprimé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Paris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par</a:t>
            </a:r>
            <a:r>
              <a:rPr i="1"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Pierre</a:t>
            </a:r>
            <a:r>
              <a:rPr i="1" spc="-3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Le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Ber</a:t>
            </a:r>
            <a:r>
              <a:rPr i="1"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(BNF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Réserve)</a:t>
            </a:r>
            <a:endParaRPr dirty="0">
              <a:latin typeface="Calibri"/>
              <a:cs typeface="Calibri"/>
            </a:endParaRPr>
          </a:p>
          <a:p>
            <a:pPr marL="12700" algn="just">
              <a:lnSpc>
                <a:spcPts val="1985"/>
              </a:lnSpc>
              <a:spcBef>
                <a:spcPts val="1460"/>
              </a:spcBef>
            </a:pPr>
            <a:r>
              <a:rPr dirty="0">
                <a:latin typeface="Calibri"/>
                <a:cs typeface="Calibri"/>
              </a:rPr>
              <a:t>[fol.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29]</a:t>
            </a:r>
            <a:endParaRPr dirty="0">
              <a:latin typeface="Calibri"/>
              <a:cs typeface="Calibri"/>
            </a:endParaRPr>
          </a:p>
          <a:p>
            <a:pPr marL="2692400" marR="111760" indent="-2581910">
              <a:lnSpc>
                <a:spcPts val="1810"/>
              </a:lnSpc>
              <a:spcBef>
                <a:spcPts val="180"/>
              </a:spcBef>
            </a:pPr>
            <a:r>
              <a:rPr dirty="0">
                <a:latin typeface="Calibri"/>
                <a:cs typeface="Calibri"/>
              </a:rPr>
              <a:t>Le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stille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notaires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roy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nostre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sire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chastellet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Paris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d’ailleurs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contenant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la </a:t>
            </a:r>
            <a:r>
              <a:rPr dirty="0">
                <a:latin typeface="Calibri"/>
                <a:cs typeface="Calibri"/>
              </a:rPr>
              <a:t>maniere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faire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contractz</a:t>
            </a:r>
            <a:endParaRPr dirty="0">
              <a:latin typeface="Calibri"/>
              <a:cs typeface="Calibri"/>
            </a:endParaRPr>
          </a:p>
          <a:p>
            <a:pPr marL="12700" algn="just">
              <a:spcBef>
                <a:spcPts val="1455"/>
              </a:spcBef>
            </a:pPr>
            <a:r>
              <a:rPr spc="-10" dirty="0">
                <a:latin typeface="Calibri"/>
                <a:cs typeface="Calibri"/>
              </a:rPr>
              <a:t>Premierement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chapitre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brevetz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(...)</a:t>
            </a:r>
            <a:endParaRPr dirty="0">
              <a:latin typeface="Calibri"/>
              <a:cs typeface="Calibri"/>
            </a:endParaRPr>
          </a:p>
          <a:p>
            <a:pPr marL="2294890" algn="just">
              <a:lnSpc>
                <a:spcPts val="1985"/>
              </a:lnSpc>
              <a:spcBef>
                <a:spcPts val="1470"/>
              </a:spcBef>
            </a:pPr>
            <a:r>
              <a:rPr b="1" dirty="0">
                <a:latin typeface="Calibri"/>
                <a:cs typeface="Calibri"/>
              </a:rPr>
              <a:t>Brevet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pour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vente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bled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ou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drap</a:t>
            </a:r>
            <a:endParaRPr dirty="0">
              <a:latin typeface="Calibri"/>
              <a:cs typeface="Calibri"/>
            </a:endParaRPr>
          </a:p>
          <a:p>
            <a:pPr marL="12700" marR="5080" algn="just">
              <a:lnSpc>
                <a:spcPts val="1810"/>
              </a:lnSpc>
              <a:spcBef>
                <a:spcPts val="180"/>
              </a:spcBef>
            </a:pPr>
            <a:r>
              <a:rPr dirty="0">
                <a:latin typeface="Calibri"/>
                <a:cs typeface="Calibri"/>
              </a:rPr>
              <a:t>Tel</a:t>
            </a:r>
            <a:r>
              <a:rPr spc="43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4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tel</a:t>
            </a:r>
            <a:r>
              <a:rPr spc="4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estat</a:t>
            </a:r>
            <a:r>
              <a:rPr spc="4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demourant</a:t>
            </a:r>
            <a:r>
              <a:rPr spc="4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</a:t>
            </a:r>
            <a:r>
              <a:rPr spc="4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tel</a:t>
            </a:r>
            <a:r>
              <a:rPr spc="4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lieu.</a:t>
            </a:r>
            <a:r>
              <a:rPr spc="4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4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telle</a:t>
            </a:r>
            <a:r>
              <a:rPr spc="4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sa</a:t>
            </a:r>
            <a:r>
              <a:rPr spc="4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femme</a:t>
            </a:r>
            <a:r>
              <a:rPr spc="4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4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luy</a:t>
            </a:r>
            <a:r>
              <a:rPr spc="4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auctorisee</a:t>
            </a:r>
            <a:r>
              <a:rPr spc="44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etc. </a:t>
            </a:r>
            <a:r>
              <a:rPr dirty="0">
                <a:latin typeface="Calibri"/>
                <a:cs typeface="Calibri"/>
              </a:rPr>
              <a:t>Confessent</a:t>
            </a:r>
            <a:r>
              <a:rPr spc="2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debvoir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gaigent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chascun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2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2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tout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sans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division.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tel</a:t>
            </a:r>
            <a:r>
              <a:rPr spc="2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tel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estat </a:t>
            </a:r>
            <a:r>
              <a:rPr dirty="0">
                <a:latin typeface="Calibri"/>
                <a:cs typeface="Calibri"/>
              </a:rPr>
              <a:t>demourant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</a:t>
            </a:r>
            <a:r>
              <a:rPr spc="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tel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lieu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porteur</a:t>
            </a:r>
            <a:r>
              <a:rPr spc="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somme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tant.</a:t>
            </a:r>
            <a:r>
              <a:rPr spc="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vente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bled</a:t>
            </a:r>
            <a:r>
              <a:rPr spc="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de </a:t>
            </a:r>
            <a:r>
              <a:rPr dirty="0">
                <a:latin typeface="Calibri"/>
                <a:cs typeface="Calibri"/>
              </a:rPr>
              <a:t>marchandise</a:t>
            </a:r>
            <a:r>
              <a:rPr spc="2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bonne</a:t>
            </a:r>
            <a:r>
              <a:rPr spc="22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loyalle</a:t>
            </a:r>
            <a:r>
              <a:rPr spc="22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2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marchande</a:t>
            </a:r>
            <a:r>
              <a:rPr spc="22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quilz</a:t>
            </a:r>
            <a:r>
              <a:rPr spc="2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ont</a:t>
            </a:r>
            <a:r>
              <a:rPr spc="2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eue</a:t>
            </a:r>
            <a:r>
              <a:rPr spc="2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2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sicomme</a:t>
            </a:r>
            <a:r>
              <a:rPr spc="22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2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dont</a:t>
            </a:r>
            <a:r>
              <a:rPr spc="2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21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a </a:t>
            </a:r>
            <a:r>
              <a:rPr dirty="0">
                <a:latin typeface="Calibri"/>
                <a:cs typeface="Calibri"/>
              </a:rPr>
              <a:t>payer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voulenté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sans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preiudice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d’aultre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deu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promettant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obligeant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corps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spc="-25" dirty="0">
                <a:latin typeface="Calibri"/>
                <a:cs typeface="Calibri"/>
              </a:rPr>
              <a:t>et </a:t>
            </a:r>
            <a:r>
              <a:rPr b="1" dirty="0">
                <a:latin typeface="Calibri"/>
                <a:cs typeface="Calibri"/>
              </a:rPr>
              <a:t>biens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chascun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tout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renonceant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etc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fait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passé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[fol.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29v]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tel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tel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iour.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88773" y="145690"/>
            <a:ext cx="6763327" cy="4216235"/>
            <a:chOff x="612140" y="145690"/>
            <a:chExt cx="8315959" cy="518414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7170" y="145690"/>
              <a:ext cx="7440930" cy="49669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303779" y="3601360"/>
              <a:ext cx="5831840" cy="431800"/>
            </a:xfrm>
            <a:custGeom>
              <a:avLst/>
              <a:gdLst/>
              <a:ahLst/>
              <a:cxnLst/>
              <a:rect l="l" t="t" r="r" b="b"/>
              <a:pathLst>
                <a:path w="5831840" h="431800">
                  <a:moveTo>
                    <a:pt x="2915920" y="431799"/>
                  </a:moveTo>
                  <a:lnTo>
                    <a:pt x="0" y="431799"/>
                  </a:lnTo>
                  <a:lnTo>
                    <a:pt x="0" y="0"/>
                  </a:lnTo>
                  <a:lnTo>
                    <a:pt x="5831840" y="0"/>
                  </a:lnTo>
                  <a:lnTo>
                    <a:pt x="5831840" y="431799"/>
                  </a:lnTo>
                  <a:lnTo>
                    <a:pt x="2915920" y="431799"/>
                  </a:lnTo>
                  <a:close/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7710" y="3817260"/>
              <a:ext cx="1576070" cy="1408430"/>
            </a:xfrm>
            <a:custGeom>
              <a:avLst/>
              <a:gdLst/>
              <a:ahLst/>
              <a:cxnLst/>
              <a:rect l="l" t="t" r="r" b="b"/>
              <a:pathLst>
                <a:path w="1576070" h="1408429">
                  <a:moveTo>
                    <a:pt x="1576070" y="0"/>
                  </a:moveTo>
                  <a:lnTo>
                    <a:pt x="0" y="1408429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2140" y="5181240"/>
              <a:ext cx="156210" cy="148590"/>
            </a:xfrm>
            <a:custGeom>
              <a:avLst/>
              <a:gdLst/>
              <a:ahLst/>
              <a:cxnLst/>
              <a:rect l="l" t="t" r="r" b="b"/>
              <a:pathLst>
                <a:path w="156209" h="148589">
                  <a:moveTo>
                    <a:pt x="85089" y="0"/>
                  </a:moveTo>
                  <a:lnTo>
                    <a:pt x="0" y="148590"/>
                  </a:lnTo>
                  <a:lnTo>
                    <a:pt x="156209" y="80009"/>
                  </a:lnTo>
                  <a:lnTo>
                    <a:pt x="85089" y="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73860" y="389345"/>
            <a:ext cx="1238250" cy="970650"/>
          </a:xfrm>
          <a:prstGeom prst="rect">
            <a:avLst/>
          </a:prstGeom>
        </p:spPr>
        <p:txBody>
          <a:bodyPr vert="horz" wrap="square" lIns="0" tIns="57150" rIns="0" bIns="0" rtlCol="0" anchor="ctr">
            <a:spAutoFit/>
          </a:bodyPr>
          <a:lstStyle/>
          <a:p>
            <a:pPr marL="12700" marR="5080">
              <a:lnSpc>
                <a:spcPts val="1810"/>
              </a:lnSpc>
              <a:spcBef>
                <a:spcPts val="450"/>
              </a:spcBef>
            </a:pPr>
            <a:r>
              <a:rPr sz="1400" dirty="0">
                <a:latin typeface="Calibri"/>
                <a:cs typeface="Calibri"/>
              </a:rPr>
              <a:t>Arch.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Nat. </a:t>
            </a:r>
            <a:r>
              <a:rPr sz="1400" dirty="0">
                <a:latin typeface="Calibri"/>
                <a:cs typeface="Calibri"/>
              </a:rPr>
              <a:t>S2944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(Saint- </a:t>
            </a:r>
            <a:r>
              <a:rPr sz="1400" spc="-10" dirty="0">
                <a:latin typeface="Calibri"/>
                <a:cs typeface="Calibri"/>
              </a:rPr>
              <a:t>Germain- des-Prés), </a:t>
            </a:r>
            <a:r>
              <a:rPr sz="1400" dirty="0">
                <a:latin typeface="Calibri"/>
                <a:cs typeface="Calibri"/>
              </a:rPr>
              <a:t>n°03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(1393).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3861" y="1645560"/>
            <a:ext cx="1243965" cy="1663148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ts val="1810"/>
              </a:lnSpc>
              <a:spcBef>
                <a:spcPts val="450"/>
              </a:spcBef>
            </a:pPr>
            <a:r>
              <a:rPr sz="1400" dirty="0">
                <a:latin typeface="Calibri"/>
                <a:cs typeface="Calibri"/>
              </a:rPr>
              <a:t>Prise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ferme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6</a:t>
            </a:r>
            <a:r>
              <a:rPr sz="1400" spc="-25" dirty="0">
                <a:latin typeface="Calibri"/>
                <a:cs typeface="Calibri"/>
              </a:rPr>
              <a:t> ans </a:t>
            </a:r>
            <a:r>
              <a:rPr sz="1400" dirty="0">
                <a:latin typeface="Calibri"/>
                <a:cs typeface="Calibri"/>
              </a:rPr>
              <a:t>des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terres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 l’abbaye</a:t>
            </a:r>
            <a:r>
              <a:rPr sz="1400" spc="-50" dirty="0">
                <a:latin typeface="Calibri"/>
                <a:cs typeface="Calibri"/>
              </a:rPr>
              <a:t> à </a:t>
            </a:r>
            <a:r>
              <a:rPr sz="1400" spc="-10" dirty="0">
                <a:latin typeface="Calibri"/>
                <a:cs typeface="Calibri"/>
              </a:rPr>
              <a:t>Thiverny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par </a:t>
            </a:r>
            <a:r>
              <a:rPr sz="1400" dirty="0">
                <a:latin typeface="Calibri"/>
                <a:cs typeface="Calibri"/>
              </a:rPr>
              <a:t>2</a:t>
            </a:r>
            <a:r>
              <a:rPr sz="1400" spc="-10" dirty="0">
                <a:latin typeface="Calibri"/>
                <a:cs typeface="Calibri"/>
              </a:rPr>
              <a:t> laboureurs </a:t>
            </a:r>
            <a:r>
              <a:rPr sz="1400" spc="-20" dirty="0">
                <a:latin typeface="Calibri"/>
                <a:cs typeface="Calibri"/>
              </a:rPr>
              <a:t>pour</a:t>
            </a:r>
            <a:endParaRPr sz="1400" dirty="0">
              <a:latin typeface="Calibri"/>
              <a:cs typeface="Calibri"/>
            </a:endParaRPr>
          </a:p>
          <a:p>
            <a:pPr marL="12700">
              <a:lnSpc>
                <a:spcPts val="1810"/>
              </a:lnSpc>
            </a:pPr>
            <a:r>
              <a:rPr sz="1400" dirty="0">
                <a:latin typeface="Calibri"/>
                <a:cs typeface="Calibri"/>
              </a:rPr>
              <a:t>28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l.t./an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6945" y="4477656"/>
            <a:ext cx="8712200" cy="1088390"/>
          </a:xfrm>
          <a:prstGeom prst="rect">
            <a:avLst/>
          </a:prstGeom>
          <a:ln w="3175">
            <a:solidFill>
              <a:srgbClr val="FB0202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170" marR="198120" indent="449580">
              <a:lnSpc>
                <a:spcPct val="93800"/>
              </a:lnSpc>
              <a:spcBef>
                <a:spcPts val="325"/>
              </a:spcBef>
            </a:pPr>
            <a:r>
              <a:rPr sz="1400" b="1" dirty="0">
                <a:latin typeface="Arial"/>
                <a:cs typeface="Arial"/>
              </a:rPr>
              <a:t>Soubz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l’obligacion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tous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leurs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biens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et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biens</a:t>
            </a:r>
            <a:r>
              <a:rPr sz="1400" b="1" spc="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de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leurs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hoirs meubles et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immeubles</a:t>
            </a:r>
            <a:r>
              <a:rPr sz="1400" spc="-10" dirty="0">
                <a:latin typeface="Arial"/>
                <a:cs typeface="Arial"/>
              </a:rPr>
              <a:t> presens </a:t>
            </a:r>
            <a:r>
              <a:rPr sz="1400" dirty="0">
                <a:latin typeface="Arial"/>
                <a:cs typeface="Arial"/>
              </a:rPr>
              <a:t>et avenir quelz et ou qu’ils soient qu’ilz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soubzmistrent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chacun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pour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tout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justicier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vendre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 </a:t>
            </a:r>
            <a:r>
              <a:rPr sz="1400" spc="-10" dirty="0">
                <a:latin typeface="Arial"/>
                <a:cs typeface="Arial"/>
              </a:rPr>
              <a:t>expletter </a:t>
            </a:r>
            <a:r>
              <a:rPr sz="1400" dirty="0">
                <a:latin typeface="Arial"/>
                <a:cs typeface="Arial"/>
              </a:rPr>
              <a:t>par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nous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noz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successeurs prevoz de Paris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par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tous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autres justices soubz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quelle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juridiction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ilz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seront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et </a:t>
            </a:r>
            <a:r>
              <a:rPr sz="1400" dirty="0">
                <a:latin typeface="Arial"/>
                <a:cs typeface="Arial"/>
              </a:rPr>
              <a:t>pourront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estre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trouvez</a:t>
            </a:r>
            <a:r>
              <a:rPr sz="1400" spc="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leurs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corps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chacun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d'eulx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mectre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et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tenir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en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prison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fermee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oultre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le </a:t>
            </a:r>
            <a:r>
              <a:rPr sz="1400" b="1" dirty="0">
                <a:latin typeface="Arial"/>
                <a:cs typeface="Arial"/>
              </a:rPr>
              <a:t>guichet dudit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Chastellet</a:t>
            </a:r>
            <a:r>
              <a:rPr sz="1400" b="1" spc="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et partout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ailleurs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 leurs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propres despens pour ces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lectres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enteriner...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61519" y="160972"/>
            <a:ext cx="5548868" cy="5200737"/>
            <a:chOff x="982980" y="322173"/>
            <a:chExt cx="6973570" cy="653605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2980" y="322173"/>
              <a:ext cx="6973570" cy="65354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07559" y="921660"/>
              <a:ext cx="58419" cy="87630"/>
            </a:xfrm>
            <a:custGeom>
              <a:avLst/>
              <a:gdLst/>
              <a:ahLst/>
              <a:cxnLst/>
              <a:rect l="l" t="t" r="r" b="b"/>
              <a:pathLst>
                <a:path w="58420" h="87630">
                  <a:moveTo>
                    <a:pt x="0" y="87629"/>
                  </a:moveTo>
                  <a:lnTo>
                    <a:pt x="58419" y="0"/>
                  </a:lnTo>
                </a:path>
              </a:pathLst>
            </a:custGeom>
            <a:ln w="3175">
              <a:solidFill>
                <a:srgbClr val="FB020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17720" y="793390"/>
              <a:ext cx="134620" cy="163830"/>
            </a:xfrm>
            <a:custGeom>
              <a:avLst/>
              <a:gdLst/>
              <a:ahLst/>
              <a:cxnLst/>
              <a:rect l="l" t="t" r="r" b="b"/>
              <a:pathLst>
                <a:path w="134620" h="163830">
                  <a:moveTo>
                    <a:pt x="134619" y="0"/>
                  </a:moveTo>
                  <a:lnTo>
                    <a:pt x="0" y="104139"/>
                  </a:lnTo>
                  <a:lnTo>
                    <a:pt x="88900" y="163829"/>
                  </a:lnTo>
                  <a:lnTo>
                    <a:pt x="134619" y="0"/>
                  </a:lnTo>
                  <a:close/>
                </a:path>
              </a:pathLst>
            </a:custGeom>
            <a:solidFill>
              <a:srgbClr val="FB020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795597" y="479443"/>
            <a:ext cx="6470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Thiverny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37437" y="338429"/>
            <a:ext cx="6604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C.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Bourlet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357120" y="408580"/>
            <a:ext cx="7980045" cy="559054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233679">
              <a:lnSpc>
                <a:spcPts val="1810"/>
              </a:lnSpc>
              <a:spcBef>
                <a:spcPts val="450"/>
              </a:spcBef>
            </a:pPr>
            <a:r>
              <a:rPr dirty="0">
                <a:latin typeface="Calibri"/>
                <a:cs typeface="Calibri"/>
              </a:rPr>
              <a:t>Arch.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Nat.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S303,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n°1,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11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juin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1389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marché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travaux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à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faire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dans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marais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de </a:t>
            </a:r>
            <a:r>
              <a:rPr spc="-10" dirty="0">
                <a:latin typeface="Calibri"/>
                <a:cs typeface="Calibri"/>
              </a:rPr>
              <a:t>Larchant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entre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chapitre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Notre-</a:t>
            </a:r>
            <a:r>
              <a:rPr dirty="0">
                <a:latin typeface="Calibri"/>
                <a:cs typeface="Calibri"/>
              </a:rPr>
              <a:t>Dame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Paris,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seigneur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Larchant,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Colin </a:t>
            </a:r>
            <a:r>
              <a:rPr dirty="0">
                <a:latin typeface="Calibri"/>
                <a:cs typeface="Calibri"/>
              </a:rPr>
              <a:t>Garnier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Robin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L’Ermite,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pionniers,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passé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devant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notaires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Châtelet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J.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Guerry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J.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Aubin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 marL="12700" marR="12065" algn="just">
              <a:lnSpc>
                <a:spcPct val="83800"/>
              </a:lnSpc>
              <a:spcBef>
                <a:spcPts val="1820"/>
              </a:spcBef>
            </a:pPr>
            <a:r>
              <a:rPr dirty="0">
                <a:latin typeface="Calibri"/>
                <a:cs typeface="Calibri"/>
              </a:rPr>
              <a:t>«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tous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ceulx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qui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ces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presentes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lettres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verront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Jehan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seigneur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Foleville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chevalier </a:t>
            </a:r>
            <a:r>
              <a:rPr dirty="0">
                <a:latin typeface="Calibri"/>
                <a:cs typeface="Calibri"/>
              </a:rPr>
              <a:t>conseillier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roy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nostre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sire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garde de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prevosté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Paris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salut.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Savoir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faisons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que </a:t>
            </a:r>
            <a:r>
              <a:rPr dirty="0">
                <a:latin typeface="Calibri"/>
                <a:cs typeface="Calibri"/>
              </a:rPr>
              <a:t>pardevant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Jehan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Aubin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Jehan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Guerry</a:t>
            </a:r>
            <a:r>
              <a:rPr spc="1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clers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notaires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roy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nostre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dit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seigneur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en </a:t>
            </a:r>
            <a:r>
              <a:rPr dirty="0">
                <a:latin typeface="Calibri"/>
                <a:cs typeface="Calibri"/>
              </a:rPr>
              <a:t>son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chastellet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Paris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furent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personnelment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establiz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Colin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Garnier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Robin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Larmite </a:t>
            </a:r>
            <a:r>
              <a:rPr dirty="0">
                <a:latin typeface="Calibri"/>
                <a:cs typeface="Calibri"/>
              </a:rPr>
              <a:t>pionniers,</a:t>
            </a:r>
            <a:r>
              <a:rPr spc="50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lesquex</a:t>
            </a:r>
            <a:r>
              <a:rPr spc="5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5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leurs</a:t>
            </a:r>
            <a:r>
              <a:rPr spc="5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bonnes</a:t>
            </a:r>
            <a:r>
              <a:rPr spc="5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voulentez</a:t>
            </a:r>
            <a:r>
              <a:rPr spc="55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propres</a:t>
            </a:r>
            <a:r>
              <a:rPr spc="60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mouvemens</a:t>
            </a:r>
            <a:r>
              <a:rPr spc="60" dirty="0">
                <a:latin typeface="Calibri"/>
                <a:cs typeface="Calibri"/>
              </a:rPr>
              <a:t> 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55" dirty="0">
                <a:latin typeface="Calibri"/>
                <a:cs typeface="Calibri"/>
              </a:rPr>
              <a:t>  </a:t>
            </a:r>
            <a:r>
              <a:rPr spc="-10" dirty="0">
                <a:latin typeface="Calibri"/>
                <a:cs typeface="Calibri"/>
              </a:rPr>
              <a:t>certaines </a:t>
            </a:r>
            <a:r>
              <a:rPr dirty="0">
                <a:latin typeface="Calibri"/>
                <a:cs typeface="Calibri"/>
              </a:rPr>
              <a:t>sciences</a:t>
            </a:r>
            <a:r>
              <a:rPr spc="3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3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leur</a:t>
            </a:r>
            <a:r>
              <a:rPr spc="3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proufit</a:t>
            </a:r>
            <a:r>
              <a:rPr spc="3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sicomme</a:t>
            </a:r>
            <a:r>
              <a:rPr spc="3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ilz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disoient,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recongnurent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38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confesserent pardevant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lesdiz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notaires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avoir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fait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marchié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convent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chascun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tout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sanz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faire </a:t>
            </a:r>
            <a:r>
              <a:rPr dirty="0">
                <a:latin typeface="Calibri"/>
                <a:cs typeface="Calibri"/>
              </a:rPr>
              <a:t>devision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l’un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l’autre,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honnorables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discretes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personnes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doien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chapitre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de </a:t>
            </a:r>
            <a:r>
              <a:rPr dirty="0">
                <a:latin typeface="Calibri"/>
                <a:cs typeface="Calibri"/>
              </a:rPr>
              <a:t>l’eglise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Paris,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leur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faire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bonne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diligence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besongnes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ouvraiges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leur </a:t>
            </a:r>
            <a:r>
              <a:rPr dirty="0">
                <a:latin typeface="Calibri"/>
                <a:cs typeface="Calibri"/>
              </a:rPr>
              <a:t>mestier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</a:t>
            </a:r>
            <a:r>
              <a:rPr spc="3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3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maniere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qui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s’ensuit,</a:t>
            </a:r>
            <a:r>
              <a:rPr spc="3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c’est</a:t>
            </a:r>
            <a:r>
              <a:rPr spc="3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assavoir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3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faire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3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rigornes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oultre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le </a:t>
            </a:r>
            <a:r>
              <a:rPr dirty="0">
                <a:latin typeface="Calibri"/>
                <a:cs typeface="Calibri"/>
              </a:rPr>
              <a:t>buisson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d’arbres</a:t>
            </a:r>
            <a:r>
              <a:rPr spc="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appellé</a:t>
            </a:r>
            <a:r>
              <a:rPr spc="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mardelle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</a:t>
            </a:r>
            <a:r>
              <a:rPr spc="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8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eaues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l’estant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appellé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les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marez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la </a:t>
            </a:r>
            <a:r>
              <a:rPr dirty="0">
                <a:latin typeface="Calibri"/>
                <a:cs typeface="Calibri"/>
              </a:rPr>
              <a:t>ville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Larchent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souloient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perdre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jadiz,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il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y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entre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chaussee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qui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est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present </a:t>
            </a:r>
            <a:r>
              <a:rPr dirty="0">
                <a:latin typeface="Calibri"/>
                <a:cs typeface="Calibri"/>
              </a:rPr>
              <a:t>qui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souloit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estre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entre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ledit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estant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mardelle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dit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buisson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d’arbres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dessus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dit </a:t>
            </a:r>
            <a:r>
              <a:rPr dirty="0">
                <a:latin typeface="Calibri"/>
                <a:cs typeface="Calibri"/>
              </a:rPr>
              <a:t>six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cens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toises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environ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(…)</a:t>
            </a:r>
            <a:endParaRPr dirty="0">
              <a:latin typeface="Calibri"/>
              <a:cs typeface="Calibri"/>
            </a:endParaRPr>
          </a:p>
          <a:p>
            <a:pPr marL="12700" marR="7620" algn="just">
              <a:lnSpc>
                <a:spcPts val="1810"/>
              </a:lnSpc>
              <a:spcBef>
                <a:spcPts val="10"/>
              </a:spcBef>
            </a:pPr>
            <a:r>
              <a:rPr dirty="0">
                <a:latin typeface="Calibri"/>
                <a:cs typeface="Calibri"/>
              </a:rPr>
              <a:t>Sur</a:t>
            </a:r>
            <a:r>
              <a:rPr spc="2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l’obligacion</a:t>
            </a:r>
            <a:r>
              <a:rPr spc="2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2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tous</a:t>
            </a:r>
            <a:r>
              <a:rPr spc="229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leurs</a:t>
            </a:r>
            <a:r>
              <a:rPr spc="2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biens</a:t>
            </a:r>
            <a:r>
              <a:rPr spc="2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(…)</a:t>
            </a:r>
            <a:r>
              <a:rPr spc="2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27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leurs</a:t>
            </a:r>
            <a:r>
              <a:rPr b="1" spc="2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corps</a:t>
            </a:r>
            <a:r>
              <a:rPr b="1" spc="23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</a:t>
            </a:r>
            <a:r>
              <a:rPr b="1" spc="2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mectre</a:t>
            </a:r>
            <a:r>
              <a:rPr b="1" spc="2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et</a:t>
            </a:r>
            <a:r>
              <a:rPr b="1" spc="229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tenir</a:t>
            </a:r>
            <a:r>
              <a:rPr b="1" spc="2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en</a:t>
            </a:r>
            <a:r>
              <a:rPr b="1" spc="229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prison </a:t>
            </a:r>
            <a:r>
              <a:rPr b="1" dirty="0">
                <a:latin typeface="Calibri"/>
                <a:cs typeface="Calibri"/>
              </a:rPr>
              <a:t>fermee</a:t>
            </a:r>
            <a:r>
              <a:rPr b="1" spc="2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oultre</a:t>
            </a:r>
            <a:r>
              <a:rPr b="1" spc="2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le</a:t>
            </a:r>
            <a:r>
              <a:rPr b="1" spc="2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guichet</a:t>
            </a:r>
            <a:r>
              <a:rPr b="1" spc="2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du</a:t>
            </a:r>
            <a:r>
              <a:rPr b="1" spc="2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chastellet</a:t>
            </a:r>
            <a:r>
              <a:rPr b="1" spc="2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2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Paris</a:t>
            </a:r>
            <a:r>
              <a:rPr b="1" spc="2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2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partout</a:t>
            </a:r>
            <a:r>
              <a:rPr spc="2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ailleurs</a:t>
            </a:r>
            <a:r>
              <a:rPr spc="2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2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leurs</a:t>
            </a:r>
            <a:r>
              <a:rPr spc="2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coux</a:t>
            </a:r>
            <a:r>
              <a:rPr spc="24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et </a:t>
            </a:r>
            <a:r>
              <a:rPr dirty="0">
                <a:latin typeface="Calibri"/>
                <a:cs typeface="Calibri"/>
              </a:rPr>
              <a:t>despens…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l’an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mil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CCCiiiiXX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neuf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vendredi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unze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jours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juing.</a:t>
            </a:r>
            <a:endParaRPr dirty="0">
              <a:latin typeface="Calibri"/>
              <a:cs typeface="Calibri"/>
            </a:endParaRPr>
          </a:p>
          <a:p>
            <a:pPr marR="5080" algn="r">
              <a:lnSpc>
                <a:spcPts val="1635"/>
              </a:lnSpc>
            </a:pPr>
            <a:r>
              <a:rPr dirty="0">
                <a:latin typeface="Calibri"/>
                <a:cs typeface="Calibri"/>
              </a:rPr>
              <a:t>J.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Guerry</a:t>
            </a:r>
            <a:endParaRPr dirty="0">
              <a:latin typeface="Calibri"/>
              <a:cs typeface="Calibri"/>
            </a:endParaRPr>
          </a:p>
          <a:p>
            <a:pPr marR="55880" algn="r">
              <a:lnSpc>
                <a:spcPts val="1985"/>
              </a:lnSpc>
            </a:pPr>
            <a:r>
              <a:rPr dirty="0">
                <a:latin typeface="Calibri"/>
                <a:cs typeface="Calibri"/>
              </a:rPr>
              <a:t>J.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Aubin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60" dirty="0">
                <a:latin typeface="Calibri"/>
                <a:cs typeface="Calibri"/>
              </a:rPr>
              <a:t>»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73714" y="102531"/>
            <a:ext cx="4643032" cy="5452089"/>
            <a:chOff x="2369820" y="102531"/>
            <a:chExt cx="5622925" cy="660273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69820" y="102531"/>
              <a:ext cx="4846320" cy="660227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770879" y="5616850"/>
              <a:ext cx="2221230" cy="67310"/>
            </a:xfrm>
            <a:custGeom>
              <a:avLst/>
              <a:gdLst/>
              <a:ahLst/>
              <a:cxnLst/>
              <a:rect l="l" t="t" r="r" b="b"/>
              <a:pathLst>
                <a:path w="2221229" h="67310">
                  <a:moveTo>
                    <a:pt x="2221229" y="0"/>
                  </a:moveTo>
                  <a:lnTo>
                    <a:pt x="0" y="673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15940" y="5629550"/>
              <a:ext cx="163830" cy="107950"/>
            </a:xfrm>
            <a:custGeom>
              <a:avLst/>
              <a:gdLst/>
              <a:ahLst/>
              <a:cxnLst/>
              <a:rect l="l" t="t" r="r" b="b"/>
              <a:pathLst>
                <a:path w="163829" h="107950">
                  <a:moveTo>
                    <a:pt x="160020" y="0"/>
                  </a:moveTo>
                  <a:lnTo>
                    <a:pt x="0" y="59689"/>
                  </a:lnTo>
                  <a:lnTo>
                    <a:pt x="163830" y="107949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744980" y="5138061"/>
            <a:ext cx="1977389" cy="41655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400"/>
              </a:lnSpc>
              <a:spcBef>
                <a:spcPts val="380"/>
              </a:spcBef>
            </a:pPr>
            <a:r>
              <a:rPr sz="1400" dirty="0">
                <a:latin typeface="Calibri"/>
                <a:cs typeface="Calibri"/>
              </a:rPr>
              <a:t>@Samuel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Lefebvre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Prey </a:t>
            </a:r>
            <a:r>
              <a:rPr sz="1400" dirty="0">
                <a:latin typeface="Calibri"/>
                <a:cs typeface="Calibri"/>
              </a:rPr>
              <a:t>pour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0079A5"/>
                </a:solidFill>
                <a:latin typeface="Calibri"/>
                <a:cs typeface="Calibri"/>
                <a:hlinkClick r:id="rId4"/>
              </a:rPr>
              <a:t>e-</a:t>
            </a:r>
            <a:r>
              <a:rPr sz="1400" spc="-25" dirty="0">
                <a:solidFill>
                  <a:srgbClr val="0079A5"/>
                </a:solidFill>
                <a:latin typeface="Calibri"/>
                <a:cs typeface="Calibri"/>
                <a:hlinkClick r:id="rId4"/>
              </a:rPr>
              <a:t>NDP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37460" y="121560"/>
            <a:ext cx="7755890" cy="5129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" algn="ctr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Et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au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Parlement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b="1" spc="-60" dirty="0">
                <a:latin typeface="Calibri"/>
                <a:cs typeface="Calibri"/>
              </a:rPr>
              <a:t>?</a:t>
            </a:r>
            <a:endParaRPr dirty="0">
              <a:latin typeface="Calibri"/>
              <a:cs typeface="Calibri"/>
            </a:endParaRPr>
          </a:p>
          <a:p>
            <a:pPr marL="12700" algn="just">
              <a:spcBef>
                <a:spcPts val="146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cour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d’appel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cour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personnes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communautés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privilégiées</a:t>
            </a:r>
            <a:endParaRPr dirty="0">
              <a:latin typeface="Calibri"/>
              <a:cs typeface="Calibri"/>
            </a:endParaRPr>
          </a:p>
          <a:p>
            <a:pPr marL="12700" marR="5715" indent="164465" algn="just">
              <a:lnSpc>
                <a:spcPts val="1810"/>
              </a:lnSpc>
              <a:spcBef>
                <a:spcPts val="1810"/>
              </a:spcBef>
              <a:buChar char="-"/>
              <a:tabLst>
                <a:tab pos="177165" algn="l"/>
              </a:tabLst>
            </a:pPr>
            <a:r>
              <a:rPr dirty="0">
                <a:latin typeface="Calibri"/>
                <a:cs typeface="Calibri"/>
              </a:rPr>
              <a:t>de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multiples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attestations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l’obligation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tenir</a:t>
            </a:r>
            <a:r>
              <a:rPr spc="2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prison</a:t>
            </a:r>
            <a:r>
              <a:rPr spc="2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aux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XIVe</a:t>
            </a:r>
            <a:r>
              <a:rPr spc="2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2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XVe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s.</a:t>
            </a:r>
            <a:r>
              <a:rPr spc="254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(cf </a:t>
            </a:r>
            <a:r>
              <a:rPr dirty="0">
                <a:latin typeface="Calibri"/>
                <a:cs typeface="Calibri"/>
              </a:rPr>
              <a:t>Timbal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1973-</a:t>
            </a:r>
            <a:r>
              <a:rPr dirty="0">
                <a:latin typeface="Calibri"/>
                <a:cs typeface="Calibri"/>
              </a:rPr>
              <a:t>1977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Claustre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2007)</a:t>
            </a:r>
            <a:endParaRPr dirty="0">
              <a:latin typeface="Calibri"/>
              <a:cs typeface="Calibri"/>
            </a:endParaRPr>
          </a:p>
          <a:p>
            <a:pPr marL="196215" indent="-183515" algn="just">
              <a:lnSpc>
                <a:spcPts val="1639"/>
              </a:lnSpc>
              <a:buChar char="-"/>
              <a:tabLst>
                <a:tab pos="196215" algn="l"/>
              </a:tabLst>
            </a:pPr>
            <a:r>
              <a:rPr i="1" dirty="0">
                <a:latin typeface="Calibri"/>
                <a:cs typeface="Calibri"/>
              </a:rPr>
              <a:t>Olim</a:t>
            </a:r>
            <a:r>
              <a:rPr i="1" spc="4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(Beugnot,</a:t>
            </a:r>
            <a:r>
              <a:rPr spc="4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II,</a:t>
            </a:r>
            <a:r>
              <a:rPr spc="4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p.</a:t>
            </a:r>
            <a:r>
              <a:rPr spc="4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159,</a:t>
            </a:r>
            <a:r>
              <a:rPr spc="4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XVI)</a:t>
            </a:r>
            <a:r>
              <a:rPr spc="4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Pentecôte</a:t>
            </a:r>
            <a:r>
              <a:rPr spc="4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1280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43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43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duc</a:t>
            </a:r>
            <a:r>
              <a:rPr spc="4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43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Bourgogne</a:t>
            </a:r>
            <a:r>
              <a:rPr spc="4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434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le</a:t>
            </a:r>
            <a:endParaRPr dirty="0">
              <a:latin typeface="Calibri"/>
              <a:cs typeface="Calibri"/>
            </a:endParaRPr>
          </a:p>
          <a:p>
            <a:pPr marL="12700" marR="5080" algn="just">
              <a:lnSpc>
                <a:spcPts val="1810"/>
              </a:lnSpc>
              <a:spcBef>
                <a:spcPts val="180"/>
              </a:spcBef>
            </a:pPr>
            <a:r>
              <a:rPr dirty="0">
                <a:latin typeface="Calibri"/>
                <a:cs typeface="Calibri"/>
              </a:rPr>
              <a:t>maréchal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Champagne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sont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«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tenus</a:t>
            </a:r>
            <a:r>
              <a:rPr spc="1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tenir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prison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à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Paris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»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une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dette</a:t>
            </a:r>
            <a:r>
              <a:rPr spc="11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de </a:t>
            </a:r>
            <a:r>
              <a:rPr dirty="0">
                <a:latin typeface="Calibri"/>
                <a:cs typeface="Calibri"/>
              </a:rPr>
              <a:t>10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000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l.p.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envers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Jean,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fils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aîné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comte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Soissons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son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épouse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Marguerite </a:t>
            </a:r>
            <a:r>
              <a:rPr dirty="0">
                <a:latin typeface="Calibri"/>
                <a:cs typeface="Calibri"/>
              </a:rPr>
              <a:t>(mais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ils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ont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obtenu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un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répit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roi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temps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d’une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expédition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prévue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Gascogne)</a:t>
            </a:r>
            <a:endParaRPr dirty="0">
              <a:latin typeface="Calibri"/>
              <a:cs typeface="Calibri"/>
            </a:endParaRPr>
          </a:p>
          <a:p>
            <a:pPr marL="12700" marR="336550" indent="121920">
              <a:lnSpc>
                <a:spcPts val="1810"/>
              </a:lnSpc>
              <a:spcBef>
                <a:spcPts val="5"/>
              </a:spcBef>
              <a:buFont typeface="Calibri"/>
              <a:buChar char="-"/>
              <a:tabLst>
                <a:tab pos="134620" algn="l"/>
              </a:tabLst>
            </a:pPr>
            <a:r>
              <a:rPr i="1" dirty="0">
                <a:latin typeface="Calibri"/>
                <a:cs typeface="Calibri"/>
              </a:rPr>
              <a:t>Olim</a:t>
            </a:r>
            <a:r>
              <a:rPr i="1"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(Beugnot,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II,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p.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307,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XX)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Pentecôte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1290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bourgeois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Reims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ont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été </a:t>
            </a:r>
            <a:r>
              <a:rPr spc="-10" dirty="0">
                <a:latin typeface="Calibri"/>
                <a:cs typeface="Calibri"/>
              </a:rPr>
              <a:t>envoyés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tenir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prison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à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Laon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dettes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contractées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à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l’occasion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du </a:t>
            </a:r>
            <a:r>
              <a:rPr spc="-10" dirty="0">
                <a:latin typeface="Calibri"/>
                <a:cs typeface="Calibri"/>
              </a:rPr>
              <a:t>couronnement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roi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(prison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non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fermée,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mais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«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dans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ville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»,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«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tourier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»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de </a:t>
            </a:r>
            <a:r>
              <a:rPr dirty="0">
                <a:latin typeface="Calibri"/>
                <a:cs typeface="Calibri"/>
              </a:rPr>
              <a:t>Laon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n’aurait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dû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prélever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sur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eux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droit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«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tourage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»).</a:t>
            </a:r>
            <a:endParaRPr dirty="0">
              <a:latin typeface="Calibri"/>
              <a:cs typeface="Calibri"/>
            </a:endParaRPr>
          </a:p>
          <a:p>
            <a:pPr marL="3175" algn="ctr">
              <a:spcBef>
                <a:spcPts val="1465"/>
              </a:spcBef>
            </a:pPr>
            <a:r>
              <a:rPr b="1" dirty="0">
                <a:latin typeface="Calibri"/>
                <a:cs typeface="Calibri"/>
              </a:rPr>
              <a:t>Et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dans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les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sources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didactiques</a:t>
            </a:r>
            <a:r>
              <a:rPr b="1" spc="355" dirty="0">
                <a:latin typeface="Calibri"/>
                <a:cs typeface="Calibri"/>
              </a:rPr>
              <a:t> </a:t>
            </a:r>
            <a:r>
              <a:rPr b="1" spc="-50" dirty="0">
                <a:latin typeface="Calibri"/>
                <a:cs typeface="Calibri"/>
              </a:rPr>
              <a:t>?</a:t>
            </a:r>
            <a:endParaRPr dirty="0">
              <a:latin typeface="Calibri"/>
              <a:cs typeface="Calibri"/>
            </a:endParaRPr>
          </a:p>
          <a:p>
            <a:pPr marL="12700">
              <a:lnSpc>
                <a:spcPts val="1985"/>
              </a:lnSpc>
              <a:spcBef>
                <a:spcPts val="1460"/>
              </a:spcBef>
            </a:pPr>
            <a:r>
              <a:rPr dirty="0">
                <a:latin typeface="Calibri"/>
                <a:cs typeface="Calibri"/>
              </a:rPr>
              <a:t>Philippe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Beaumanoir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(v. </a:t>
            </a:r>
            <a:r>
              <a:rPr dirty="0">
                <a:latin typeface="Calibri"/>
                <a:cs typeface="Calibri"/>
              </a:rPr>
              <a:t>1280),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t.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I.,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§696,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p.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353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 marL="12700" marR="6985">
              <a:lnSpc>
                <a:spcPts val="1810"/>
              </a:lnSpc>
              <a:spcBef>
                <a:spcPts val="175"/>
              </a:spcBef>
            </a:pPr>
            <a:r>
              <a:rPr dirty="0">
                <a:latin typeface="Calibri"/>
                <a:cs typeface="Calibri"/>
              </a:rPr>
              <a:t>«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Selonc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coustume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nus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cors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d’homme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n’est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pris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dete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s’il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n’a</a:t>
            </a:r>
            <a:r>
              <a:rPr spc="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par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letres</a:t>
            </a:r>
            <a:r>
              <a:rPr spc="6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son </a:t>
            </a:r>
            <a:r>
              <a:rPr dirty="0">
                <a:latin typeface="Calibri"/>
                <a:cs typeface="Calibri"/>
              </a:rPr>
              <a:t>cors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obligié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tenir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et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metre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en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prison,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n’est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dete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roi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ou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conte.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»</a:t>
            </a:r>
            <a:endParaRPr dirty="0">
              <a:latin typeface="Calibri"/>
              <a:cs typeface="Calibri"/>
            </a:endParaRPr>
          </a:p>
          <a:p>
            <a:pPr marL="12700">
              <a:spcBef>
                <a:spcPts val="1460"/>
              </a:spcBef>
            </a:pPr>
            <a:r>
              <a:rPr dirty="0">
                <a:latin typeface="Calibri"/>
                <a:cs typeface="Calibri"/>
              </a:rPr>
              <a:t>Guillaume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Breuil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(v.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1330),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Stilus</a:t>
            </a:r>
            <a:r>
              <a:rPr i="1" spc="-6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curie</a:t>
            </a:r>
            <a:r>
              <a:rPr i="1" spc="-5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parlamenti,</a:t>
            </a:r>
            <a:r>
              <a:rPr i="1"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§XIX,</a:t>
            </a:r>
            <a:r>
              <a:rPr spc="-60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2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73961" y="13610"/>
            <a:ext cx="7883525" cy="5591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spcBef>
                <a:spcPts val="100"/>
              </a:spcBef>
            </a:pPr>
            <a:r>
              <a:rPr sz="15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Travaux</a:t>
            </a:r>
            <a:r>
              <a:rPr sz="15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d’histoire</a:t>
            </a:r>
            <a:r>
              <a:rPr sz="15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sz="1500" b="1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droit</a:t>
            </a:r>
            <a:r>
              <a:rPr sz="15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z="15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contrats</a:t>
            </a:r>
            <a:r>
              <a:rPr sz="15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5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leurs</a:t>
            </a:r>
            <a:r>
              <a:rPr sz="15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clauses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>
              <a:lnSpc>
                <a:spcPts val="1985"/>
              </a:lnSpc>
              <a:spcBef>
                <a:spcPts val="1460"/>
              </a:spcBef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A.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Esmein,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Études</a:t>
            </a:r>
            <a:r>
              <a:rPr sz="15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sur</a:t>
            </a:r>
            <a:r>
              <a:rPr sz="1500" i="1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sz="1500" i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contrats…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1883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>
              <a:lnSpc>
                <a:spcPts val="1810"/>
              </a:lnSpc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J.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Yver,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sz="1500" i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contrats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sz="1500" i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très</a:t>
            </a:r>
            <a:r>
              <a:rPr sz="1500" i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ancien</a:t>
            </a:r>
            <a:r>
              <a:rPr sz="1500" i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droit</a:t>
            </a:r>
            <a:r>
              <a:rPr sz="1500" i="1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normand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1926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>
              <a:lnSpc>
                <a:spcPts val="1810"/>
              </a:lnSpc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O.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Martin,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Histoire</a:t>
            </a:r>
            <a:r>
              <a:rPr sz="15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coutume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z="15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prévôté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vicomté</a:t>
            </a:r>
            <a:r>
              <a:rPr sz="15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Paris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1922-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1930,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t.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II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>
              <a:lnSpc>
                <a:spcPts val="1905"/>
              </a:lnSpc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J.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Balon,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 l’abandon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l’obligation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»,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1958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>
              <a:lnSpc>
                <a:spcPts val="1905"/>
              </a:lnSpc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clauses</a:t>
            </a:r>
            <a:r>
              <a:rPr sz="15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d’obligation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biens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endettés</a:t>
            </a:r>
            <a:r>
              <a:rPr sz="15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1500" baseline="39682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sz="1500" spc="209" baseline="39682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moitié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XIIIe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s.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>
              <a:lnSpc>
                <a:spcPts val="1810"/>
              </a:lnSpc>
            </a:pP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//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marR="68580">
              <a:lnSpc>
                <a:spcPts val="1810"/>
              </a:lnSpc>
              <a:spcBef>
                <a:spcPts val="175"/>
              </a:spcBef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Sceaux</a:t>
            </a:r>
            <a:r>
              <a:rPr sz="15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aux contrats =</a:t>
            </a:r>
            <a:r>
              <a:rPr sz="15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officialités</a:t>
            </a:r>
            <a:r>
              <a:rPr sz="1500" spc="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épiscopales</a:t>
            </a:r>
            <a:r>
              <a:rPr sz="15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sz="15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partir</a:t>
            </a:r>
            <a:r>
              <a:rPr sz="15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 1215</a:t>
            </a:r>
            <a:r>
              <a:rPr sz="15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environ</a:t>
            </a:r>
            <a:r>
              <a:rPr sz="15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sz="1500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Châtelet</a:t>
            </a:r>
            <a:r>
              <a:rPr sz="15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Paris</a:t>
            </a:r>
            <a:r>
              <a:rPr sz="15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vers</a:t>
            </a:r>
            <a:r>
              <a:rPr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1230</a:t>
            </a:r>
            <a:r>
              <a:rPr sz="15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1280</a:t>
            </a:r>
            <a:r>
              <a:rPr sz="15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ordonnance</a:t>
            </a:r>
            <a:r>
              <a:rPr sz="15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royale</a:t>
            </a:r>
            <a:r>
              <a:rPr sz="15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organisant</a:t>
            </a:r>
            <a:r>
              <a:rPr sz="15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sceaux</a:t>
            </a:r>
            <a:r>
              <a:rPr sz="15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royaux</a:t>
            </a:r>
            <a:r>
              <a:rPr sz="15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sz="1500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contrats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080" algn="ctr">
              <a:spcBef>
                <a:spcPts val="1460"/>
              </a:spcBef>
            </a:pP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Législation</a:t>
            </a:r>
            <a:r>
              <a:rPr sz="15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royale</a:t>
            </a:r>
            <a:r>
              <a:rPr sz="15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sz="1500" b="1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dirty="0">
                <a:latin typeface="Calibri" panose="020F0502020204030204" pitchFamily="34" charset="0"/>
                <a:cs typeface="Calibri" panose="020F0502020204030204" pitchFamily="34" charset="0"/>
              </a:rPr>
              <a:t>XIIIe</a:t>
            </a:r>
            <a:r>
              <a:rPr sz="15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s.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marR="69215">
              <a:lnSpc>
                <a:spcPts val="1810"/>
              </a:lnSpc>
              <a:spcBef>
                <a:spcPts val="1820"/>
              </a:spcBef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1206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ordonnance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royale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création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sceau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(royal)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juifs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z="15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créances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juifs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afin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contrôler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l’usure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juive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(supprimé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1223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demande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barons)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1219</a:t>
            </a:r>
            <a:r>
              <a:rPr sz="15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sz="15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1234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5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ordonnances</a:t>
            </a:r>
            <a:r>
              <a:rPr sz="15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royales</a:t>
            </a:r>
            <a:r>
              <a:rPr sz="15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z="15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interdiction</a:t>
            </a:r>
            <a:r>
              <a:rPr sz="15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saisir</a:t>
            </a:r>
            <a:r>
              <a:rPr sz="1500" spc="9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sz="1500" spc="10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corps</a:t>
            </a:r>
            <a:r>
              <a:rPr sz="1500" spc="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z="1500" spc="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personnes endettées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l’égard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0" dirty="0">
                <a:latin typeface="Calibri" panose="020F0502020204030204" pitchFamily="34" charset="0"/>
                <a:cs typeface="Calibri" panose="020F0502020204030204" pitchFamily="34" charset="0"/>
              </a:rPr>
              <a:t>juifs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marR="69215">
              <a:lnSpc>
                <a:spcPts val="1810"/>
              </a:lnSpc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1254</a:t>
            </a:r>
            <a:r>
              <a:rPr sz="1500" spc="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500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ordonnance</a:t>
            </a:r>
            <a:r>
              <a:rPr sz="1500" spc="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royale</a:t>
            </a:r>
            <a:r>
              <a:rPr sz="1500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z="1500" spc="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interdiction</a:t>
            </a:r>
            <a:r>
              <a:rPr sz="15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spc="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l’emprisonnement</a:t>
            </a:r>
            <a:r>
              <a:rPr sz="15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z="15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dette</a:t>
            </a:r>
            <a:r>
              <a:rPr sz="1500" spc="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sz="1500" spc="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prisons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royales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sauf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sz="15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dettes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dues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au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roi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marR="69850">
              <a:lnSpc>
                <a:spcPts val="1810"/>
              </a:lnSpc>
              <a:spcBef>
                <a:spcPts val="10"/>
              </a:spcBef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z="1500" spc="4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assimilation</a:t>
            </a:r>
            <a:r>
              <a:rPr sz="1500" spc="4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entre</a:t>
            </a:r>
            <a:r>
              <a:rPr sz="1500" spc="4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emprisonnement</a:t>
            </a:r>
            <a:r>
              <a:rPr sz="1500" spc="4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z="1500" spc="4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dette</a:t>
            </a:r>
            <a:r>
              <a:rPr sz="1500" spc="4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1500" spc="4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pratique</a:t>
            </a:r>
            <a:r>
              <a:rPr sz="1500" spc="4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d’usure,</a:t>
            </a:r>
            <a:r>
              <a:rPr sz="1500" spc="4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usage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réservé</a:t>
            </a:r>
            <a:r>
              <a:rPr sz="15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sz="1500" spc="-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créances</a:t>
            </a:r>
            <a:r>
              <a:rPr sz="15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royales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marR="67945">
              <a:lnSpc>
                <a:spcPts val="1810"/>
              </a:lnSpc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1303</a:t>
            </a:r>
            <a:r>
              <a:rPr sz="15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5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ordonnance</a:t>
            </a:r>
            <a:r>
              <a:rPr sz="15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royale</a:t>
            </a:r>
            <a:r>
              <a:rPr sz="1500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sz="15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autorisation</a:t>
            </a:r>
            <a:r>
              <a:rPr sz="15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l’emprisonnement</a:t>
            </a:r>
            <a:r>
              <a:rPr sz="1500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sz="1500" spc="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dette</a:t>
            </a:r>
            <a:r>
              <a:rPr sz="1500" spc="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consenti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sz="1500" i="1" dirty="0">
                <a:latin typeface="Calibri" panose="020F0502020204030204" pitchFamily="34" charset="0"/>
                <a:cs typeface="Calibri" panose="020F0502020204030204" pitchFamily="34" charset="0"/>
              </a:rPr>
              <a:t>obligatus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1500" spc="3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r>
              <a:rPr sz="15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l’endetté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marR="60960">
              <a:lnSpc>
                <a:spcPts val="1810"/>
              </a:lnSpc>
              <a:spcBef>
                <a:spcPts val="330"/>
              </a:spcBef>
            </a:pP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z="1500" spc="1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sz="1500" spc="1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juridique</a:t>
            </a:r>
            <a:r>
              <a:rPr sz="1500" spc="1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(obligation</a:t>
            </a:r>
            <a:r>
              <a:rPr sz="1500" spc="1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spéciale</a:t>
            </a:r>
            <a:r>
              <a:rPr sz="1500" spc="1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1500" spc="1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tenir</a:t>
            </a:r>
            <a:r>
              <a:rPr sz="1500" spc="1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prison),</a:t>
            </a:r>
            <a:r>
              <a:rPr sz="1500" spc="20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≈1280,</a:t>
            </a:r>
            <a:r>
              <a:rPr sz="1500" spc="1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utile</a:t>
            </a:r>
            <a:r>
              <a:rPr sz="1500" spc="1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sz="1500" spc="1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compétition</a:t>
            </a:r>
            <a:r>
              <a:rPr sz="15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dirty="0">
                <a:latin typeface="Calibri" panose="020F0502020204030204" pitchFamily="34" charset="0"/>
                <a:cs typeface="Calibri" panose="020F0502020204030204" pitchFamily="34" charset="0"/>
              </a:rPr>
              <a:t>juridictions</a:t>
            </a:r>
            <a:r>
              <a:rPr sz="15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royales,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épiscopales,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communales,</a:t>
            </a:r>
            <a:r>
              <a:rPr sz="15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spc="-10" dirty="0">
                <a:latin typeface="Calibri" panose="020F0502020204030204" pitchFamily="34" charset="0"/>
                <a:cs typeface="Calibri" panose="020F0502020204030204" pitchFamily="34" charset="0"/>
              </a:rPr>
              <a:t>seigneuriales.</a:t>
            </a:r>
            <a:endParaRPr sz="1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59989" y="1872891"/>
            <a:ext cx="7919720" cy="2358979"/>
          </a:xfrm>
          <a:prstGeom prst="rect">
            <a:avLst/>
          </a:prstGeom>
          <a:ln w="3175">
            <a:solidFill>
              <a:srgbClr val="000000"/>
            </a:solidFill>
          </a:ln>
        </p:spPr>
        <p:txBody>
          <a:bodyPr vert="horz" wrap="square" lIns="0" tIns="229870" rIns="0" bIns="0" rtlCol="0">
            <a:spAutoFit/>
          </a:bodyPr>
          <a:lstStyle/>
          <a:p>
            <a:pPr>
              <a:spcBef>
                <a:spcPts val="1810"/>
              </a:spcBef>
            </a:pP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9535" marR="90170">
              <a:lnSpc>
                <a:spcPts val="1810"/>
              </a:lnSpc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pl-PL" spc="26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est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l’auteur</a:t>
            </a:r>
            <a:r>
              <a:rPr lang="pl-PL" spc="2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l-PL" spc="2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cette</a:t>
            </a:r>
            <a:r>
              <a:rPr lang="pl-PL" spc="2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  <a:r>
              <a:rPr lang="pl-PL" spc="2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attestée</a:t>
            </a:r>
            <a:r>
              <a:rPr lang="pl-PL" spc="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vers</a:t>
            </a:r>
            <a:r>
              <a:rPr lang="pl-PL" spc="2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1280</a:t>
            </a:r>
            <a:r>
              <a:rPr lang="pl-PL" spc="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reprise</a:t>
            </a:r>
            <a:r>
              <a:rPr lang="pl-PL" spc="28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r>
              <a:rPr lang="pl-PL" spc="2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roi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25" dirty="0"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1303</a:t>
            </a:r>
            <a:r>
              <a:rPr lang="pl-PL" spc="-50" dirty="0">
                <a:latin typeface="Calibri" panose="020F0502020204030204" pitchFamily="34" charset="0"/>
                <a:cs typeface="Calibri" panose="020F0502020204030204" pitchFamily="34" charset="0"/>
              </a:rPr>
              <a:t> ?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9535" marR="88265">
              <a:lnSpc>
                <a:spcPts val="1810"/>
              </a:lnSpc>
              <a:spcBef>
                <a:spcPts val="1820"/>
              </a:spcBef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pl-PL" spc="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notion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romaine</a:t>
            </a:r>
            <a:r>
              <a:rPr lang="pl-PL" spc="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d’</a:t>
            </a:r>
            <a:r>
              <a:rPr lang="pl-PL" i="1" dirty="0" err="1">
                <a:latin typeface="Calibri" panose="020F0502020204030204" pitchFamily="34" charset="0"/>
                <a:cs typeface="Calibri" panose="020F0502020204030204" pitchFamily="34" charset="0"/>
              </a:rPr>
              <a:t>obligatio</a:t>
            </a:r>
            <a:r>
              <a:rPr lang="pl-PL" i="1" spc="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pratiques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des</a:t>
            </a:r>
            <a:r>
              <a:rPr lang="pl-PL" spc="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tabellions</a:t>
            </a:r>
            <a:r>
              <a:rPr lang="pl-PL" spc="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notaires</a:t>
            </a:r>
            <a:r>
              <a:rPr lang="pl-PL" spc="28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autour</a:t>
            </a:r>
            <a:r>
              <a:rPr lang="pl-PL" spc="2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25" dirty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sceaux</a:t>
            </a:r>
            <a:r>
              <a:rPr lang="pl-PL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royaux</a:t>
            </a:r>
            <a:r>
              <a:rPr lang="pl-PL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lang="pl-PL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contrats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9535" marR="92075">
              <a:lnSpc>
                <a:spcPts val="1810"/>
              </a:lnSpc>
              <a:spcBef>
                <a:spcPts val="1810"/>
              </a:spcBef>
            </a:pP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lang="pl-PL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juriste</a:t>
            </a:r>
            <a:r>
              <a:rPr lang="pl-PL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romaniste</a:t>
            </a:r>
            <a:r>
              <a:rPr lang="pl-PL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lang="pl-PL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domaine</a:t>
            </a:r>
            <a:r>
              <a:rPr lang="pl-PL" spc="1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capétien</a:t>
            </a:r>
            <a:r>
              <a:rPr lang="pl-PL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pl-PL" spc="1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Orléanais</a:t>
            </a:r>
            <a:r>
              <a:rPr lang="pl-PL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pl-PL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Jacques</a:t>
            </a:r>
            <a:r>
              <a:rPr lang="pl-PL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l-PL" spc="1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Revigny</a:t>
            </a:r>
            <a:r>
              <a:rPr lang="pl-PL" spc="11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cf</a:t>
            </a:r>
            <a:r>
              <a:rPr lang="pl-PL" spc="1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25" dirty="0">
                <a:latin typeface="Calibri" panose="020F0502020204030204" pitchFamily="34" charset="0"/>
                <a:cs typeface="Calibri" panose="020F0502020204030204" pitchFamily="34" charset="0"/>
              </a:rPr>
              <a:t>G.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Pieri,</a:t>
            </a:r>
            <a:r>
              <a:rPr lang="pl-PL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pl-PL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Obligation</a:t>
            </a:r>
            <a:r>
              <a:rPr lang="pl-PL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»,</a:t>
            </a:r>
            <a:r>
              <a:rPr lang="pl-PL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1990)</a:t>
            </a:r>
            <a:r>
              <a:rPr lang="pl-PL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r>
              <a:rPr lang="pl-PL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lang="pl-PL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pl-PL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ses</a:t>
            </a:r>
            <a:r>
              <a:rPr lang="pl-PL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cs typeface="Calibri" panose="020F0502020204030204" pitchFamily="34" charset="0"/>
              </a:rPr>
              <a:t>élèves</a:t>
            </a:r>
            <a:r>
              <a:rPr lang="pl-PL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pc="-5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5069" y="592730"/>
            <a:ext cx="7436484" cy="1163320"/>
          </a:xfrm>
          <a:prstGeom prst="rect">
            <a:avLst/>
          </a:prstGeom>
        </p:spPr>
        <p:txBody>
          <a:bodyPr vert="horz" wrap="square" lIns="0" tIns="83820" rIns="0" bIns="0" rtlCol="0" anchor="ctr">
            <a:spAutoFit/>
          </a:bodyPr>
          <a:lstStyle/>
          <a:p>
            <a:pPr marL="12700" marR="5080">
              <a:lnSpc>
                <a:spcPts val="2800"/>
              </a:lnSpc>
              <a:spcBef>
                <a:spcPts val="660"/>
              </a:spcBef>
            </a:pPr>
            <a:r>
              <a:rPr sz="2800" b="1" dirty="0">
                <a:latin typeface="Calibri"/>
                <a:cs typeface="Calibri"/>
              </a:rPr>
              <a:t>2/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des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sources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judiciaires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médiévales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aux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séries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de </a:t>
            </a:r>
            <a:r>
              <a:rPr sz="2800" b="1" dirty="0">
                <a:latin typeface="Calibri"/>
                <a:cs typeface="Calibri"/>
              </a:rPr>
              <a:t>données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historiques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: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sérier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pour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faire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émerger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une </a:t>
            </a:r>
            <a:r>
              <a:rPr sz="2800" b="1" dirty="0">
                <a:latin typeface="Calibri"/>
                <a:cs typeface="Calibri"/>
              </a:rPr>
              <a:t>norme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comportement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institutionnel</a:t>
            </a:r>
            <a:endParaRPr sz="2800" b="1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9670" y="1925977"/>
            <a:ext cx="7816215" cy="378904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8100" algn="just">
              <a:spcBef>
                <a:spcPts val="1090"/>
              </a:spcBef>
            </a:pPr>
            <a:r>
              <a:rPr sz="1600" spc="-25" dirty="0">
                <a:latin typeface="Calibri"/>
                <a:cs typeface="Calibri"/>
              </a:rPr>
              <a:t>Travaux </a:t>
            </a:r>
            <a:r>
              <a:rPr sz="1600" spc="-10" dirty="0">
                <a:latin typeface="Calibri"/>
                <a:cs typeface="Calibri"/>
              </a:rPr>
              <a:t>personnels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publiés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:</a:t>
            </a:r>
            <a:endParaRPr sz="1600" dirty="0">
              <a:latin typeface="Calibri"/>
              <a:cs typeface="Calibri"/>
            </a:endParaRPr>
          </a:p>
          <a:p>
            <a:pPr marL="38100" marR="34290" algn="just">
              <a:lnSpc>
                <a:spcPts val="1500"/>
              </a:lnSpc>
              <a:spcBef>
                <a:spcPts val="1230"/>
              </a:spcBef>
            </a:pPr>
            <a:r>
              <a:rPr sz="1500" dirty="0">
                <a:latin typeface="Calibri"/>
                <a:cs typeface="Calibri"/>
              </a:rPr>
              <a:t>2020,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avec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Camille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Chaserant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Agnès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Gramain,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«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Sérier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pour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révéler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une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norme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comportement </a:t>
            </a:r>
            <a:r>
              <a:rPr sz="1500" dirty="0">
                <a:latin typeface="Calibri"/>
                <a:cs typeface="Calibri"/>
              </a:rPr>
              <a:t>institutionnel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: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analyse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croisée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trois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types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juridiction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»,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dans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L'évident</a:t>
            </a:r>
            <a:r>
              <a:rPr sz="1500" i="1" spc="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et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l'invisible.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spc="-10" dirty="0">
                <a:latin typeface="Calibri"/>
                <a:cs typeface="Calibri"/>
              </a:rPr>
              <a:t>Questions </a:t>
            </a:r>
            <a:r>
              <a:rPr sz="1500" i="1" dirty="0">
                <a:latin typeface="Calibri"/>
                <a:cs typeface="Calibri"/>
              </a:rPr>
              <a:t>de</a:t>
            </a:r>
            <a:r>
              <a:rPr sz="1500" i="1" spc="1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méthode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en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économie</a:t>
            </a:r>
            <a:r>
              <a:rPr sz="1500" i="1" spc="2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et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en</a:t>
            </a:r>
            <a:r>
              <a:rPr sz="1500" i="1" spc="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histoire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L.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Feller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A.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Gramain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(dir.),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Paris,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Editions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 la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Sorbonne,</a:t>
            </a:r>
            <a:endParaRPr sz="1500" dirty="0">
              <a:latin typeface="Calibri"/>
              <a:cs typeface="Calibri"/>
            </a:endParaRPr>
          </a:p>
          <a:p>
            <a:pPr marL="38100" algn="just">
              <a:lnSpc>
                <a:spcPts val="1350"/>
              </a:lnSpc>
            </a:pPr>
            <a:r>
              <a:rPr sz="1500" dirty="0">
                <a:latin typeface="Calibri"/>
                <a:cs typeface="Calibri"/>
              </a:rPr>
              <a:t>p.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265-281.</a:t>
            </a:r>
            <a:endParaRPr sz="1500" dirty="0">
              <a:latin typeface="Calibri"/>
              <a:cs typeface="Calibri"/>
            </a:endParaRPr>
          </a:p>
          <a:p>
            <a:pPr marL="38100" marR="36830" algn="just">
              <a:lnSpc>
                <a:spcPts val="1500"/>
              </a:lnSpc>
              <a:spcBef>
                <a:spcPts val="150"/>
              </a:spcBef>
            </a:pPr>
            <a:r>
              <a:rPr sz="1500" dirty="0">
                <a:latin typeface="Calibri"/>
                <a:cs typeface="Calibri"/>
              </a:rPr>
              <a:t>2019,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«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juge,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interprète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grâce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?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jurisprudence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du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Châtelet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Paris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sur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les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lettres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grâce </a:t>
            </a:r>
            <a:r>
              <a:rPr sz="1500" dirty="0">
                <a:latin typeface="Calibri"/>
                <a:cs typeface="Calibri"/>
              </a:rPr>
              <a:t>royale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en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faveur</a:t>
            </a:r>
            <a:r>
              <a:rPr sz="1500" spc="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des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endettés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(XV</a:t>
            </a:r>
            <a:r>
              <a:rPr sz="1275" baseline="9803" dirty="0">
                <a:latin typeface="Calibri"/>
                <a:cs typeface="Calibri"/>
              </a:rPr>
              <a:t>e</a:t>
            </a:r>
            <a:r>
              <a:rPr sz="1275" spc="-15" baseline="980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siècle)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»),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dans</a:t>
            </a:r>
            <a:r>
              <a:rPr sz="1500" spc="3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La</a:t>
            </a:r>
            <a:r>
              <a:rPr sz="1500" i="1" spc="1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règle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de</a:t>
            </a:r>
            <a:r>
              <a:rPr sz="1500" i="1" spc="10" dirty="0">
                <a:latin typeface="Calibri"/>
                <a:cs typeface="Calibri"/>
              </a:rPr>
              <a:t> </a:t>
            </a:r>
            <a:r>
              <a:rPr sz="1500" i="1" spc="-10" dirty="0">
                <a:latin typeface="Calibri"/>
                <a:cs typeface="Calibri"/>
              </a:rPr>
              <a:t>l’unité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?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Le</a:t>
            </a:r>
            <a:r>
              <a:rPr sz="1500" i="1" spc="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juge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et</a:t>
            </a:r>
            <a:r>
              <a:rPr sz="1500" i="1" spc="1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le</a:t>
            </a:r>
            <a:r>
              <a:rPr sz="1500" i="1" spc="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droit</a:t>
            </a:r>
            <a:r>
              <a:rPr sz="1500" i="1" spc="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du</a:t>
            </a:r>
            <a:r>
              <a:rPr sz="1500" i="1" spc="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roi</a:t>
            </a:r>
            <a:r>
              <a:rPr sz="1500" i="1" spc="10" dirty="0">
                <a:latin typeface="Calibri"/>
                <a:cs typeface="Calibri"/>
              </a:rPr>
              <a:t> </a:t>
            </a:r>
            <a:r>
              <a:rPr sz="1500" i="1" spc="-20" dirty="0">
                <a:latin typeface="Calibri"/>
                <a:cs typeface="Calibri"/>
              </a:rPr>
              <a:t>dans </a:t>
            </a:r>
            <a:r>
              <a:rPr sz="1500" i="1" dirty="0">
                <a:latin typeface="Calibri"/>
                <a:cs typeface="Calibri"/>
              </a:rPr>
              <a:t>la</a:t>
            </a:r>
            <a:r>
              <a:rPr sz="1500" i="1" spc="30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France</a:t>
            </a:r>
            <a:r>
              <a:rPr sz="1500" i="1" spc="31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moderne</a:t>
            </a:r>
            <a:r>
              <a:rPr sz="1500" i="1" spc="3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(XV</a:t>
            </a:r>
            <a:r>
              <a:rPr sz="1275" i="1" baseline="9803" dirty="0">
                <a:latin typeface="Calibri"/>
                <a:cs typeface="Calibri"/>
              </a:rPr>
              <a:t>e</a:t>
            </a:r>
            <a:r>
              <a:rPr sz="1500" i="1" dirty="0">
                <a:latin typeface="Calibri"/>
                <a:cs typeface="Calibri"/>
              </a:rPr>
              <a:t>-XVIII</a:t>
            </a:r>
            <a:r>
              <a:rPr sz="1275" i="1" baseline="9803" dirty="0">
                <a:latin typeface="Calibri"/>
                <a:cs typeface="Calibri"/>
              </a:rPr>
              <a:t>e</a:t>
            </a:r>
            <a:r>
              <a:rPr sz="1275" i="1" spc="-37" baseline="9803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siècle)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3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Patrick</a:t>
            </a:r>
            <a:r>
              <a:rPr sz="1500" spc="3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Arabeyre</a:t>
            </a:r>
            <a:r>
              <a:rPr sz="1500" spc="3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3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Olivier</a:t>
            </a:r>
            <a:r>
              <a:rPr sz="1500" spc="3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Poncet</a:t>
            </a:r>
            <a:r>
              <a:rPr sz="1500" spc="3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(dir.),</a:t>
            </a:r>
            <a:r>
              <a:rPr sz="1500" spc="3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Paris,</a:t>
            </a:r>
            <a:r>
              <a:rPr sz="1500" spc="30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Classiques </a:t>
            </a:r>
            <a:r>
              <a:rPr sz="1500" spc="-20" dirty="0">
                <a:latin typeface="Calibri"/>
                <a:cs typeface="Calibri"/>
              </a:rPr>
              <a:t>Garnier,</a:t>
            </a:r>
            <a:r>
              <a:rPr sz="1500" dirty="0">
                <a:latin typeface="Calibri"/>
                <a:cs typeface="Calibri"/>
              </a:rPr>
              <a:t> p.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89-</a:t>
            </a:r>
            <a:r>
              <a:rPr sz="1500" spc="-20" dirty="0">
                <a:latin typeface="Calibri"/>
                <a:cs typeface="Calibri"/>
              </a:rPr>
              <a:t>103.</a:t>
            </a:r>
            <a:endParaRPr sz="1500" dirty="0">
              <a:latin typeface="Calibri"/>
              <a:cs typeface="Calibri"/>
            </a:endParaRPr>
          </a:p>
          <a:p>
            <a:pPr marL="38100" marR="30480" algn="just">
              <a:lnSpc>
                <a:spcPct val="83100"/>
              </a:lnSpc>
              <a:spcBef>
                <a:spcPts val="5"/>
              </a:spcBef>
            </a:pPr>
            <a:r>
              <a:rPr sz="1500" dirty="0">
                <a:latin typeface="Calibri"/>
                <a:cs typeface="Calibri"/>
              </a:rPr>
              <a:t>2012,</a:t>
            </a:r>
            <a:r>
              <a:rPr sz="1500" spc="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«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grâce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norme.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</a:t>
            </a:r>
            <a:r>
              <a:rPr sz="1500" spc="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cas</a:t>
            </a:r>
            <a:r>
              <a:rPr sz="1500" spc="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des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lettres</a:t>
            </a:r>
            <a:r>
              <a:rPr sz="1500" spc="1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9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répit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(royaume</a:t>
            </a:r>
            <a:r>
              <a:rPr sz="1500" spc="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France,</a:t>
            </a:r>
            <a:r>
              <a:rPr sz="1500" spc="1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XIV</a:t>
            </a:r>
            <a:r>
              <a:rPr sz="1275" baseline="26143" dirty="0">
                <a:latin typeface="Calibri"/>
                <a:cs typeface="Calibri"/>
              </a:rPr>
              <a:t>e</a:t>
            </a:r>
            <a:r>
              <a:rPr sz="1275" spc="375" baseline="2614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10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XV</a:t>
            </a:r>
            <a:r>
              <a:rPr sz="1275" baseline="26143" dirty="0">
                <a:latin typeface="Calibri"/>
                <a:cs typeface="Calibri"/>
              </a:rPr>
              <a:t>e</a:t>
            </a:r>
            <a:r>
              <a:rPr sz="1275" spc="-22" baseline="2614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siècle)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», </a:t>
            </a:r>
            <a:r>
              <a:rPr sz="1500" dirty="0">
                <a:latin typeface="Calibri"/>
                <a:cs typeface="Calibri"/>
              </a:rPr>
              <a:t>dans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La</a:t>
            </a:r>
            <a:r>
              <a:rPr sz="1500" i="1" spc="-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fabrique</a:t>
            </a:r>
            <a:r>
              <a:rPr sz="1500" i="1" spc="-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de</a:t>
            </a:r>
            <a:r>
              <a:rPr sz="1500" i="1" spc="-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la</a:t>
            </a:r>
            <a:r>
              <a:rPr sz="1500" i="1" spc="-3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norme.</a:t>
            </a:r>
            <a:r>
              <a:rPr sz="1500" i="1" spc="-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Lieux</a:t>
            </a:r>
            <a:r>
              <a:rPr sz="1500" i="1" spc="-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et</a:t>
            </a:r>
            <a:r>
              <a:rPr sz="1500" i="1" spc="-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modes</a:t>
            </a:r>
            <a:r>
              <a:rPr sz="1500" i="1" spc="-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de</a:t>
            </a:r>
            <a:r>
              <a:rPr sz="1500" i="1" spc="-25" dirty="0">
                <a:latin typeface="Calibri"/>
                <a:cs typeface="Calibri"/>
              </a:rPr>
              <a:t> </a:t>
            </a:r>
            <a:r>
              <a:rPr sz="1500" i="1" spc="-10" dirty="0">
                <a:latin typeface="Calibri"/>
                <a:cs typeface="Calibri"/>
              </a:rPr>
              <a:t>production</a:t>
            </a:r>
            <a:r>
              <a:rPr sz="1500" i="1" spc="-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des</a:t>
            </a:r>
            <a:r>
              <a:rPr sz="1500" i="1" spc="-3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normes</a:t>
            </a:r>
            <a:r>
              <a:rPr sz="1500" i="1" spc="-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au</a:t>
            </a:r>
            <a:r>
              <a:rPr sz="1500" i="1" spc="-3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Moyen</a:t>
            </a:r>
            <a:r>
              <a:rPr sz="1500" i="1" spc="-3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Âge</a:t>
            </a:r>
            <a:r>
              <a:rPr sz="1500" i="1" spc="-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et</a:t>
            </a:r>
            <a:r>
              <a:rPr sz="1500" i="1" spc="-2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à</a:t>
            </a:r>
            <a:r>
              <a:rPr sz="1500" i="1" spc="-30" dirty="0">
                <a:latin typeface="Calibri"/>
                <a:cs typeface="Calibri"/>
              </a:rPr>
              <a:t> </a:t>
            </a:r>
            <a:r>
              <a:rPr sz="1500" i="1" spc="-10" dirty="0">
                <a:latin typeface="Calibri"/>
                <a:cs typeface="Calibri"/>
              </a:rPr>
              <a:t>l'époque </a:t>
            </a:r>
            <a:r>
              <a:rPr sz="1500" i="1" dirty="0">
                <a:latin typeface="Calibri"/>
                <a:cs typeface="Calibri"/>
              </a:rPr>
              <a:t>moderne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30" dirty="0">
                <a:latin typeface="Calibri"/>
                <a:cs typeface="Calibri"/>
              </a:rPr>
              <a:t>V.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Barraud-</a:t>
            </a:r>
            <a:r>
              <a:rPr sz="1500" dirty="0">
                <a:latin typeface="Calibri"/>
                <a:cs typeface="Calibri"/>
              </a:rPr>
              <a:t>Beaulande,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E.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Marmursztejn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J.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Claustre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(dir.),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Rennes,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Presses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Universitaires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Rennes,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p.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161-</a:t>
            </a:r>
            <a:r>
              <a:rPr sz="1500" spc="-20" dirty="0">
                <a:latin typeface="Calibri"/>
                <a:cs typeface="Calibri"/>
              </a:rPr>
              <a:t>176</a:t>
            </a:r>
            <a:r>
              <a:rPr sz="1500" i="1" spc="-20" dirty="0">
                <a:latin typeface="Calibri"/>
                <a:cs typeface="Calibri"/>
              </a:rPr>
              <a:t>.</a:t>
            </a:r>
            <a:endParaRPr sz="1500" dirty="0">
              <a:latin typeface="Calibri"/>
              <a:cs typeface="Calibri"/>
            </a:endParaRPr>
          </a:p>
          <a:p>
            <a:pPr marL="38100" marR="33655" algn="just">
              <a:lnSpc>
                <a:spcPts val="1500"/>
              </a:lnSpc>
            </a:pPr>
            <a:r>
              <a:rPr sz="1500" dirty="0">
                <a:latin typeface="Calibri"/>
                <a:cs typeface="Calibri"/>
              </a:rPr>
              <a:t>2011,</a:t>
            </a:r>
            <a:r>
              <a:rPr sz="1500" spc="7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«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répit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pardon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des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dettes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dans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royaume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France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à</a:t>
            </a:r>
            <a:r>
              <a:rPr sz="1500" spc="7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fin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du</a:t>
            </a:r>
            <a:r>
              <a:rPr sz="1500" spc="8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Moyen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Âge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»,</a:t>
            </a:r>
            <a:r>
              <a:rPr sz="1500" spc="85" dirty="0">
                <a:latin typeface="Calibri"/>
                <a:cs typeface="Calibri"/>
              </a:rPr>
              <a:t> </a:t>
            </a:r>
            <a:r>
              <a:rPr sz="1500" spc="-20" dirty="0">
                <a:latin typeface="Calibri"/>
                <a:cs typeface="Calibri"/>
              </a:rPr>
              <a:t>dans </a:t>
            </a:r>
            <a:r>
              <a:rPr sz="1500" i="1" dirty="0">
                <a:latin typeface="Calibri"/>
                <a:cs typeface="Calibri"/>
              </a:rPr>
              <a:t>Figures</a:t>
            </a:r>
            <a:r>
              <a:rPr sz="1500" i="1" spc="3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politiques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du</a:t>
            </a:r>
            <a:r>
              <a:rPr sz="1500" i="1" spc="3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pardon.</a:t>
            </a:r>
            <a:r>
              <a:rPr sz="1500" i="1" spc="5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De</a:t>
            </a:r>
            <a:r>
              <a:rPr sz="1500" i="1" spc="4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l'Antiquité</a:t>
            </a:r>
            <a:r>
              <a:rPr sz="1500" i="1" spc="4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à</a:t>
            </a:r>
            <a:r>
              <a:rPr sz="1500" i="1" spc="3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la</a:t>
            </a:r>
            <a:r>
              <a:rPr sz="1500" i="1" spc="4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Renaissance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É.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Scheid-</a:t>
            </a:r>
            <a:r>
              <a:rPr sz="1500" dirty="0">
                <a:latin typeface="Calibri"/>
                <a:cs typeface="Calibri"/>
              </a:rPr>
              <a:t>Tissinier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Th.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Rentet</a:t>
            </a:r>
            <a:r>
              <a:rPr sz="1500" spc="4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(dir.), </a:t>
            </a:r>
            <a:r>
              <a:rPr sz="1500" dirty="0">
                <a:latin typeface="Calibri"/>
                <a:cs typeface="Calibri"/>
              </a:rPr>
              <a:t>Paris,</a:t>
            </a:r>
            <a:r>
              <a:rPr sz="1500" spc="-4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Nolin,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p.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99-</a:t>
            </a:r>
            <a:r>
              <a:rPr sz="1500" spc="-20" dirty="0">
                <a:latin typeface="Calibri"/>
                <a:cs typeface="Calibri"/>
              </a:rPr>
              <a:t>115.</a:t>
            </a:r>
            <a:endParaRPr sz="1500" dirty="0">
              <a:latin typeface="Calibri"/>
              <a:cs typeface="Calibri"/>
            </a:endParaRPr>
          </a:p>
          <a:p>
            <a:pPr marL="38100" marR="31115" algn="just">
              <a:lnSpc>
                <a:spcPts val="1500"/>
              </a:lnSpc>
            </a:pPr>
            <a:r>
              <a:rPr sz="1500" dirty="0">
                <a:latin typeface="Calibri"/>
                <a:cs typeface="Calibri"/>
              </a:rPr>
              <a:t>2011,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«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«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Donner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 temps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»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: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le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répit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royal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à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la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fin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du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Moyen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Âge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»,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dans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Le</a:t>
            </a:r>
            <a:r>
              <a:rPr sz="1500" i="1" spc="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Don</a:t>
            </a:r>
            <a:r>
              <a:rPr sz="1500" i="1" spc="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et</a:t>
            </a:r>
            <a:r>
              <a:rPr sz="1500" i="1" spc="1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le</a:t>
            </a:r>
            <a:r>
              <a:rPr sz="1500" i="1" spc="10" dirty="0">
                <a:latin typeface="Calibri"/>
                <a:cs typeface="Calibri"/>
              </a:rPr>
              <a:t> </a:t>
            </a:r>
            <a:r>
              <a:rPr sz="1500" i="1" spc="-20" dirty="0">
                <a:latin typeface="Calibri"/>
                <a:cs typeface="Calibri"/>
              </a:rPr>
              <a:t>contre-</a:t>
            </a:r>
            <a:r>
              <a:rPr sz="1500" i="1" dirty="0">
                <a:latin typeface="Calibri"/>
                <a:cs typeface="Calibri"/>
              </a:rPr>
              <a:t>don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L. </a:t>
            </a:r>
            <a:r>
              <a:rPr sz="1500" dirty="0">
                <a:latin typeface="Calibri"/>
                <a:cs typeface="Calibri"/>
              </a:rPr>
              <a:t>Faggion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et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L.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Verdon </a:t>
            </a:r>
            <a:r>
              <a:rPr sz="1500" spc="-20" dirty="0">
                <a:latin typeface="Calibri"/>
                <a:cs typeface="Calibri"/>
              </a:rPr>
              <a:t>(dir.),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Publications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l'université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de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Provence,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p.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25" dirty="0">
                <a:latin typeface="Calibri"/>
                <a:cs typeface="Calibri"/>
              </a:rPr>
              <a:t>39-57.</a:t>
            </a:r>
            <a:endParaRPr sz="1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233987"/>
              </p:ext>
            </p:extLst>
          </p:nvPr>
        </p:nvGraphicFramePr>
        <p:xfrm>
          <a:off x="4249881" y="105389"/>
          <a:ext cx="5829177" cy="53998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2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6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0323">
                <a:tc>
                  <a:txBody>
                    <a:bodyPr/>
                    <a:lstStyle/>
                    <a:p>
                      <a:pPr marL="1098550" marR="840740" indent="-248920">
                        <a:lnSpc>
                          <a:spcPts val="1600"/>
                        </a:lnSpc>
                        <a:spcBef>
                          <a:spcPts val="28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question posée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637" marB="0">
                    <a:lnL w="28575">
                      <a:solidFill>
                        <a:srgbClr val="2C2C89"/>
                      </a:solidFill>
                      <a:prstDash val="solid"/>
                    </a:lnL>
                    <a:lnR w="12700">
                      <a:solidFill>
                        <a:srgbClr val="2C2C89"/>
                      </a:solidFill>
                      <a:prstDash val="solid"/>
                    </a:lnR>
                    <a:lnT w="12700">
                      <a:solidFill>
                        <a:srgbClr val="2C2C89"/>
                      </a:solidFill>
                      <a:prstDash val="solid"/>
                    </a:lnT>
                    <a:lnB w="12700">
                      <a:solidFill>
                        <a:srgbClr val="2C2C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529590" algn="just">
                        <a:lnSpc>
                          <a:spcPct val="836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Quelles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situations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d’endettement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méritent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la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compassion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roi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ses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tribunaux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dans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le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royaume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France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?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3332" marB="0">
                    <a:lnL w="12700">
                      <a:solidFill>
                        <a:srgbClr val="2C2C89"/>
                      </a:solidFill>
                      <a:prstDash val="solid"/>
                    </a:lnL>
                    <a:lnR w="12700">
                      <a:solidFill>
                        <a:srgbClr val="2C2C89"/>
                      </a:solidFill>
                      <a:prstDash val="solid"/>
                    </a:lnR>
                    <a:lnT w="12700">
                      <a:solidFill>
                        <a:srgbClr val="2C2C89"/>
                      </a:solidFill>
                      <a:prstDash val="solid"/>
                    </a:lnT>
                    <a:lnB w="12700">
                      <a:solidFill>
                        <a:srgbClr val="2C2C89"/>
                      </a:solidFill>
                      <a:prstDash val="solid"/>
                    </a:lnB>
                    <a:solidFill>
                      <a:srgbClr val="CDCD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0323">
                <a:tc>
                  <a:txBody>
                    <a:bodyPr/>
                    <a:lstStyle/>
                    <a:p>
                      <a:pPr algn="ctr">
                        <a:lnSpc>
                          <a:spcPts val="188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démarche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engagée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2C2C89"/>
                      </a:solidFill>
                      <a:prstDash val="solid"/>
                    </a:lnL>
                    <a:lnR w="12700">
                      <a:solidFill>
                        <a:srgbClr val="2C2C89"/>
                      </a:solidFill>
                      <a:prstDash val="solid"/>
                    </a:lnR>
                    <a:lnT w="12700">
                      <a:solidFill>
                        <a:srgbClr val="2C2C89"/>
                      </a:solidFill>
                      <a:prstDash val="solid"/>
                    </a:lnT>
                    <a:lnB w="12700">
                      <a:solidFill>
                        <a:srgbClr val="2C2C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ts val="1545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Choix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tribunal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châtelet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Paris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;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1440" marR="194310">
                        <a:lnSpc>
                          <a:spcPts val="1400"/>
                        </a:lnSpc>
                        <a:spcBef>
                          <a:spcPts val="14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choix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contentieux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entériner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répit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(lettre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du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roi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faveur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d’un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endetté)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;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91440" marR="455930">
                        <a:lnSpc>
                          <a:spcPts val="1400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consultation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des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registres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causes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civiles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aux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Archives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nationales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(Y5220-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5232,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1395-1455)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260" marB="0">
                    <a:lnL w="12700">
                      <a:solidFill>
                        <a:srgbClr val="2C2C89"/>
                      </a:solidFill>
                      <a:prstDash val="solid"/>
                    </a:lnL>
                    <a:lnR w="12700">
                      <a:solidFill>
                        <a:srgbClr val="2C2C89"/>
                      </a:solidFill>
                      <a:prstDash val="solid"/>
                    </a:lnR>
                    <a:lnT w="12700">
                      <a:solidFill>
                        <a:srgbClr val="2C2C89"/>
                      </a:solidFill>
                      <a:prstDash val="solid"/>
                    </a:lnT>
                    <a:lnB w="12700">
                      <a:solidFill>
                        <a:srgbClr val="2C2C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167">
                <a:tc>
                  <a:txBody>
                    <a:bodyPr/>
                    <a:lstStyle/>
                    <a:p>
                      <a:pPr algn="ctr">
                        <a:lnSpc>
                          <a:spcPts val="188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Les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données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obtenues</a:t>
                      </a:r>
                      <a:endParaRPr sz="14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2C2C89"/>
                      </a:solidFill>
                      <a:prstDash val="solid"/>
                    </a:lnL>
                    <a:lnR w="12700">
                      <a:solidFill>
                        <a:srgbClr val="2C2C89"/>
                      </a:solidFill>
                      <a:prstDash val="solid"/>
                    </a:lnR>
                    <a:lnT w="12700">
                      <a:solidFill>
                        <a:srgbClr val="2C2C89"/>
                      </a:solidFill>
                      <a:prstDash val="solid"/>
                    </a:lnT>
                    <a:lnB w="28575">
                      <a:solidFill>
                        <a:srgbClr val="2C2C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181100">
                        <a:lnSpc>
                          <a:spcPts val="1410"/>
                        </a:lnSpc>
                        <a:spcBef>
                          <a:spcPts val="2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Enregistrements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sentences standardisés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(parcours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procéduraux)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2768" marB="0">
                    <a:lnL w="12700">
                      <a:solidFill>
                        <a:srgbClr val="2C2C89"/>
                      </a:solidFill>
                      <a:prstDash val="solid"/>
                    </a:lnL>
                    <a:lnR w="12700">
                      <a:solidFill>
                        <a:srgbClr val="2C2C89"/>
                      </a:solidFill>
                      <a:prstDash val="solid"/>
                    </a:lnR>
                    <a:lnT w="12700">
                      <a:solidFill>
                        <a:srgbClr val="2C2C89"/>
                      </a:solidFill>
                      <a:prstDash val="solid"/>
                    </a:lnT>
                    <a:lnB w="28575">
                      <a:solidFill>
                        <a:srgbClr val="2C2C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644650" y="1430930"/>
            <a:ext cx="1751330" cy="2559050"/>
          </a:xfrm>
          <a:prstGeom prst="rect">
            <a:avLst/>
          </a:prstGeom>
          <a:ln w="28393">
            <a:solidFill>
              <a:srgbClr val="212166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30810" marR="123825" indent="-635" algn="ctr">
              <a:spcBef>
                <a:spcPts val="350"/>
              </a:spcBef>
            </a:pPr>
            <a:r>
              <a:rPr dirty="0">
                <a:latin typeface="Calibri"/>
                <a:cs typeface="Calibri"/>
              </a:rPr>
              <a:t>Un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contentieux </a:t>
            </a:r>
            <a:r>
              <a:rPr dirty="0">
                <a:latin typeface="Calibri"/>
                <a:cs typeface="Calibri"/>
              </a:rPr>
              <a:t>en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matière </a:t>
            </a:r>
            <a:r>
              <a:rPr spc="-25" dirty="0">
                <a:latin typeface="Calibri"/>
                <a:cs typeface="Calibri"/>
              </a:rPr>
              <a:t>d’endettement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: </a:t>
            </a:r>
            <a:r>
              <a:rPr dirty="0">
                <a:latin typeface="Calibri"/>
                <a:cs typeface="Calibri"/>
              </a:rPr>
              <a:t>utiliser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une </a:t>
            </a:r>
            <a:r>
              <a:rPr dirty="0">
                <a:latin typeface="Calibri"/>
                <a:cs typeface="Calibri"/>
              </a:rPr>
              <a:t>grâce</a:t>
            </a:r>
            <a:r>
              <a:rPr spc="-8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royale </a:t>
            </a:r>
            <a:r>
              <a:rPr dirty="0">
                <a:latin typeface="Calibri"/>
                <a:cs typeface="Calibri"/>
              </a:rPr>
              <a:t>pour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obtenir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un </a:t>
            </a:r>
            <a:r>
              <a:rPr dirty="0">
                <a:latin typeface="Calibri"/>
                <a:cs typeface="Calibri"/>
              </a:rPr>
              <a:t>délai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de </a:t>
            </a:r>
            <a:r>
              <a:rPr spc="-10" dirty="0">
                <a:latin typeface="Calibri"/>
                <a:cs typeface="Calibri"/>
              </a:rPr>
              <a:t>paiement</a:t>
            </a:r>
            <a:endParaRPr>
              <a:latin typeface="Calibri"/>
              <a:cs typeface="Calibri"/>
            </a:endParaRPr>
          </a:p>
          <a:p>
            <a:pPr marL="635" algn="ctr"/>
            <a:r>
              <a:rPr dirty="0">
                <a:latin typeface="Calibri"/>
                <a:cs typeface="Calibri"/>
              </a:rPr>
              <a:t>(«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répit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»)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5570" y="729890"/>
            <a:ext cx="1512570" cy="598882"/>
          </a:xfrm>
          <a:prstGeom prst="rect">
            <a:avLst/>
          </a:prstGeom>
          <a:ln w="28393">
            <a:solidFill>
              <a:srgbClr val="212166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255904" marR="146685" indent="-101600">
              <a:spcBef>
                <a:spcPts val="350"/>
              </a:spcBef>
            </a:pPr>
            <a:r>
              <a:rPr spc="-10" dirty="0">
                <a:solidFill>
                  <a:srgbClr val="212166"/>
                </a:solidFill>
                <a:latin typeface="Arial"/>
                <a:cs typeface="Arial"/>
              </a:rPr>
              <a:t>Constitution </a:t>
            </a:r>
            <a:r>
              <a:rPr dirty="0">
                <a:solidFill>
                  <a:srgbClr val="212166"/>
                </a:solidFill>
                <a:latin typeface="Arial"/>
                <a:cs typeface="Arial"/>
              </a:rPr>
              <a:t>du</a:t>
            </a:r>
            <a:r>
              <a:rPr spc="-20" dirty="0">
                <a:solidFill>
                  <a:srgbClr val="212166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212166"/>
                </a:solidFill>
                <a:latin typeface="Arial"/>
                <a:cs typeface="Arial"/>
              </a:rPr>
              <a:t>corpus</a:t>
            </a:r>
            <a:endParaRPr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044372" y="176487"/>
            <a:ext cx="3628390" cy="5355590"/>
            <a:chOff x="5520372" y="176487"/>
            <a:chExt cx="3628390" cy="5355590"/>
          </a:xfrm>
        </p:grpSpPr>
        <p:sp>
          <p:nvSpPr>
            <p:cNvPr id="4" name="object 4"/>
            <p:cNvSpPr/>
            <p:nvPr/>
          </p:nvSpPr>
          <p:spPr>
            <a:xfrm>
              <a:off x="6306819" y="601620"/>
              <a:ext cx="1744980" cy="1259840"/>
            </a:xfrm>
            <a:custGeom>
              <a:avLst/>
              <a:gdLst/>
              <a:ahLst/>
              <a:cxnLst/>
              <a:rect l="l" t="t" r="r" b="b"/>
              <a:pathLst>
                <a:path w="1744979" h="1259839">
                  <a:moveTo>
                    <a:pt x="552450" y="1259840"/>
                  </a:moveTo>
                  <a:lnTo>
                    <a:pt x="0" y="1259840"/>
                  </a:lnTo>
                  <a:lnTo>
                    <a:pt x="0" y="242570"/>
                  </a:lnTo>
                  <a:lnTo>
                    <a:pt x="1104900" y="242570"/>
                  </a:lnTo>
                  <a:lnTo>
                    <a:pt x="1104900" y="1259840"/>
                  </a:lnTo>
                  <a:lnTo>
                    <a:pt x="552450" y="1259840"/>
                  </a:lnTo>
                  <a:close/>
                </a:path>
                <a:path w="1744979" h="1259839">
                  <a:moveTo>
                    <a:pt x="1424939" y="1249680"/>
                  </a:moveTo>
                  <a:lnTo>
                    <a:pt x="1104900" y="1249680"/>
                  </a:lnTo>
                  <a:lnTo>
                    <a:pt x="1104900" y="0"/>
                  </a:lnTo>
                  <a:lnTo>
                    <a:pt x="1744979" y="0"/>
                  </a:lnTo>
                  <a:lnTo>
                    <a:pt x="1744979" y="1249680"/>
                  </a:lnTo>
                  <a:lnTo>
                    <a:pt x="1424939" y="1249680"/>
                  </a:lnTo>
                  <a:close/>
                </a:path>
              </a:pathLst>
            </a:custGeom>
            <a:ln w="25518">
              <a:solidFill>
                <a:srgbClr val="89A4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607809" y="1850030"/>
              <a:ext cx="1277620" cy="2002789"/>
            </a:xfrm>
            <a:custGeom>
              <a:avLst/>
              <a:gdLst/>
              <a:ahLst/>
              <a:cxnLst/>
              <a:rect l="l" t="t" r="r" b="b"/>
              <a:pathLst>
                <a:path w="1277620" h="2002789">
                  <a:moveTo>
                    <a:pt x="1277620" y="0"/>
                  </a:moveTo>
                  <a:lnTo>
                    <a:pt x="0" y="0"/>
                  </a:lnTo>
                  <a:lnTo>
                    <a:pt x="0" y="2002790"/>
                  </a:lnTo>
                  <a:lnTo>
                    <a:pt x="638810" y="2002790"/>
                  </a:lnTo>
                  <a:lnTo>
                    <a:pt x="1277620" y="2002790"/>
                  </a:lnTo>
                  <a:lnTo>
                    <a:pt x="1277620" y="0"/>
                  </a:lnTo>
                  <a:close/>
                </a:path>
              </a:pathLst>
            </a:custGeom>
            <a:solidFill>
              <a:srgbClr val="BADF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533389" y="844190"/>
              <a:ext cx="3246120" cy="4674870"/>
            </a:xfrm>
            <a:custGeom>
              <a:avLst/>
              <a:gdLst/>
              <a:ahLst/>
              <a:cxnLst/>
              <a:rect l="l" t="t" r="r" b="b"/>
              <a:pathLst>
                <a:path w="3246120" h="4674870">
                  <a:moveTo>
                    <a:pt x="1713230" y="3008630"/>
                  </a:moveTo>
                  <a:lnTo>
                    <a:pt x="1074419" y="3008630"/>
                  </a:lnTo>
                  <a:lnTo>
                    <a:pt x="1074419" y="1005839"/>
                  </a:lnTo>
                  <a:lnTo>
                    <a:pt x="2352040" y="1005839"/>
                  </a:lnTo>
                  <a:lnTo>
                    <a:pt x="2352040" y="3008630"/>
                  </a:lnTo>
                  <a:lnTo>
                    <a:pt x="1713230" y="3008630"/>
                  </a:lnTo>
                  <a:close/>
                </a:path>
                <a:path w="3246120" h="4674870">
                  <a:moveTo>
                    <a:pt x="687070" y="4116070"/>
                  </a:moveTo>
                  <a:lnTo>
                    <a:pt x="292100" y="4116070"/>
                  </a:lnTo>
                  <a:lnTo>
                    <a:pt x="292100" y="2026920"/>
                  </a:lnTo>
                  <a:lnTo>
                    <a:pt x="1082039" y="2026920"/>
                  </a:lnTo>
                  <a:lnTo>
                    <a:pt x="1082039" y="4116070"/>
                  </a:lnTo>
                  <a:lnTo>
                    <a:pt x="687070" y="4116070"/>
                  </a:lnTo>
                  <a:close/>
                </a:path>
                <a:path w="3246120" h="4674870">
                  <a:moveTo>
                    <a:pt x="544830" y="2028189"/>
                  </a:moveTo>
                  <a:lnTo>
                    <a:pt x="0" y="2028189"/>
                  </a:lnTo>
                  <a:lnTo>
                    <a:pt x="0" y="1010920"/>
                  </a:lnTo>
                  <a:lnTo>
                    <a:pt x="1088389" y="1010920"/>
                  </a:lnTo>
                  <a:lnTo>
                    <a:pt x="1088389" y="2028189"/>
                  </a:lnTo>
                  <a:lnTo>
                    <a:pt x="544830" y="2028189"/>
                  </a:lnTo>
                  <a:close/>
                </a:path>
                <a:path w="3246120" h="4674870">
                  <a:moveTo>
                    <a:pt x="693420" y="1017270"/>
                  </a:moveTo>
                  <a:lnTo>
                    <a:pt x="298450" y="1017270"/>
                  </a:lnTo>
                  <a:lnTo>
                    <a:pt x="298450" y="0"/>
                  </a:lnTo>
                  <a:lnTo>
                    <a:pt x="1088389" y="0"/>
                  </a:lnTo>
                  <a:lnTo>
                    <a:pt x="1088389" y="1017270"/>
                  </a:lnTo>
                  <a:lnTo>
                    <a:pt x="693420" y="1017270"/>
                  </a:lnTo>
                  <a:close/>
                </a:path>
                <a:path w="3246120" h="4674870">
                  <a:moveTo>
                    <a:pt x="2799080" y="3215640"/>
                  </a:moveTo>
                  <a:lnTo>
                    <a:pt x="2353310" y="3215640"/>
                  </a:lnTo>
                  <a:lnTo>
                    <a:pt x="2353310" y="1016000"/>
                  </a:lnTo>
                  <a:lnTo>
                    <a:pt x="3246119" y="1016000"/>
                  </a:lnTo>
                  <a:lnTo>
                    <a:pt x="3246119" y="3215640"/>
                  </a:lnTo>
                  <a:lnTo>
                    <a:pt x="2799080" y="3215640"/>
                  </a:lnTo>
                  <a:close/>
                </a:path>
                <a:path w="3246120" h="4674870">
                  <a:moveTo>
                    <a:pt x="1483360" y="4674870"/>
                  </a:moveTo>
                  <a:lnTo>
                    <a:pt x="1088389" y="4674870"/>
                  </a:lnTo>
                  <a:lnTo>
                    <a:pt x="1088389" y="3657600"/>
                  </a:lnTo>
                  <a:lnTo>
                    <a:pt x="1878330" y="3657600"/>
                  </a:lnTo>
                  <a:lnTo>
                    <a:pt x="1878330" y="4674870"/>
                  </a:lnTo>
                  <a:lnTo>
                    <a:pt x="1483360" y="4674870"/>
                  </a:lnTo>
                  <a:close/>
                </a:path>
                <a:path w="3246120" h="4674870">
                  <a:moveTo>
                    <a:pt x="2353310" y="3985260"/>
                  </a:moveTo>
                  <a:lnTo>
                    <a:pt x="1719580" y="3985260"/>
                  </a:lnTo>
                  <a:lnTo>
                    <a:pt x="1719580" y="3008630"/>
                  </a:lnTo>
                  <a:lnTo>
                    <a:pt x="2987040" y="3008630"/>
                  </a:lnTo>
                  <a:lnTo>
                    <a:pt x="2987040" y="3985260"/>
                  </a:lnTo>
                  <a:lnTo>
                    <a:pt x="2353310" y="3985260"/>
                  </a:lnTo>
                  <a:close/>
                </a:path>
              </a:pathLst>
            </a:custGeom>
            <a:ln w="25518">
              <a:solidFill>
                <a:srgbClr val="89A4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21779" y="3046370"/>
              <a:ext cx="1264920" cy="640080"/>
            </a:xfrm>
            <a:custGeom>
              <a:avLst/>
              <a:gdLst/>
              <a:ahLst/>
              <a:cxnLst/>
              <a:rect l="l" t="t" r="r" b="b"/>
              <a:pathLst>
                <a:path w="1264920" h="640079">
                  <a:moveTo>
                    <a:pt x="0" y="640080"/>
                  </a:moveTo>
                  <a:lnTo>
                    <a:pt x="126492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97649" y="3046370"/>
              <a:ext cx="650240" cy="805180"/>
            </a:xfrm>
            <a:custGeom>
              <a:avLst/>
              <a:gdLst/>
              <a:ahLst/>
              <a:cxnLst/>
              <a:rect l="l" t="t" r="r" b="b"/>
              <a:pathLst>
                <a:path w="650240" h="805179">
                  <a:moveTo>
                    <a:pt x="0" y="0"/>
                  </a:moveTo>
                  <a:lnTo>
                    <a:pt x="650240" y="320040"/>
                  </a:lnTo>
                </a:path>
                <a:path w="650240" h="805179">
                  <a:moveTo>
                    <a:pt x="519429" y="378460"/>
                  </a:moveTo>
                  <a:lnTo>
                    <a:pt x="440690" y="805180"/>
                  </a:lnTo>
                </a:path>
              </a:pathLst>
            </a:custGeom>
            <a:ln w="9344">
              <a:solidFill>
                <a:srgbClr val="2C2C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064499" y="204110"/>
              <a:ext cx="1079500" cy="1259840"/>
            </a:xfrm>
            <a:custGeom>
              <a:avLst/>
              <a:gdLst/>
              <a:ahLst/>
              <a:cxnLst/>
              <a:rect l="l" t="t" r="r" b="b"/>
              <a:pathLst>
                <a:path w="1079500" h="1259840">
                  <a:moveTo>
                    <a:pt x="0" y="0"/>
                  </a:moveTo>
                  <a:lnTo>
                    <a:pt x="1079500" y="0"/>
                  </a:lnTo>
                  <a:lnTo>
                    <a:pt x="1079500" y="1259839"/>
                  </a:lnTo>
                  <a:lnTo>
                    <a:pt x="0" y="1259839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59826" y="199449"/>
              <a:ext cx="1089025" cy="1269365"/>
            </a:xfrm>
            <a:custGeom>
              <a:avLst/>
              <a:gdLst/>
              <a:ahLst/>
              <a:cxnLst/>
              <a:rect l="l" t="t" r="r" b="b"/>
              <a:pathLst>
                <a:path w="1089025" h="126936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089025" h="1269365">
                  <a:moveTo>
                    <a:pt x="1088834" y="1264500"/>
                  </a:moveTo>
                  <a:lnTo>
                    <a:pt x="1087475" y="1261198"/>
                  </a:lnTo>
                  <a:lnTo>
                    <a:pt x="1084173" y="1259840"/>
                  </a:lnTo>
                  <a:lnTo>
                    <a:pt x="1080858" y="1261198"/>
                  </a:lnTo>
                  <a:lnTo>
                    <a:pt x="1079500" y="1264500"/>
                  </a:lnTo>
                  <a:lnTo>
                    <a:pt x="1080858" y="1267815"/>
                  </a:lnTo>
                  <a:lnTo>
                    <a:pt x="1084173" y="1269174"/>
                  </a:lnTo>
                  <a:lnTo>
                    <a:pt x="1087475" y="1267815"/>
                  </a:lnTo>
                  <a:lnTo>
                    <a:pt x="1088834" y="126450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72959" y="919120"/>
              <a:ext cx="875030" cy="1675130"/>
            </a:xfrm>
            <a:custGeom>
              <a:avLst/>
              <a:gdLst/>
              <a:ahLst/>
              <a:cxnLst/>
              <a:rect l="l" t="t" r="r" b="b"/>
              <a:pathLst>
                <a:path w="875029" h="1675130">
                  <a:moveTo>
                    <a:pt x="875030" y="0"/>
                  </a:moveTo>
                  <a:lnTo>
                    <a:pt x="0" y="167513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059826" y="199449"/>
              <a:ext cx="1089025" cy="1269365"/>
            </a:xfrm>
            <a:custGeom>
              <a:avLst/>
              <a:gdLst/>
              <a:ahLst/>
              <a:cxnLst/>
              <a:rect l="l" t="t" r="r" b="b"/>
              <a:pathLst>
                <a:path w="1089025" h="126936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089025" h="1269365">
                  <a:moveTo>
                    <a:pt x="1088834" y="1264500"/>
                  </a:moveTo>
                  <a:lnTo>
                    <a:pt x="1087475" y="1261198"/>
                  </a:lnTo>
                  <a:lnTo>
                    <a:pt x="1084173" y="1259840"/>
                  </a:lnTo>
                  <a:lnTo>
                    <a:pt x="1080858" y="1261198"/>
                  </a:lnTo>
                  <a:lnTo>
                    <a:pt x="1079500" y="1264500"/>
                  </a:lnTo>
                  <a:lnTo>
                    <a:pt x="1080858" y="1267815"/>
                  </a:lnTo>
                  <a:lnTo>
                    <a:pt x="1084173" y="1269174"/>
                  </a:lnTo>
                  <a:lnTo>
                    <a:pt x="1087475" y="1267815"/>
                  </a:lnTo>
                  <a:lnTo>
                    <a:pt x="1088834" y="126450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64499" y="181250"/>
              <a:ext cx="1079500" cy="1259840"/>
            </a:xfrm>
            <a:custGeom>
              <a:avLst/>
              <a:gdLst/>
              <a:ahLst/>
              <a:cxnLst/>
              <a:rect l="l" t="t" r="r" b="b"/>
              <a:pathLst>
                <a:path w="1079500" h="1259840">
                  <a:moveTo>
                    <a:pt x="0" y="0"/>
                  </a:moveTo>
                  <a:lnTo>
                    <a:pt x="1079500" y="0"/>
                  </a:lnTo>
                  <a:lnTo>
                    <a:pt x="1079500" y="1259840"/>
                  </a:lnTo>
                  <a:lnTo>
                    <a:pt x="0" y="1259840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21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059826" y="176589"/>
              <a:ext cx="1089025" cy="1269365"/>
            </a:xfrm>
            <a:custGeom>
              <a:avLst/>
              <a:gdLst/>
              <a:ahLst/>
              <a:cxnLst/>
              <a:rect l="l" t="t" r="r" b="b"/>
              <a:pathLst>
                <a:path w="1089025" h="126936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089025" h="1269365">
                  <a:moveTo>
                    <a:pt x="1088834" y="1264500"/>
                  </a:moveTo>
                  <a:lnTo>
                    <a:pt x="1087475" y="1261198"/>
                  </a:lnTo>
                  <a:lnTo>
                    <a:pt x="1084173" y="1259840"/>
                  </a:lnTo>
                  <a:lnTo>
                    <a:pt x="1080858" y="1261198"/>
                  </a:lnTo>
                  <a:lnTo>
                    <a:pt x="1079500" y="1264500"/>
                  </a:lnTo>
                  <a:lnTo>
                    <a:pt x="1080858" y="1267815"/>
                  </a:lnTo>
                  <a:lnTo>
                    <a:pt x="1084173" y="1269174"/>
                  </a:lnTo>
                  <a:lnTo>
                    <a:pt x="1087475" y="1267815"/>
                  </a:lnTo>
                  <a:lnTo>
                    <a:pt x="1088834" y="1264500"/>
                  </a:lnTo>
                  <a:close/>
                </a:path>
              </a:pathLst>
            </a:custGeom>
            <a:solidFill>
              <a:srgbClr val="21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72959" y="896260"/>
              <a:ext cx="875030" cy="1673860"/>
            </a:xfrm>
            <a:custGeom>
              <a:avLst/>
              <a:gdLst/>
              <a:ahLst/>
              <a:cxnLst/>
              <a:rect l="l" t="t" r="r" b="b"/>
              <a:pathLst>
                <a:path w="875029" h="1673860">
                  <a:moveTo>
                    <a:pt x="875030" y="0"/>
                  </a:moveTo>
                  <a:lnTo>
                    <a:pt x="0" y="1673859"/>
                  </a:lnTo>
                </a:path>
              </a:pathLst>
            </a:custGeom>
            <a:ln w="9344">
              <a:solidFill>
                <a:srgbClr val="214A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59826" y="176589"/>
              <a:ext cx="1089025" cy="1269365"/>
            </a:xfrm>
            <a:custGeom>
              <a:avLst/>
              <a:gdLst/>
              <a:ahLst/>
              <a:cxnLst/>
              <a:rect l="l" t="t" r="r" b="b"/>
              <a:pathLst>
                <a:path w="1089025" h="1269365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089025" h="1269365">
                  <a:moveTo>
                    <a:pt x="1088834" y="1264500"/>
                  </a:moveTo>
                  <a:lnTo>
                    <a:pt x="1087475" y="1261198"/>
                  </a:lnTo>
                  <a:lnTo>
                    <a:pt x="1084173" y="1259840"/>
                  </a:lnTo>
                  <a:lnTo>
                    <a:pt x="1080858" y="1261198"/>
                  </a:lnTo>
                  <a:lnTo>
                    <a:pt x="1079500" y="1264500"/>
                  </a:lnTo>
                  <a:lnTo>
                    <a:pt x="1080858" y="1267815"/>
                  </a:lnTo>
                  <a:lnTo>
                    <a:pt x="1084173" y="1269174"/>
                  </a:lnTo>
                  <a:lnTo>
                    <a:pt x="1087475" y="1267815"/>
                  </a:lnTo>
                  <a:lnTo>
                    <a:pt x="1088834" y="1264500"/>
                  </a:lnTo>
                  <a:close/>
                </a:path>
              </a:pathLst>
            </a:custGeom>
            <a:solidFill>
              <a:srgbClr val="214A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686291" y="433980"/>
            <a:ext cx="884555" cy="755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-1905" algn="ctr">
              <a:lnSpc>
                <a:spcPct val="99700"/>
              </a:lnSpc>
              <a:spcBef>
                <a:spcPts val="105"/>
              </a:spcBef>
            </a:pPr>
            <a:r>
              <a:rPr sz="1600" spc="35" dirty="0">
                <a:solidFill>
                  <a:srgbClr val="3B8B92"/>
                </a:solidFill>
                <a:latin typeface="Trebuchet MS"/>
                <a:cs typeface="Trebuchet MS"/>
              </a:rPr>
              <a:t>Activité </a:t>
            </a:r>
            <a:r>
              <a:rPr sz="1600" spc="95" dirty="0">
                <a:solidFill>
                  <a:srgbClr val="3B8B92"/>
                </a:solidFill>
                <a:latin typeface="Trebuchet MS"/>
                <a:cs typeface="Trebuchet MS"/>
              </a:rPr>
              <a:t>du </a:t>
            </a:r>
            <a:r>
              <a:rPr sz="1600" spc="55" dirty="0">
                <a:solidFill>
                  <a:srgbClr val="3B8B92"/>
                </a:solidFill>
                <a:latin typeface="Trebuchet MS"/>
                <a:cs typeface="Trebuchet MS"/>
              </a:rPr>
              <a:t>Châtelet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118792" y="3035892"/>
            <a:ext cx="2553970" cy="3653790"/>
            <a:chOff x="6594792" y="3035892"/>
            <a:chExt cx="2553970" cy="3653790"/>
          </a:xfrm>
        </p:grpSpPr>
        <p:sp>
          <p:nvSpPr>
            <p:cNvPr id="19" name="object 19"/>
            <p:cNvSpPr/>
            <p:nvPr/>
          </p:nvSpPr>
          <p:spPr>
            <a:xfrm>
              <a:off x="7034530" y="3062880"/>
              <a:ext cx="852169" cy="789940"/>
            </a:xfrm>
            <a:custGeom>
              <a:avLst/>
              <a:gdLst/>
              <a:ahLst/>
              <a:cxnLst/>
              <a:rect l="l" t="t" r="r" b="b"/>
              <a:pathLst>
                <a:path w="852170" h="789939">
                  <a:moveTo>
                    <a:pt x="852170" y="0"/>
                  </a:moveTo>
                  <a:lnTo>
                    <a:pt x="82550" y="373380"/>
                  </a:lnTo>
                  <a:lnTo>
                    <a:pt x="0" y="789940"/>
                  </a:lnTo>
                  <a:lnTo>
                    <a:pt x="852170" y="789940"/>
                  </a:lnTo>
                  <a:lnTo>
                    <a:pt x="852170" y="0"/>
                  </a:lnTo>
                  <a:close/>
                </a:path>
              </a:pathLst>
            </a:custGeom>
            <a:solidFill>
              <a:srgbClr val="747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034530" y="3062880"/>
              <a:ext cx="852169" cy="789940"/>
            </a:xfrm>
            <a:custGeom>
              <a:avLst/>
              <a:gdLst/>
              <a:ahLst/>
              <a:cxnLst/>
              <a:rect l="l" t="t" r="r" b="b"/>
              <a:pathLst>
                <a:path w="852170" h="789939">
                  <a:moveTo>
                    <a:pt x="0" y="789940"/>
                  </a:moveTo>
                  <a:lnTo>
                    <a:pt x="82550" y="373380"/>
                  </a:lnTo>
                  <a:lnTo>
                    <a:pt x="852170" y="0"/>
                  </a:lnTo>
                  <a:lnTo>
                    <a:pt x="852170" y="789940"/>
                  </a:lnTo>
                  <a:lnTo>
                    <a:pt x="0" y="789940"/>
                  </a:lnTo>
                  <a:close/>
                </a:path>
              </a:pathLst>
            </a:custGeom>
            <a:ln w="25518">
              <a:solidFill>
                <a:srgbClr val="89A4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021767" y="3050129"/>
              <a:ext cx="878205" cy="815975"/>
            </a:xfrm>
            <a:custGeom>
              <a:avLst/>
              <a:gdLst/>
              <a:ahLst/>
              <a:cxnLst/>
              <a:rect l="l" t="t" r="r" b="b"/>
              <a:pathLst>
                <a:path w="878204" h="81597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878204" h="815975">
                  <a:moveTo>
                    <a:pt x="877684" y="802690"/>
                  </a:moveTo>
                  <a:lnTo>
                    <a:pt x="873950" y="793673"/>
                  </a:lnTo>
                  <a:lnTo>
                    <a:pt x="864933" y="789940"/>
                  </a:lnTo>
                  <a:lnTo>
                    <a:pt x="855903" y="793673"/>
                  </a:lnTo>
                  <a:lnTo>
                    <a:pt x="852170" y="802690"/>
                  </a:lnTo>
                  <a:lnTo>
                    <a:pt x="855903" y="811720"/>
                  </a:lnTo>
                  <a:lnTo>
                    <a:pt x="864933" y="815454"/>
                  </a:lnTo>
                  <a:lnTo>
                    <a:pt x="873950" y="811720"/>
                  </a:lnTo>
                  <a:lnTo>
                    <a:pt x="877684" y="802690"/>
                  </a:lnTo>
                  <a:close/>
                </a:path>
              </a:pathLst>
            </a:custGeom>
            <a:solidFill>
              <a:srgbClr val="89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609080" y="3048910"/>
              <a:ext cx="664210" cy="651510"/>
            </a:xfrm>
            <a:custGeom>
              <a:avLst/>
              <a:gdLst/>
              <a:ahLst/>
              <a:cxnLst/>
              <a:rect l="l" t="t" r="r" b="b"/>
              <a:pathLst>
                <a:path w="664209" h="651510">
                  <a:moveTo>
                    <a:pt x="0" y="0"/>
                  </a:moveTo>
                  <a:lnTo>
                    <a:pt x="8890" y="651509"/>
                  </a:lnTo>
                  <a:lnTo>
                    <a:pt x="664210" y="318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609080" y="3048910"/>
              <a:ext cx="664210" cy="651510"/>
            </a:xfrm>
            <a:custGeom>
              <a:avLst/>
              <a:gdLst/>
              <a:ahLst/>
              <a:cxnLst/>
              <a:rect l="l" t="t" r="r" b="b"/>
              <a:pathLst>
                <a:path w="664209" h="651510">
                  <a:moveTo>
                    <a:pt x="0" y="0"/>
                  </a:moveTo>
                  <a:lnTo>
                    <a:pt x="664210" y="318769"/>
                  </a:lnTo>
                  <a:lnTo>
                    <a:pt x="8890" y="651509"/>
                  </a:lnTo>
                  <a:lnTo>
                    <a:pt x="0" y="0"/>
                  </a:lnTo>
                  <a:close/>
                </a:path>
              </a:pathLst>
            </a:custGeom>
            <a:ln w="25518">
              <a:solidFill>
                <a:srgbClr val="89A4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96317" y="3036159"/>
              <a:ext cx="690245" cy="677545"/>
            </a:xfrm>
            <a:custGeom>
              <a:avLst/>
              <a:gdLst/>
              <a:ahLst/>
              <a:cxnLst/>
              <a:rect l="l" t="t" r="r" b="b"/>
              <a:pathLst>
                <a:path w="690245" h="677545">
                  <a:moveTo>
                    <a:pt x="25514" y="12750"/>
                  </a:moveTo>
                  <a:lnTo>
                    <a:pt x="21780" y="3733"/>
                  </a:lnTo>
                  <a:lnTo>
                    <a:pt x="12763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63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690245" h="677545">
                  <a:moveTo>
                    <a:pt x="689724" y="664260"/>
                  </a:moveTo>
                  <a:lnTo>
                    <a:pt x="685990" y="655243"/>
                  </a:lnTo>
                  <a:lnTo>
                    <a:pt x="676973" y="651510"/>
                  </a:lnTo>
                  <a:lnTo>
                    <a:pt x="667943" y="655243"/>
                  </a:lnTo>
                  <a:lnTo>
                    <a:pt x="664210" y="664260"/>
                  </a:lnTo>
                  <a:lnTo>
                    <a:pt x="667943" y="673290"/>
                  </a:lnTo>
                  <a:lnTo>
                    <a:pt x="676973" y="677024"/>
                  </a:lnTo>
                  <a:lnTo>
                    <a:pt x="685990" y="673290"/>
                  </a:lnTo>
                  <a:lnTo>
                    <a:pt x="689724" y="664260"/>
                  </a:lnTo>
                  <a:close/>
                </a:path>
              </a:pathLst>
            </a:custGeom>
            <a:solidFill>
              <a:srgbClr val="89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607810" y="3450230"/>
              <a:ext cx="509270" cy="401320"/>
            </a:xfrm>
            <a:custGeom>
              <a:avLst/>
              <a:gdLst/>
              <a:ahLst/>
              <a:cxnLst/>
              <a:rect l="l" t="t" r="r" b="b"/>
              <a:pathLst>
                <a:path w="509270" h="401320">
                  <a:moveTo>
                    <a:pt x="509270" y="0"/>
                  </a:moveTo>
                  <a:lnTo>
                    <a:pt x="0" y="248920"/>
                  </a:lnTo>
                  <a:lnTo>
                    <a:pt x="10160" y="401320"/>
                  </a:lnTo>
                  <a:lnTo>
                    <a:pt x="426720" y="387350"/>
                  </a:lnTo>
                  <a:lnTo>
                    <a:pt x="50927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607810" y="3450230"/>
              <a:ext cx="509270" cy="401320"/>
            </a:xfrm>
            <a:custGeom>
              <a:avLst/>
              <a:gdLst/>
              <a:ahLst/>
              <a:cxnLst/>
              <a:rect l="l" t="t" r="r" b="b"/>
              <a:pathLst>
                <a:path w="509270" h="401320">
                  <a:moveTo>
                    <a:pt x="0" y="248920"/>
                  </a:moveTo>
                  <a:lnTo>
                    <a:pt x="509270" y="0"/>
                  </a:lnTo>
                  <a:lnTo>
                    <a:pt x="426720" y="387350"/>
                  </a:lnTo>
                  <a:lnTo>
                    <a:pt x="10160" y="401320"/>
                  </a:lnTo>
                  <a:lnTo>
                    <a:pt x="0" y="248920"/>
                  </a:lnTo>
                  <a:close/>
                </a:path>
              </a:pathLst>
            </a:custGeom>
            <a:ln w="25518">
              <a:solidFill>
                <a:srgbClr val="89A4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95047" y="3437479"/>
              <a:ext cx="535305" cy="427355"/>
            </a:xfrm>
            <a:custGeom>
              <a:avLst/>
              <a:gdLst/>
              <a:ahLst/>
              <a:cxnLst/>
              <a:rect l="l" t="t" r="r" b="b"/>
              <a:pathLst>
                <a:path w="535304" h="427354">
                  <a:moveTo>
                    <a:pt x="25514" y="12750"/>
                  </a:moveTo>
                  <a:lnTo>
                    <a:pt x="21780" y="3733"/>
                  </a:lnTo>
                  <a:lnTo>
                    <a:pt x="12750" y="0"/>
                  </a:lnTo>
                  <a:lnTo>
                    <a:pt x="3733" y="3733"/>
                  </a:lnTo>
                  <a:lnTo>
                    <a:pt x="0" y="12750"/>
                  </a:lnTo>
                  <a:lnTo>
                    <a:pt x="3733" y="21780"/>
                  </a:lnTo>
                  <a:lnTo>
                    <a:pt x="12750" y="25514"/>
                  </a:lnTo>
                  <a:lnTo>
                    <a:pt x="21780" y="21780"/>
                  </a:lnTo>
                  <a:lnTo>
                    <a:pt x="25514" y="12750"/>
                  </a:lnTo>
                  <a:close/>
                </a:path>
                <a:path w="535304" h="427354">
                  <a:moveTo>
                    <a:pt x="534784" y="414070"/>
                  </a:moveTo>
                  <a:lnTo>
                    <a:pt x="531050" y="405053"/>
                  </a:lnTo>
                  <a:lnTo>
                    <a:pt x="522033" y="401320"/>
                  </a:lnTo>
                  <a:lnTo>
                    <a:pt x="513003" y="405053"/>
                  </a:lnTo>
                  <a:lnTo>
                    <a:pt x="509270" y="414070"/>
                  </a:lnTo>
                  <a:lnTo>
                    <a:pt x="513003" y="423100"/>
                  </a:lnTo>
                  <a:lnTo>
                    <a:pt x="522033" y="426834"/>
                  </a:lnTo>
                  <a:lnTo>
                    <a:pt x="531050" y="423100"/>
                  </a:lnTo>
                  <a:lnTo>
                    <a:pt x="534784" y="414070"/>
                  </a:lnTo>
                  <a:close/>
                </a:path>
              </a:pathLst>
            </a:custGeom>
            <a:solidFill>
              <a:srgbClr val="89A4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36510" y="6662060"/>
              <a:ext cx="1507490" cy="22860"/>
            </a:xfrm>
            <a:custGeom>
              <a:avLst/>
              <a:gdLst/>
              <a:ahLst/>
              <a:cxnLst/>
              <a:rect l="l" t="t" r="r" b="b"/>
              <a:pathLst>
                <a:path w="1507490" h="22859">
                  <a:moveTo>
                    <a:pt x="0" y="22859"/>
                  </a:moveTo>
                  <a:lnTo>
                    <a:pt x="1507490" y="22859"/>
                  </a:lnTo>
                  <a:lnTo>
                    <a:pt x="1507490" y="0"/>
                  </a:lnTo>
                  <a:lnTo>
                    <a:pt x="0" y="0"/>
                  </a:lnTo>
                  <a:lnTo>
                    <a:pt x="0" y="22859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636510" y="5500010"/>
              <a:ext cx="1507490" cy="1184910"/>
            </a:xfrm>
            <a:custGeom>
              <a:avLst/>
              <a:gdLst/>
              <a:ahLst/>
              <a:cxnLst/>
              <a:rect l="l" t="t" r="r" b="b"/>
              <a:pathLst>
                <a:path w="1507490" h="1184909">
                  <a:moveTo>
                    <a:pt x="0" y="0"/>
                  </a:moveTo>
                  <a:lnTo>
                    <a:pt x="1507490" y="0"/>
                  </a:lnTo>
                  <a:lnTo>
                    <a:pt x="1507490" y="1184909"/>
                  </a:lnTo>
                  <a:lnTo>
                    <a:pt x="0" y="1184909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631837" y="5495349"/>
              <a:ext cx="1517015" cy="1194435"/>
            </a:xfrm>
            <a:custGeom>
              <a:avLst/>
              <a:gdLst/>
              <a:ahLst/>
              <a:cxnLst/>
              <a:rect l="l" t="t" r="r" b="b"/>
              <a:pathLst>
                <a:path w="1517015" h="119443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517015" h="1194434">
                  <a:moveTo>
                    <a:pt x="1516824" y="1189570"/>
                  </a:moveTo>
                  <a:lnTo>
                    <a:pt x="1515465" y="1186268"/>
                  </a:lnTo>
                  <a:lnTo>
                    <a:pt x="1512163" y="1184910"/>
                  </a:lnTo>
                  <a:lnTo>
                    <a:pt x="1508848" y="1186268"/>
                  </a:lnTo>
                  <a:lnTo>
                    <a:pt x="1507490" y="1189570"/>
                  </a:lnTo>
                  <a:lnTo>
                    <a:pt x="1508848" y="1192885"/>
                  </a:lnTo>
                  <a:lnTo>
                    <a:pt x="1512163" y="1194244"/>
                  </a:lnTo>
                  <a:lnTo>
                    <a:pt x="1515465" y="1192885"/>
                  </a:lnTo>
                  <a:lnTo>
                    <a:pt x="1516824" y="118957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552690" y="3448960"/>
              <a:ext cx="1195070" cy="2059939"/>
            </a:xfrm>
            <a:custGeom>
              <a:avLst/>
              <a:gdLst/>
              <a:ahLst/>
              <a:cxnLst/>
              <a:rect l="l" t="t" r="r" b="b"/>
              <a:pathLst>
                <a:path w="1195070" h="2059939">
                  <a:moveTo>
                    <a:pt x="1195069" y="2059939"/>
                  </a:moveTo>
                  <a:lnTo>
                    <a:pt x="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31837" y="5495349"/>
              <a:ext cx="1517015" cy="1194435"/>
            </a:xfrm>
            <a:custGeom>
              <a:avLst/>
              <a:gdLst/>
              <a:ahLst/>
              <a:cxnLst/>
              <a:rect l="l" t="t" r="r" b="b"/>
              <a:pathLst>
                <a:path w="1517015" h="119443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517015" h="1194434">
                  <a:moveTo>
                    <a:pt x="1516824" y="1189570"/>
                  </a:moveTo>
                  <a:lnTo>
                    <a:pt x="1515465" y="1186268"/>
                  </a:lnTo>
                  <a:lnTo>
                    <a:pt x="1512163" y="1184910"/>
                  </a:lnTo>
                  <a:lnTo>
                    <a:pt x="1508848" y="1186268"/>
                  </a:lnTo>
                  <a:lnTo>
                    <a:pt x="1507490" y="1189570"/>
                  </a:lnTo>
                  <a:lnTo>
                    <a:pt x="1508848" y="1192885"/>
                  </a:lnTo>
                  <a:lnTo>
                    <a:pt x="1512163" y="1194244"/>
                  </a:lnTo>
                  <a:lnTo>
                    <a:pt x="1515465" y="1192885"/>
                  </a:lnTo>
                  <a:lnTo>
                    <a:pt x="1516824" y="118957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9305290" y="5785822"/>
            <a:ext cx="1217930" cy="633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80"/>
              </a:lnSpc>
            </a:pPr>
            <a:r>
              <a:rPr sz="1400" b="1" spc="125" dirty="0">
                <a:latin typeface="Trebuchet MS"/>
                <a:cs typeface="Trebuchet MS"/>
              </a:rPr>
              <a:t>Contentieux</a:t>
            </a:r>
            <a:endParaRPr sz="1400">
              <a:latin typeface="Trebuchet MS"/>
              <a:cs typeface="Trebuchet MS"/>
            </a:endParaRPr>
          </a:p>
          <a:p>
            <a:pPr marL="635" algn="ctr"/>
            <a:r>
              <a:rPr sz="1400" b="1" spc="105" dirty="0">
                <a:latin typeface="Trebuchet MS"/>
                <a:cs typeface="Trebuchet MS"/>
              </a:rPr>
              <a:t>répit</a:t>
            </a:r>
            <a:endParaRPr sz="1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400" b="1" spc="175" dirty="0">
                <a:latin typeface="Trebuchet MS"/>
                <a:cs typeface="Trebuchet MS"/>
              </a:rPr>
              <a:t>du</a:t>
            </a:r>
            <a:r>
              <a:rPr sz="1400" b="1" spc="70" dirty="0">
                <a:latin typeface="Trebuchet MS"/>
                <a:cs typeface="Trebuchet MS"/>
              </a:rPr>
              <a:t> </a:t>
            </a:r>
            <a:r>
              <a:rPr sz="1400" b="1" spc="125" dirty="0">
                <a:latin typeface="Trebuchet MS"/>
                <a:cs typeface="Trebuchet MS"/>
              </a:rPr>
              <a:t>Châtelet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071928" y="3421338"/>
            <a:ext cx="1600835" cy="3245485"/>
            <a:chOff x="7547927" y="3421337"/>
            <a:chExt cx="1600835" cy="3245485"/>
          </a:xfrm>
        </p:grpSpPr>
        <p:sp>
          <p:nvSpPr>
            <p:cNvPr id="35" name="object 35"/>
            <p:cNvSpPr/>
            <p:nvPr/>
          </p:nvSpPr>
          <p:spPr>
            <a:xfrm>
              <a:off x="7636510" y="5477150"/>
              <a:ext cx="1507490" cy="1184910"/>
            </a:xfrm>
            <a:custGeom>
              <a:avLst/>
              <a:gdLst/>
              <a:ahLst/>
              <a:cxnLst/>
              <a:rect l="l" t="t" r="r" b="b"/>
              <a:pathLst>
                <a:path w="1507490" h="1184909">
                  <a:moveTo>
                    <a:pt x="0" y="0"/>
                  </a:moveTo>
                  <a:lnTo>
                    <a:pt x="1507490" y="0"/>
                  </a:lnTo>
                  <a:lnTo>
                    <a:pt x="1507490" y="1184909"/>
                  </a:lnTo>
                  <a:lnTo>
                    <a:pt x="0" y="11849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636510" y="5477150"/>
              <a:ext cx="1507490" cy="1184910"/>
            </a:xfrm>
            <a:custGeom>
              <a:avLst/>
              <a:gdLst/>
              <a:ahLst/>
              <a:cxnLst/>
              <a:rect l="l" t="t" r="r" b="b"/>
              <a:pathLst>
                <a:path w="1507490" h="1184909">
                  <a:moveTo>
                    <a:pt x="0" y="0"/>
                  </a:moveTo>
                  <a:lnTo>
                    <a:pt x="1507490" y="0"/>
                  </a:lnTo>
                  <a:lnTo>
                    <a:pt x="1507490" y="1184909"/>
                  </a:lnTo>
                  <a:lnTo>
                    <a:pt x="0" y="1184909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7474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631836" y="5472489"/>
              <a:ext cx="1517015" cy="1194435"/>
            </a:xfrm>
            <a:custGeom>
              <a:avLst/>
              <a:gdLst/>
              <a:ahLst/>
              <a:cxnLst/>
              <a:rect l="l" t="t" r="r" b="b"/>
              <a:pathLst>
                <a:path w="1517015" h="119443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517015" h="1194434">
                  <a:moveTo>
                    <a:pt x="1516824" y="1189570"/>
                  </a:moveTo>
                  <a:lnTo>
                    <a:pt x="1515465" y="1186268"/>
                  </a:lnTo>
                  <a:lnTo>
                    <a:pt x="1512163" y="1184910"/>
                  </a:lnTo>
                  <a:lnTo>
                    <a:pt x="1508848" y="1186268"/>
                  </a:lnTo>
                  <a:lnTo>
                    <a:pt x="1507490" y="1189570"/>
                  </a:lnTo>
                  <a:lnTo>
                    <a:pt x="1508848" y="1192885"/>
                  </a:lnTo>
                  <a:lnTo>
                    <a:pt x="1512163" y="1194244"/>
                  </a:lnTo>
                  <a:lnTo>
                    <a:pt x="1515465" y="1192885"/>
                  </a:lnTo>
                  <a:lnTo>
                    <a:pt x="1516824" y="1189570"/>
                  </a:lnTo>
                  <a:close/>
                </a:path>
              </a:pathLst>
            </a:custGeom>
            <a:solidFill>
              <a:srgbClr val="747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552690" y="3426100"/>
              <a:ext cx="1195070" cy="2059939"/>
            </a:xfrm>
            <a:custGeom>
              <a:avLst/>
              <a:gdLst/>
              <a:ahLst/>
              <a:cxnLst/>
              <a:rect l="l" t="t" r="r" b="b"/>
              <a:pathLst>
                <a:path w="1195070" h="2059939">
                  <a:moveTo>
                    <a:pt x="1195069" y="2059939"/>
                  </a:moveTo>
                  <a:lnTo>
                    <a:pt x="0" y="0"/>
                  </a:lnTo>
                </a:path>
              </a:pathLst>
            </a:custGeom>
            <a:ln w="9344">
              <a:solidFill>
                <a:srgbClr val="7474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31836" y="5472489"/>
              <a:ext cx="1517015" cy="1194435"/>
            </a:xfrm>
            <a:custGeom>
              <a:avLst/>
              <a:gdLst/>
              <a:ahLst/>
              <a:cxnLst/>
              <a:rect l="l" t="t" r="r" b="b"/>
              <a:pathLst>
                <a:path w="1517015" h="119443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517015" h="1194434">
                  <a:moveTo>
                    <a:pt x="1516824" y="1189570"/>
                  </a:moveTo>
                  <a:lnTo>
                    <a:pt x="1515465" y="1186268"/>
                  </a:lnTo>
                  <a:lnTo>
                    <a:pt x="1512163" y="1184910"/>
                  </a:lnTo>
                  <a:lnTo>
                    <a:pt x="1508848" y="1186268"/>
                  </a:lnTo>
                  <a:lnTo>
                    <a:pt x="1507490" y="1189570"/>
                  </a:lnTo>
                  <a:lnTo>
                    <a:pt x="1508848" y="1192885"/>
                  </a:lnTo>
                  <a:lnTo>
                    <a:pt x="1512163" y="1194244"/>
                  </a:lnTo>
                  <a:lnTo>
                    <a:pt x="1515465" y="1192885"/>
                  </a:lnTo>
                  <a:lnTo>
                    <a:pt x="1516824" y="1189570"/>
                  </a:lnTo>
                  <a:close/>
                </a:path>
              </a:pathLst>
            </a:custGeom>
            <a:solidFill>
              <a:srgbClr val="747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292590" y="5737500"/>
            <a:ext cx="124333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0" marR="5080" indent="-368300">
              <a:spcBef>
                <a:spcPts val="100"/>
              </a:spcBef>
            </a:pPr>
            <a:r>
              <a:rPr sz="1400" b="1" spc="125" dirty="0">
                <a:solidFill>
                  <a:srgbClr val="7474D0"/>
                </a:solidFill>
                <a:latin typeface="Trebuchet MS"/>
                <a:cs typeface="Trebuchet MS"/>
              </a:rPr>
              <a:t>Contentieux </a:t>
            </a:r>
            <a:r>
              <a:rPr sz="1400" b="1" spc="105" dirty="0">
                <a:solidFill>
                  <a:srgbClr val="7474D0"/>
                </a:solidFill>
                <a:latin typeface="Trebuchet MS"/>
                <a:cs typeface="Trebuchet MS"/>
              </a:rPr>
              <a:t>répit</a:t>
            </a:r>
            <a:endParaRPr sz="1400">
              <a:latin typeface="Trebuchet MS"/>
              <a:cs typeface="Trebuchet MS"/>
            </a:endParaRPr>
          </a:p>
          <a:p>
            <a:pPr marL="38100"/>
            <a:r>
              <a:rPr sz="1400" b="1" spc="175" dirty="0">
                <a:solidFill>
                  <a:srgbClr val="7474D0"/>
                </a:solidFill>
                <a:latin typeface="Trebuchet MS"/>
                <a:cs typeface="Trebuchet MS"/>
              </a:rPr>
              <a:t>du</a:t>
            </a:r>
            <a:r>
              <a:rPr sz="1400" b="1" spc="70" dirty="0">
                <a:solidFill>
                  <a:srgbClr val="7474D0"/>
                </a:solidFill>
                <a:latin typeface="Trebuchet MS"/>
                <a:cs typeface="Trebuchet MS"/>
              </a:rPr>
              <a:t> </a:t>
            </a:r>
            <a:r>
              <a:rPr sz="1400" b="1" spc="125" dirty="0">
                <a:solidFill>
                  <a:srgbClr val="7474D0"/>
                </a:solidFill>
                <a:latin typeface="Trebuchet MS"/>
                <a:cs typeface="Trebuchet MS"/>
              </a:rPr>
              <a:t>Châtelet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342697" y="3464518"/>
            <a:ext cx="1955164" cy="3046095"/>
            <a:chOff x="4818697" y="3464517"/>
            <a:chExt cx="1955164" cy="3046095"/>
          </a:xfrm>
        </p:grpSpPr>
        <p:sp>
          <p:nvSpPr>
            <p:cNvPr id="42" name="object 42"/>
            <p:cNvSpPr/>
            <p:nvPr/>
          </p:nvSpPr>
          <p:spPr>
            <a:xfrm>
              <a:off x="4823459" y="6482990"/>
              <a:ext cx="1362710" cy="22860"/>
            </a:xfrm>
            <a:custGeom>
              <a:avLst/>
              <a:gdLst/>
              <a:ahLst/>
              <a:cxnLst/>
              <a:rect l="l" t="t" r="r" b="b"/>
              <a:pathLst>
                <a:path w="1362710" h="22859">
                  <a:moveTo>
                    <a:pt x="0" y="22860"/>
                  </a:moveTo>
                  <a:lnTo>
                    <a:pt x="1362710" y="22860"/>
                  </a:lnTo>
                  <a:lnTo>
                    <a:pt x="1362710" y="0"/>
                  </a:lnTo>
                  <a:lnTo>
                    <a:pt x="0" y="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823459" y="5395870"/>
              <a:ext cx="1362710" cy="1109980"/>
            </a:xfrm>
            <a:custGeom>
              <a:avLst/>
              <a:gdLst/>
              <a:ahLst/>
              <a:cxnLst/>
              <a:rect l="l" t="t" r="r" b="b"/>
              <a:pathLst>
                <a:path w="1362710" h="1109979">
                  <a:moveTo>
                    <a:pt x="0" y="0"/>
                  </a:moveTo>
                  <a:lnTo>
                    <a:pt x="1362710" y="0"/>
                  </a:lnTo>
                  <a:lnTo>
                    <a:pt x="1362710" y="1109980"/>
                  </a:lnTo>
                  <a:lnTo>
                    <a:pt x="0" y="1109980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818786" y="5391209"/>
              <a:ext cx="1372235" cy="1119505"/>
            </a:xfrm>
            <a:custGeom>
              <a:avLst/>
              <a:gdLst/>
              <a:ahLst/>
              <a:cxnLst/>
              <a:rect l="l" t="t" r="r" b="b"/>
              <a:pathLst>
                <a:path w="1372235" h="11195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372235" h="1119504">
                  <a:moveTo>
                    <a:pt x="1372044" y="1114640"/>
                  </a:moveTo>
                  <a:lnTo>
                    <a:pt x="1370685" y="1111338"/>
                  </a:lnTo>
                  <a:lnTo>
                    <a:pt x="1367383" y="1109980"/>
                  </a:lnTo>
                  <a:lnTo>
                    <a:pt x="1364068" y="1111338"/>
                  </a:lnTo>
                  <a:lnTo>
                    <a:pt x="1362710" y="1114640"/>
                  </a:lnTo>
                  <a:lnTo>
                    <a:pt x="1364068" y="1117955"/>
                  </a:lnTo>
                  <a:lnTo>
                    <a:pt x="1367383" y="1119314"/>
                  </a:lnTo>
                  <a:lnTo>
                    <a:pt x="1370685" y="1117955"/>
                  </a:lnTo>
                  <a:lnTo>
                    <a:pt x="1372044" y="111464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899149" y="3469280"/>
              <a:ext cx="869950" cy="1925320"/>
            </a:xfrm>
            <a:custGeom>
              <a:avLst/>
              <a:gdLst/>
              <a:ahLst/>
              <a:cxnLst/>
              <a:rect l="l" t="t" r="r" b="b"/>
              <a:pathLst>
                <a:path w="869950" h="1925320">
                  <a:moveTo>
                    <a:pt x="0" y="1925320"/>
                  </a:moveTo>
                  <a:lnTo>
                    <a:pt x="86995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818786" y="5391209"/>
              <a:ext cx="1372235" cy="1119505"/>
            </a:xfrm>
            <a:custGeom>
              <a:avLst/>
              <a:gdLst/>
              <a:ahLst/>
              <a:cxnLst/>
              <a:rect l="l" t="t" r="r" b="b"/>
              <a:pathLst>
                <a:path w="1372235" h="11195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372235" h="1119504">
                  <a:moveTo>
                    <a:pt x="1372044" y="1114640"/>
                  </a:moveTo>
                  <a:lnTo>
                    <a:pt x="1370685" y="1111338"/>
                  </a:lnTo>
                  <a:lnTo>
                    <a:pt x="1367383" y="1109980"/>
                  </a:lnTo>
                  <a:lnTo>
                    <a:pt x="1364068" y="1111338"/>
                  </a:lnTo>
                  <a:lnTo>
                    <a:pt x="1362710" y="1114640"/>
                  </a:lnTo>
                  <a:lnTo>
                    <a:pt x="1364068" y="1117955"/>
                  </a:lnTo>
                  <a:lnTo>
                    <a:pt x="1367383" y="1119314"/>
                  </a:lnTo>
                  <a:lnTo>
                    <a:pt x="1370685" y="1117955"/>
                  </a:lnTo>
                  <a:lnTo>
                    <a:pt x="1372044" y="111464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484620" y="5431492"/>
            <a:ext cx="1087120" cy="1059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75"/>
              </a:lnSpc>
            </a:pPr>
            <a:r>
              <a:rPr sz="1400" spc="70" dirty="0">
                <a:latin typeface="Trebuchet MS"/>
                <a:cs typeface="Trebuchet MS"/>
              </a:rPr>
              <a:t>Contentieux</a:t>
            </a:r>
            <a:endParaRPr sz="1400">
              <a:latin typeface="Trebuchet MS"/>
              <a:cs typeface="Trebuchet MS"/>
            </a:endParaRPr>
          </a:p>
          <a:p>
            <a:pPr marL="23495" marR="16510" indent="243840">
              <a:lnSpc>
                <a:spcPts val="1680"/>
              </a:lnSpc>
              <a:spcBef>
                <a:spcPts val="45"/>
              </a:spcBef>
            </a:pPr>
            <a:r>
              <a:rPr sz="1400" spc="-10" dirty="0">
                <a:latin typeface="Trebuchet MS"/>
                <a:cs typeface="Trebuchet MS"/>
              </a:rPr>
              <a:t>faillite</a:t>
            </a:r>
            <a:r>
              <a:rPr sz="1400" spc="500" dirty="0">
                <a:latin typeface="Trebuchet MS"/>
                <a:cs typeface="Trebuchet MS"/>
              </a:rPr>
              <a:t> </a:t>
            </a:r>
            <a:r>
              <a:rPr sz="1400" spc="114" dirty="0">
                <a:latin typeface="Trebuchet MS"/>
                <a:cs typeface="Trebuchet MS"/>
              </a:rPr>
              <a:t>du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Châtelet </a:t>
            </a:r>
            <a:r>
              <a:rPr sz="1400" spc="70" dirty="0">
                <a:latin typeface="Trebuchet MS"/>
                <a:cs typeface="Trebuchet MS"/>
              </a:rPr>
              <a:t>(«</a:t>
            </a:r>
            <a:r>
              <a:rPr sz="1400" spc="30" dirty="0">
                <a:latin typeface="Trebuchet MS"/>
                <a:cs typeface="Trebuchet MS"/>
              </a:rPr>
              <a:t> </a:t>
            </a:r>
            <a:r>
              <a:rPr sz="1400" spc="95" dirty="0">
                <a:latin typeface="Trebuchet MS"/>
                <a:cs typeface="Trebuchet MS"/>
              </a:rPr>
              <a:t>cessions de</a:t>
            </a:r>
            <a:r>
              <a:rPr sz="1400" spc="20" dirty="0">
                <a:latin typeface="Trebuchet MS"/>
                <a:cs typeface="Trebuchet MS"/>
              </a:rPr>
              <a:t> </a:t>
            </a:r>
            <a:r>
              <a:rPr sz="1400" spc="95" dirty="0">
                <a:latin typeface="Trebuchet MS"/>
                <a:cs typeface="Trebuchet MS"/>
              </a:rPr>
              <a:t>biens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50" dirty="0">
                <a:latin typeface="Trebuchet MS"/>
                <a:cs typeface="Trebuchet MS"/>
              </a:rPr>
              <a:t>»)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342697" y="3440388"/>
            <a:ext cx="1955164" cy="3047365"/>
            <a:chOff x="4818697" y="3440387"/>
            <a:chExt cx="1955164" cy="3047365"/>
          </a:xfrm>
        </p:grpSpPr>
        <p:sp>
          <p:nvSpPr>
            <p:cNvPr id="49" name="object 49"/>
            <p:cNvSpPr/>
            <p:nvPr/>
          </p:nvSpPr>
          <p:spPr>
            <a:xfrm>
              <a:off x="4823459" y="5373010"/>
              <a:ext cx="1362710" cy="1109980"/>
            </a:xfrm>
            <a:custGeom>
              <a:avLst/>
              <a:gdLst/>
              <a:ahLst/>
              <a:cxnLst/>
              <a:rect l="l" t="t" r="r" b="b"/>
              <a:pathLst>
                <a:path w="1362710" h="1109979">
                  <a:moveTo>
                    <a:pt x="0" y="0"/>
                  </a:moveTo>
                  <a:lnTo>
                    <a:pt x="1362710" y="0"/>
                  </a:lnTo>
                  <a:lnTo>
                    <a:pt x="1362710" y="1109979"/>
                  </a:lnTo>
                  <a:lnTo>
                    <a:pt x="0" y="1109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823459" y="5373010"/>
              <a:ext cx="1362710" cy="1109980"/>
            </a:xfrm>
            <a:custGeom>
              <a:avLst/>
              <a:gdLst/>
              <a:ahLst/>
              <a:cxnLst/>
              <a:rect l="l" t="t" r="r" b="b"/>
              <a:pathLst>
                <a:path w="1362710" h="1109979">
                  <a:moveTo>
                    <a:pt x="0" y="0"/>
                  </a:moveTo>
                  <a:lnTo>
                    <a:pt x="1362710" y="0"/>
                  </a:lnTo>
                  <a:lnTo>
                    <a:pt x="1362710" y="1109979"/>
                  </a:lnTo>
                  <a:lnTo>
                    <a:pt x="0" y="1109979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7474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818786" y="5368349"/>
              <a:ext cx="1372235" cy="1119505"/>
            </a:xfrm>
            <a:custGeom>
              <a:avLst/>
              <a:gdLst/>
              <a:ahLst/>
              <a:cxnLst/>
              <a:rect l="l" t="t" r="r" b="b"/>
              <a:pathLst>
                <a:path w="1372235" h="11195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372235" h="1119504">
                  <a:moveTo>
                    <a:pt x="1372044" y="1114640"/>
                  </a:moveTo>
                  <a:lnTo>
                    <a:pt x="1370685" y="1111338"/>
                  </a:lnTo>
                  <a:lnTo>
                    <a:pt x="1367383" y="1109980"/>
                  </a:lnTo>
                  <a:lnTo>
                    <a:pt x="1364068" y="1111338"/>
                  </a:lnTo>
                  <a:lnTo>
                    <a:pt x="1362710" y="1114640"/>
                  </a:lnTo>
                  <a:lnTo>
                    <a:pt x="1364068" y="1117955"/>
                  </a:lnTo>
                  <a:lnTo>
                    <a:pt x="1367383" y="1119314"/>
                  </a:lnTo>
                  <a:lnTo>
                    <a:pt x="1370685" y="1117955"/>
                  </a:lnTo>
                  <a:lnTo>
                    <a:pt x="1372044" y="1114640"/>
                  </a:lnTo>
                  <a:close/>
                </a:path>
              </a:pathLst>
            </a:custGeom>
            <a:solidFill>
              <a:srgbClr val="747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899149" y="3445150"/>
              <a:ext cx="869950" cy="1926589"/>
            </a:xfrm>
            <a:custGeom>
              <a:avLst/>
              <a:gdLst/>
              <a:ahLst/>
              <a:cxnLst/>
              <a:rect l="l" t="t" r="r" b="b"/>
              <a:pathLst>
                <a:path w="869950" h="1926589">
                  <a:moveTo>
                    <a:pt x="0" y="1926589"/>
                  </a:moveTo>
                  <a:lnTo>
                    <a:pt x="869950" y="0"/>
                  </a:lnTo>
                </a:path>
              </a:pathLst>
            </a:custGeom>
            <a:ln w="9344">
              <a:solidFill>
                <a:srgbClr val="7474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818786" y="5368349"/>
              <a:ext cx="1372235" cy="1119505"/>
            </a:xfrm>
            <a:custGeom>
              <a:avLst/>
              <a:gdLst/>
              <a:ahLst/>
              <a:cxnLst/>
              <a:rect l="l" t="t" r="r" b="b"/>
              <a:pathLst>
                <a:path w="1372235" h="11195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372235" h="1119504">
                  <a:moveTo>
                    <a:pt x="1372044" y="1114640"/>
                  </a:moveTo>
                  <a:lnTo>
                    <a:pt x="1370685" y="1111338"/>
                  </a:lnTo>
                  <a:lnTo>
                    <a:pt x="1367383" y="1109980"/>
                  </a:lnTo>
                  <a:lnTo>
                    <a:pt x="1364068" y="1111338"/>
                  </a:lnTo>
                  <a:lnTo>
                    <a:pt x="1362710" y="1114640"/>
                  </a:lnTo>
                  <a:lnTo>
                    <a:pt x="1364068" y="1117955"/>
                  </a:lnTo>
                  <a:lnTo>
                    <a:pt x="1367383" y="1119314"/>
                  </a:lnTo>
                  <a:lnTo>
                    <a:pt x="1370685" y="1117955"/>
                  </a:lnTo>
                  <a:lnTo>
                    <a:pt x="1372044" y="1114640"/>
                  </a:lnTo>
                  <a:close/>
                </a:path>
              </a:pathLst>
            </a:custGeom>
            <a:solidFill>
              <a:srgbClr val="747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6471920" y="5381900"/>
            <a:ext cx="11125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70" dirty="0">
                <a:solidFill>
                  <a:srgbClr val="7474D0"/>
                </a:solidFill>
                <a:latin typeface="Trebuchet MS"/>
                <a:cs typeface="Trebuchet MS"/>
              </a:rPr>
              <a:t>Contentieux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496050" y="5595260"/>
            <a:ext cx="106426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3840">
              <a:spcBef>
                <a:spcPts val="100"/>
              </a:spcBef>
            </a:pPr>
            <a:r>
              <a:rPr sz="1400" spc="-10" dirty="0">
                <a:solidFill>
                  <a:srgbClr val="7474D0"/>
                </a:solidFill>
                <a:latin typeface="Trebuchet MS"/>
                <a:cs typeface="Trebuchet MS"/>
              </a:rPr>
              <a:t>faillite</a:t>
            </a:r>
            <a:r>
              <a:rPr sz="1400" spc="500" dirty="0">
                <a:solidFill>
                  <a:srgbClr val="7474D0"/>
                </a:solidFill>
                <a:latin typeface="Trebuchet MS"/>
                <a:cs typeface="Trebuchet MS"/>
              </a:rPr>
              <a:t> </a:t>
            </a:r>
            <a:r>
              <a:rPr sz="1400" spc="114" dirty="0">
                <a:solidFill>
                  <a:srgbClr val="7474D0"/>
                </a:solidFill>
                <a:latin typeface="Trebuchet MS"/>
                <a:cs typeface="Trebuchet MS"/>
              </a:rPr>
              <a:t>du</a:t>
            </a:r>
            <a:r>
              <a:rPr sz="1400" spc="15" dirty="0">
                <a:solidFill>
                  <a:srgbClr val="7474D0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7474D0"/>
                </a:solidFill>
                <a:latin typeface="Trebuchet MS"/>
                <a:cs typeface="Trebuchet MS"/>
              </a:rPr>
              <a:t>Châtelet </a:t>
            </a:r>
            <a:r>
              <a:rPr sz="1400" spc="70" dirty="0">
                <a:solidFill>
                  <a:srgbClr val="7474D0"/>
                </a:solidFill>
                <a:latin typeface="Trebuchet MS"/>
                <a:cs typeface="Trebuchet MS"/>
              </a:rPr>
              <a:t>(«</a:t>
            </a:r>
            <a:r>
              <a:rPr sz="1400" spc="30" dirty="0">
                <a:solidFill>
                  <a:srgbClr val="7474D0"/>
                </a:solidFill>
                <a:latin typeface="Trebuchet MS"/>
                <a:cs typeface="Trebuchet MS"/>
              </a:rPr>
              <a:t> </a:t>
            </a:r>
            <a:r>
              <a:rPr sz="1400" spc="95" dirty="0">
                <a:solidFill>
                  <a:srgbClr val="7474D0"/>
                </a:solidFill>
                <a:latin typeface="Trebuchet MS"/>
                <a:cs typeface="Trebuchet MS"/>
              </a:rPr>
              <a:t>cessions de</a:t>
            </a:r>
            <a:r>
              <a:rPr sz="1400" spc="20" dirty="0">
                <a:solidFill>
                  <a:srgbClr val="7474D0"/>
                </a:solidFill>
                <a:latin typeface="Trebuchet MS"/>
                <a:cs typeface="Trebuchet MS"/>
              </a:rPr>
              <a:t> </a:t>
            </a:r>
            <a:r>
              <a:rPr sz="1400" spc="95" dirty="0">
                <a:solidFill>
                  <a:srgbClr val="7474D0"/>
                </a:solidFill>
                <a:latin typeface="Trebuchet MS"/>
                <a:cs typeface="Trebuchet MS"/>
              </a:rPr>
              <a:t>biens</a:t>
            </a:r>
            <a:r>
              <a:rPr sz="1400" spc="15" dirty="0">
                <a:solidFill>
                  <a:srgbClr val="7474D0"/>
                </a:solidFill>
                <a:latin typeface="Trebuchet MS"/>
                <a:cs typeface="Trebuchet MS"/>
              </a:rPr>
              <a:t> </a:t>
            </a:r>
            <a:r>
              <a:rPr sz="1400" spc="50" dirty="0">
                <a:solidFill>
                  <a:srgbClr val="7474D0"/>
                </a:solidFill>
                <a:latin typeface="Trebuchet MS"/>
                <a:cs typeface="Trebuchet MS"/>
              </a:rPr>
              <a:t>»)</a:t>
            </a:r>
            <a:endParaRPr sz="1400" dirty="0">
              <a:latin typeface="Trebuchet MS"/>
              <a:cs typeface="Trebuchet MS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7735888" y="3729948"/>
            <a:ext cx="1402715" cy="3074035"/>
            <a:chOff x="6211887" y="3729947"/>
            <a:chExt cx="1402715" cy="3074035"/>
          </a:xfrm>
        </p:grpSpPr>
        <p:sp>
          <p:nvSpPr>
            <p:cNvPr id="57" name="object 57"/>
            <p:cNvSpPr/>
            <p:nvPr/>
          </p:nvSpPr>
          <p:spPr>
            <a:xfrm>
              <a:off x="6216650" y="6776360"/>
              <a:ext cx="1393190" cy="22860"/>
            </a:xfrm>
            <a:custGeom>
              <a:avLst/>
              <a:gdLst/>
              <a:ahLst/>
              <a:cxnLst/>
              <a:rect l="l" t="t" r="r" b="b"/>
              <a:pathLst>
                <a:path w="1393190" h="22859">
                  <a:moveTo>
                    <a:pt x="0" y="22859"/>
                  </a:moveTo>
                  <a:lnTo>
                    <a:pt x="1393190" y="22859"/>
                  </a:lnTo>
                  <a:lnTo>
                    <a:pt x="1393190" y="0"/>
                  </a:lnTo>
                  <a:lnTo>
                    <a:pt x="0" y="0"/>
                  </a:lnTo>
                  <a:lnTo>
                    <a:pt x="0" y="22859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216650" y="5638440"/>
              <a:ext cx="1393190" cy="1160780"/>
            </a:xfrm>
            <a:custGeom>
              <a:avLst/>
              <a:gdLst/>
              <a:ahLst/>
              <a:cxnLst/>
              <a:rect l="l" t="t" r="r" b="b"/>
              <a:pathLst>
                <a:path w="1393190" h="1160779">
                  <a:moveTo>
                    <a:pt x="0" y="0"/>
                  </a:moveTo>
                  <a:lnTo>
                    <a:pt x="1393190" y="0"/>
                  </a:lnTo>
                  <a:lnTo>
                    <a:pt x="1393190" y="1160780"/>
                  </a:lnTo>
                  <a:lnTo>
                    <a:pt x="0" y="1160780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211976" y="5633779"/>
              <a:ext cx="1402715" cy="1170305"/>
            </a:xfrm>
            <a:custGeom>
              <a:avLst/>
              <a:gdLst/>
              <a:ahLst/>
              <a:cxnLst/>
              <a:rect l="l" t="t" r="r" b="b"/>
              <a:pathLst>
                <a:path w="1402715" h="11703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402715" h="1170304">
                  <a:moveTo>
                    <a:pt x="1402524" y="1165440"/>
                  </a:moveTo>
                  <a:lnTo>
                    <a:pt x="1401165" y="1162138"/>
                  </a:lnTo>
                  <a:lnTo>
                    <a:pt x="1397863" y="1160780"/>
                  </a:lnTo>
                  <a:lnTo>
                    <a:pt x="1394548" y="1162138"/>
                  </a:lnTo>
                  <a:lnTo>
                    <a:pt x="1393190" y="1165440"/>
                  </a:lnTo>
                  <a:lnTo>
                    <a:pt x="1394548" y="1168755"/>
                  </a:lnTo>
                  <a:lnTo>
                    <a:pt x="1397863" y="1170114"/>
                  </a:lnTo>
                  <a:lnTo>
                    <a:pt x="1401165" y="1168755"/>
                  </a:lnTo>
                  <a:lnTo>
                    <a:pt x="1402524" y="116544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897369" y="3734710"/>
              <a:ext cx="293370" cy="1883410"/>
            </a:xfrm>
            <a:custGeom>
              <a:avLst/>
              <a:gdLst/>
              <a:ahLst/>
              <a:cxnLst/>
              <a:rect l="l" t="t" r="r" b="b"/>
              <a:pathLst>
                <a:path w="293370" h="1883410">
                  <a:moveTo>
                    <a:pt x="293370" y="1883409"/>
                  </a:moveTo>
                  <a:lnTo>
                    <a:pt x="0" y="0"/>
                  </a:lnTo>
                </a:path>
              </a:pathLst>
            </a:custGeom>
            <a:ln w="9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11976" y="5633779"/>
              <a:ext cx="1402715" cy="1170305"/>
            </a:xfrm>
            <a:custGeom>
              <a:avLst/>
              <a:gdLst/>
              <a:ahLst/>
              <a:cxnLst/>
              <a:rect l="l" t="t" r="r" b="b"/>
              <a:pathLst>
                <a:path w="1402715" h="11703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402715" h="1170304">
                  <a:moveTo>
                    <a:pt x="1402524" y="1165440"/>
                  </a:moveTo>
                  <a:lnTo>
                    <a:pt x="1401165" y="1162138"/>
                  </a:lnTo>
                  <a:lnTo>
                    <a:pt x="1397863" y="1160780"/>
                  </a:lnTo>
                  <a:lnTo>
                    <a:pt x="1394548" y="1162138"/>
                  </a:lnTo>
                  <a:lnTo>
                    <a:pt x="1393190" y="1165440"/>
                  </a:lnTo>
                  <a:lnTo>
                    <a:pt x="1394548" y="1168755"/>
                  </a:lnTo>
                  <a:lnTo>
                    <a:pt x="1397863" y="1170114"/>
                  </a:lnTo>
                  <a:lnTo>
                    <a:pt x="1401165" y="1168755"/>
                  </a:lnTo>
                  <a:lnTo>
                    <a:pt x="1402524" y="1165440"/>
                  </a:lnTo>
                  <a:close/>
                </a:path>
              </a:pathLst>
            </a:custGeom>
            <a:solidFill>
              <a:srgbClr val="000000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7893050" y="5806143"/>
            <a:ext cx="1087120" cy="8458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80"/>
              </a:lnSpc>
            </a:pPr>
            <a:r>
              <a:rPr sz="1400" spc="70" dirty="0">
                <a:latin typeface="Trebuchet MS"/>
                <a:cs typeface="Trebuchet MS"/>
              </a:rPr>
              <a:t>Contentieux</a:t>
            </a:r>
            <a:endParaRPr sz="1400">
              <a:latin typeface="Trebuchet MS"/>
              <a:cs typeface="Trebuchet MS"/>
            </a:endParaRPr>
          </a:p>
          <a:p>
            <a:pPr marL="307975" marR="27940" indent="-273050"/>
            <a:r>
              <a:rPr sz="1400" spc="80" dirty="0">
                <a:latin typeface="Trebuchet MS"/>
                <a:cs typeface="Trebuchet MS"/>
              </a:rPr>
              <a:t>prison</a:t>
            </a:r>
            <a:r>
              <a:rPr sz="1400" spc="40" dirty="0">
                <a:latin typeface="Trebuchet MS"/>
                <a:cs typeface="Trebuchet MS"/>
              </a:rPr>
              <a:t> </a:t>
            </a:r>
            <a:r>
              <a:rPr sz="1400" spc="65" dirty="0">
                <a:latin typeface="Trebuchet MS"/>
                <a:cs typeface="Trebuchet MS"/>
              </a:rPr>
              <a:t>pour </a:t>
            </a:r>
            <a:r>
              <a:rPr sz="1400" spc="40" dirty="0">
                <a:latin typeface="Trebuchet MS"/>
                <a:cs typeface="Trebuchet MS"/>
              </a:rPr>
              <a:t>dette</a:t>
            </a:r>
            <a:endParaRPr sz="1400">
              <a:latin typeface="Trebuchet MS"/>
              <a:cs typeface="Trebuchet MS"/>
            </a:endParaRPr>
          </a:p>
          <a:p>
            <a:pPr marL="23495">
              <a:lnSpc>
                <a:spcPts val="1670"/>
              </a:lnSpc>
            </a:pPr>
            <a:r>
              <a:rPr sz="1400" spc="114" dirty="0">
                <a:latin typeface="Trebuchet MS"/>
                <a:cs typeface="Trebuchet MS"/>
              </a:rPr>
              <a:t>du</a:t>
            </a:r>
            <a:r>
              <a:rPr sz="1400" spc="15" dirty="0">
                <a:latin typeface="Trebuchet MS"/>
                <a:cs typeface="Trebuchet MS"/>
              </a:rPr>
              <a:t> </a:t>
            </a:r>
            <a:r>
              <a:rPr sz="1400" spc="55" dirty="0">
                <a:latin typeface="Trebuchet MS"/>
                <a:cs typeface="Trebuchet MS"/>
              </a:rPr>
              <a:t>Châtelet</a:t>
            </a:r>
            <a:endParaRPr sz="1400">
              <a:latin typeface="Trebuchet MS"/>
              <a:cs typeface="Trebuchet MS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7735978" y="3705908"/>
            <a:ext cx="1402715" cy="3075305"/>
            <a:chOff x="6211977" y="3705907"/>
            <a:chExt cx="1402715" cy="3075305"/>
          </a:xfrm>
        </p:grpSpPr>
        <p:sp>
          <p:nvSpPr>
            <p:cNvPr id="64" name="object 64"/>
            <p:cNvSpPr/>
            <p:nvPr/>
          </p:nvSpPr>
          <p:spPr>
            <a:xfrm>
              <a:off x="6216650" y="5615580"/>
              <a:ext cx="1393190" cy="1160780"/>
            </a:xfrm>
            <a:custGeom>
              <a:avLst/>
              <a:gdLst/>
              <a:ahLst/>
              <a:cxnLst/>
              <a:rect l="l" t="t" r="r" b="b"/>
              <a:pathLst>
                <a:path w="1393190" h="1160779">
                  <a:moveTo>
                    <a:pt x="0" y="0"/>
                  </a:moveTo>
                  <a:lnTo>
                    <a:pt x="1393190" y="0"/>
                  </a:lnTo>
                  <a:lnTo>
                    <a:pt x="1393190" y="1160780"/>
                  </a:lnTo>
                  <a:lnTo>
                    <a:pt x="0" y="11607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216650" y="5615580"/>
              <a:ext cx="1393190" cy="1160780"/>
            </a:xfrm>
            <a:custGeom>
              <a:avLst/>
              <a:gdLst/>
              <a:ahLst/>
              <a:cxnLst/>
              <a:rect l="l" t="t" r="r" b="b"/>
              <a:pathLst>
                <a:path w="1393190" h="1160779">
                  <a:moveTo>
                    <a:pt x="0" y="0"/>
                  </a:moveTo>
                  <a:lnTo>
                    <a:pt x="1393190" y="0"/>
                  </a:lnTo>
                  <a:lnTo>
                    <a:pt x="1393190" y="1160780"/>
                  </a:lnTo>
                  <a:lnTo>
                    <a:pt x="0" y="1160780"/>
                  </a:lnTo>
                  <a:lnTo>
                    <a:pt x="0" y="0"/>
                  </a:lnTo>
                  <a:close/>
                </a:path>
              </a:pathLst>
            </a:custGeom>
            <a:ln w="9344">
              <a:solidFill>
                <a:srgbClr val="7474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211976" y="5610919"/>
              <a:ext cx="1402715" cy="1170305"/>
            </a:xfrm>
            <a:custGeom>
              <a:avLst/>
              <a:gdLst/>
              <a:ahLst/>
              <a:cxnLst/>
              <a:rect l="l" t="t" r="r" b="b"/>
              <a:pathLst>
                <a:path w="1402715" h="11703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402715" h="1170304">
                  <a:moveTo>
                    <a:pt x="1402524" y="1165440"/>
                  </a:moveTo>
                  <a:lnTo>
                    <a:pt x="1401165" y="1162138"/>
                  </a:lnTo>
                  <a:lnTo>
                    <a:pt x="1397863" y="1160780"/>
                  </a:lnTo>
                  <a:lnTo>
                    <a:pt x="1394548" y="1162138"/>
                  </a:lnTo>
                  <a:lnTo>
                    <a:pt x="1393190" y="1165440"/>
                  </a:lnTo>
                  <a:lnTo>
                    <a:pt x="1394548" y="1168755"/>
                  </a:lnTo>
                  <a:lnTo>
                    <a:pt x="1397863" y="1170114"/>
                  </a:lnTo>
                  <a:lnTo>
                    <a:pt x="1401165" y="1168755"/>
                  </a:lnTo>
                  <a:lnTo>
                    <a:pt x="1402524" y="1165440"/>
                  </a:lnTo>
                  <a:close/>
                </a:path>
              </a:pathLst>
            </a:custGeom>
            <a:solidFill>
              <a:srgbClr val="747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897370" y="3710580"/>
              <a:ext cx="293370" cy="1884680"/>
            </a:xfrm>
            <a:custGeom>
              <a:avLst/>
              <a:gdLst/>
              <a:ahLst/>
              <a:cxnLst/>
              <a:rect l="l" t="t" r="r" b="b"/>
              <a:pathLst>
                <a:path w="293370" h="1884679">
                  <a:moveTo>
                    <a:pt x="293370" y="1884680"/>
                  </a:moveTo>
                  <a:lnTo>
                    <a:pt x="0" y="0"/>
                  </a:lnTo>
                </a:path>
              </a:pathLst>
            </a:custGeom>
            <a:ln w="9344">
              <a:solidFill>
                <a:srgbClr val="7474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6211976" y="5610919"/>
              <a:ext cx="1402715" cy="1170305"/>
            </a:xfrm>
            <a:custGeom>
              <a:avLst/>
              <a:gdLst/>
              <a:ahLst/>
              <a:cxnLst/>
              <a:rect l="l" t="t" r="r" b="b"/>
              <a:pathLst>
                <a:path w="1402715" h="1170304">
                  <a:moveTo>
                    <a:pt x="9334" y="4660"/>
                  </a:moveTo>
                  <a:lnTo>
                    <a:pt x="7975" y="1358"/>
                  </a:lnTo>
                  <a:lnTo>
                    <a:pt x="4673" y="0"/>
                  </a:lnTo>
                  <a:lnTo>
                    <a:pt x="1358" y="1358"/>
                  </a:lnTo>
                  <a:lnTo>
                    <a:pt x="0" y="4660"/>
                  </a:lnTo>
                  <a:lnTo>
                    <a:pt x="1358" y="7975"/>
                  </a:lnTo>
                  <a:lnTo>
                    <a:pt x="4673" y="9334"/>
                  </a:lnTo>
                  <a:lnTo>
                    <a:pt x="7975" y="7975"/>
                  </a:lnTo>
                  <a:lnTo>
                    <a:pt x="9334" y="4660"/>
                  </a:lnTo>
                  <a:close/>
                </a:path>
                <a:path w="1402715" h="1170304">
                  <a:moveTo>
                    <a:pt x="1402524" y="1165440"/>
                  </a:moveTo>
                  <a:lnTo>
                    <a:pt x="1401165" y="1162138"/>
                  </a:lnTo>
                  <a:lnTo>
                    <a:pt x="1397863" y="1160780"/>
                  </a:lnTo>
                  <a:lnTo>
                    <a:pt x="1394548" y="1162138"/>
                  </a:lnTo>
                  <a:lnTo>
                    <a:pt x="1393190" y="1165440"/>
                  </a:lnTo>
                  <a:lnTo>
                    <a:pt x="1394548" y="1168755"/>
                  </a:lnTo>
                  <a:lnTo>
                    <a:pt x="1397863" y="1170114"/>
                  </a:lnTo>
                  <a:lnTo>
                    <a:pt x="1401165" y="1168755"/>
                  </a:lnTo>
                  <a:lnTo>
                    <a:pt x="1402524" y="1165440"/>
                  </a:lnTo>
                  <a:close/>
                </a:path>
              </a:pathLst>
            </a:custGeom>
            <a:solidFill>
              <a:srgbClr val="7474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7880350" y="5757821"/>
            <a:ext cx="1112520" cy="8775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700"/>
              </a:lnSpc>
              <a:spcBef>
                <a:spcPts val="105"/>
              </a:spcBef>
            </a:pPr>
            <a:r>
              <a:rPr sz="1400" spc="70" dirty="0">
                <a:solidFill>
                  <a:srgbClr val="7474D0"/>
                </a:solidFill>
                <a:latin typeface="Trebuchet MS"/>
                <a:cs typeface="Trebuchet MS"/>
              </a:rPr>
              <a:t>Contentieux </a:t>
            </a:r>
            <a:r>
              <a:rPr sz="1400" spc="80" dirty="0">
                <a:solidFill>
                  <a:srgbClr val="7474D0"/>
                </a:solidFill>
                <a:latin typeface="Trebuchet MS"/>
                <a:cs typeface="Trebuchet MS"/>
              </a:rPr>
              <a:t>prison</a:t>
            </a:r>
            <a:r>
              <a:rPr sz="1400" spc="40" dirty="0">
                <a:solidFill>
                  <a:srgbClr val="7474D0"/>
                </a:solidFill>
                <a:latin typeface="Trebuchet MS"/>
                <a:cs typeface="Trebuchet MS"/>
              </a:rPr>
              <a:t> </a:t>
            </a:r>
            <a:r>
              <a:rPr sz="1400" spc="65" dirty="0">
                <a:solidFill>
                  <a:srgbClr val="7474D0"/>
                </a:solidFill>
                <a:latin typeface="Trebuchet MS"/>
                <a:cs typeface="Trebuchet MS"/>
              </a:rPr>
              <a:t>pour </a:t>
            </a:r>
            <a:r>
              <a:rPr sz="1400" spc="40" dirty="0">
                <a:solidFill>
                  <a:srgbClr val="7474D0"/>
                </a:solidFill>
                <a:latin typeface="Trebuchet MS"/>
                <a:cs typeface="Trebuchet MS"/>
              </a:rPr>
              <a:t>dette</a:t>
            </a:r>
            <a:endParaRPr sz="14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400" spc="114" dirty="0">
                <a:solidFill>
                  <a:srgbClr val="7474D0"/>
                </a:solidFill>
                <a:latin typeface="Trebuchet MS"/>
                <a:cs typeface="Trebuchet MS"/>
              </a:rPr>
              <a:t>du</a:t>
            </a:r>
            <a:r>
              <a:rPr sz="1400" spc="15" dirty="0">
                <a:solidFill>
                  <a:srgbClr val="7474D0"/>
                </a:solidFill>
                <a:latin typeface="Trebuchet MS"/>
                <a:cs typeface="Trebuchet MS"/>
              </a:rPr>
              <a:t> </a:t>
            </a:r>
            <a:r>
              <a:rPr sz="1400" spc="55" dirty="0">
                <a:solidFill>
                  <a:srgbClr val="7474D0"/>
                </a:solidFill>
                <a:latin typeface="Trebuchet MS"/>
                <a:cs typeface="Trebuchet MS"/>
              </a:rPr>
              <a:t>Châtelet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770371" y="176170"/>
            <a:ext cx="271335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srgbClr val="2C2C89"/>
                </a:solidFill>
                <a:latin typeface="Arial"/>
                <a:cs typeface="Arial"/>
              </a:rPr>
              <a:t>Activité des tribunaux du</a:t>
            </a:r>
            <a:r>
              <a:rPr sz="1400" spc="5" dirty="0">
                <a:solidFill>
                  <a:srgbClr val="2C2C8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2C2C89"/>
                </a:solidFill>
                <a:latin typeface="Arial"/>
                <a:cs typeface="Arial"/>
              </a:rPr>
              <a:t>royaume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840314" y="896260"/>
            <a:ext cx="3062522" cy="4363720"/>
            <a:chOff x="502919" y="1373780"/>
            <a:chExt cx="3634740" cy="5179060"/>
          </a:xfrm>
        </p:grpSpPr>
        <p:pic>
          <p:nvPicPr>
            <p:cNvPr id="72" name="object 7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19" y="1373780"/>
              <a:ext cx="3634740" cy="133096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2919" y="2702200"/>
              <a:ext cx="3599179" cy="385064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83409" y="590400"/>
            <a:ext cx="1512570" cy="875881"/>
          </a:xfrm>
          <a:prstGeom prst="rect">
            <a:avLst/>
          </a:prstGeom>
          <a:ln w="28393">
            <a:solidFill>
              <a:srgbClr val="212166"/>
            </a:solidFill>
          </a:ln>
        </p:spPr>
        <p:txBody>
          <a:bodyPr vert="horz" wrap="square" lIns="0" tIns="44450" rIns="0" bIns="0" rtlCol="0" anchor="ctr">
            <a:spAutoFit/>
          </a:bodyPr>
          <a:lstStyle/>
          <a:p>
            <a:pPr marL="300990" marR="234950" indent="-57150" algn="just">
              <a:lnSpc>
                <a:spcPct val="100000"/>
              </a:lnSpc>
              <a:spcBef>
                <a:spcPts val="350"/>
              </a:spcBef>
            </a:pPr>
            <a:r>
              <a:rPr sz="1800" dirty="0"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sz="1800" spc="-10" dirty="0">
                <a:latin typeface="Calibri" panose="020F0502020204030204" pitchFamily="34" charset="0"/>
                <a:cs typeface="Calibri" panose="020F0502020204030204" pitchFamily="34" charset="0"/>
              </a:rPr>
              <a:t> idiome judiciaire médiéval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62200" y="1825626"/>
            <a:ext cx="8745682" cy="2806538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0" indent="121920">
              <a:lnSpc>
                <a:spcPts val="1939"/>
              </a:lnSpc>
              <a:spcBef>
                <a:spcPts val="345"/>
              </a:spcBef>
              <a:buChar char="-"/>
              <a:tabLst>
                <a:tab pos="134620" algn="l"/>
              </a:tabLst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Problèmes</a:t>
            </a:r>
            <a:r>
              <a:rPr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compréhension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(ex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sans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préjudice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que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main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sera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garnie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d’établissement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du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texte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(déchiffrage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paléographique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plus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difficile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quand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mots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sont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inconnus)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un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langage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hyper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technique.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20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55"/>
              </a:spcBef>
              <a:buFont typeface="Calibri"/>
              <a:buChar char="-"/>
            </a:pPr>
            <a:endParaRPr sz="20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indent="121920">
              <a:lnSpc>
                <a:spcPct val="89900"/>
              </a:lnSpc>
              <a:buChar char="-"/>
              <a:tabLst>
                <a:tab pos="134620" algn="l"/>
              </a:tabLst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Une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rhétorique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judiciaire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peu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explicite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absence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motivation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des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sentences</a:t>
            </a:r>
            <a:r>
              <a:rPr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recherche</a:t>
            </a:r>
            <a:r>
              <a:rPr sz="20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d’autres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documents</a:t>
            </a:r>
            <a:r>
              <a:rPr sz="2000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(législation, formulaires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chancellerie,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traités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didactiques)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d’un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discours interprétatif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s’ajuste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sz="20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sentences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=&gt;</a:t>
            </a:r>
            <a:r>
              <a:rPr sz="2000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b="1" dirty="0">
                <a:latin typeface="Calibri" panose="020F0502020204030204" pitchFamily="34" charset="0"/>
                <a:cs typeface="Calibri" panose="020F0502020204030204" pitchFamily="34" charset="0"/>
              </a:rPr>
              <a:t>hypothèse</a:t>
            </a:r>
            <a:r>
              <a:rPr sz="20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2000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cohérence</a:t>
            </a:r>
            <a:r>
              <a:rPr sz="20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des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instances</a:t>
            </a:r>
            <a:r>
              <a:rPr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productrices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sz="2000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ces</a:t>
            </a:r>
            <a:r>
              <a:rPr sz="2000" spc="-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0" dirty="0">
                <a:latin typeface="Calibri" panose="020F0502020204030204" pitchFamily="34" charset="0"/>
                <a:cs typeface="Calibri" panose="020F0502020204030204" pitchFamily="34" charset="0"/>
              </a:rPr>
              <a:t>documents.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8670" y="680360"/>
            <a:ext cx="8024495" cy="4345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z="1650" dirty="0">
                <a:latin typeface="Calibri"/>
                <a:cs typeface="Calibri"/>
              </a:rPr>
              <a:t>13</a:t>
            </a:r>
            <a:r>
              <a:rPr sz="1650" spc="225" dirty="0">
                <a:latin typeface="Calibri"/>
                <a:cs typeface="Calibri"/>
              </a:rPr>
              <a:t>  </a:t>
            </a:r>
            <a:r>
              <a:rPr sz="1650" dirty="0">
                <a:latin typeface="Calibri"/>
                <a:cs typeface="Calibri"/>
              </a:rPr>
              <a:t>registres</a:t>
            </a:r>
            <a:r>
              <a:rPr sz="1650" spc="235" dirty="0">
                <a:latin typeface="Calibri"/>
                <a:cs typeface="Calibri"/>
              </a:rPr>
              <a:t>  </a:t>
            </a:r>
            <a:r>
              <a:rPr sz="1650" dirty="0">
                <a:latin typeface="Calibri"/>
                <a:cs typeface="Calibri"/>
              </a:rPr>
              <a:t>(Archives</a:t>
            </a:r>
            <a:r>
              <a:rPr sz="1650" spc="229" dirty="0">
                <a:latin typeface="Calibri"/>
                <a:cs typeface="Calibri"/>
              </a:rPr>
              <a:t>  </a:t>
            </a:r>
            <a:r>
              <a:rPr sz="1650" dirty="0">
                <a:latin typeface="Calibri"/>
                <a:cs typeface="Calibri"/>
              </a:rPr>
              <a:t>nationales,</a:t>
            </a:r>
            <a:r>
              <a:rPr sz="1650" spc="235" dirty="0">
                <a:latin typeface="Calibri"/>
                <a:cs typeface="Calibri"/>
              </a:rPr>
              <a:t>  </a:t>
            </a:r>
            <a:r>
              <a:rPr sz="1650" dirty="0">
                <a:latin typeface="Calibri"/>
                <a:cs typeface="Calibri"/>
              </a:rPr>
              <a:t>Y</a:t>
            </a:r>
            <a:r>
              <a:rPr sz="1650" spc="235" dirty="0">
                <a:latin typeface="Calibri"/>
                <a:cs typeface="Calibri"/>
              </a:rPr>
              <a:t>  </a:t>
            </a:r>
            <a:r>
              <a:rPr sz="1650" spc="-25" dirty="0">
                <a:latin typeface="Calibri"/>
                <a:cs typeface="Calibri"/>
              </a:rPr>
              <a:t>5220-</a:t>
            </a:r>
            <a:r>
              <a:rPr sz="1650" dirty="0">
                <a:latin typeface="Calibri"/>
                <a:cs typeface="Calibri"/>
              </a:rPr>
              <a:t>5232,</a:t>
            </a:r>
            <a:r>
              <a:rPr sz="1650" spc="235" dirty="0">
                <a:latin typeface="Calibri"/>
                <a:cs typeface="Calibri"/>
              </a:rPr>
              <a:t>  </a:t>
            </a:r>
            <a:r>
              <a:rPr sz="1650" spc="-25" dirty="0">
                <a:latin typeface="Calibri"/>
                <a:cs typeface="Calibri"/>
              </a:rPr>
              <a:t>1395-</a:t>
            </a:r>
            <a:r>
              <a:rPr sz="1650" dirty="0">
                <a:latin typeface="Calibri"/>
                <a:cs typeface="Calibri"/>
              </a:rPr>
              <a:t>1455)</a:t>
            </a:r>
            <a:r>
              <a:rPr sz="1650" spc="235" dirty="0">
                <a:latin typeface="Calibri"/>
                <a:cs typeface="Calibri"/>
              </a:rPr>
              <a:t>  </a:t>
            </a:r>
            <a:r>
              <a:rPr sz="1650" dirty="0">
                <a:latin typeface="Calibri"/>
                <a:cs typeface="Calibri"/>
              </a:rPr>
              <a:t>=</a:t>
            </a:r>
            <a:r>
              <a:rPr sz="1650" spc="235" dirty="0">
                <a:latin typeface="Calibri"/>
                <a:cs typeface="Calibri"/>
              </a:rPr>
              <a:t>  </a:t>
            </a:r>
            <a:r>
              <a:rPr sz="1650" dirty="0">
                <a:latin typeface="Calibri"/>
                <a:cs typeface="Calibri"/>
              </a:rPr>
              <a:t>masse</a:t>
            </a:r>
            <a:r>
              <a:rPr sz="1650" spc="229" dirty="0">
                <a:latin typeface="Calibri"/>
                <a:cs typeface="Calibri"/>
              </a:rPr>
              <a:t>  </a:t>
            </a:r>
            <a:r>
              <a:rPr sz="1650" spc="-10" dirty="0">
                <a:latin typeface="Calibri"/>
                <a:cs typeface="Calibri"/>
              </a:rPr>
              <a:t>documentaire, homogénéité</a:t>
            </a:r>
            <a:r>
              <a:rPr sz="1650" spc="-2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documentaire</a:t>
            </a:r>
            <a:r>
              <a:rPr sz="1650" spc="-2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(clerc</a:t>
            </a:r>
            <a:r>
              <a:rPr sz="1650" spc="-2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civil</a:t>
            </a:r>
            <a:r>
              <a:rPr sz="1650" spc="-2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;</a:t>
            </a:r>
            <a:r>
              <a:rPr sz="1650" spc="-10" dirty="0">
                <a:latin typeface="Calibri"/>
                <a:cs typeface="Calibri"/>
              </a:rPr>
              <a:t> registres</a:t>
            </a:r>
            <a:r>
              <a:rPr sz="1650" spc="-2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-2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sentences</a:t>
            </a:r>
            <a:r>
              <a:rPr sz="1650" spc="-2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exclusivement),</a:t>
            </a:r>
            <a:r>
              <a:rPr sz="1650" spc="-2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possibilité</a:t>
            </a:r>
            <a:r>
              <a:rPr sz="1650" spc="-15" dirty="0">
                <a:latin typeface="Calibri"/>
                <a:cs typeface="Calibri"/>
              </a:rPr>
              <a:t> </a:t>
            </a:r>
            <a:r>
              <a:rPr sz="1650" spc="-20" dirty="0">
                <a:latin typeface="Calibri"/>
                <a:cs typeface="Calibri"/>
              </a:rPr>
              <a:t>d’un </a:t>
            </a:r>
            <a:r>
              <a:rPr sz="1650" spc="-10" dirty="0">
                <a:latin typeface="Calibri"/>
                <a:cs typeface="Calibri"/>
              </a:rPr>
              <a:t>dépouillement</a:t>
            </a:r>
            <a:r>
              <a:rPr sz="1650" spc="-2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exhaustif.</a:t>
            </a:r>
            <a:endParaRPr sz="1650" dirty="0">
              <a:latin typeface="Calibri"/>
              <a:cs typeface="Calibri"/>
            </a:endParaRPr>
          </a:p>
          <a:p>
            <a:pPr marL="12700" marR="8890" algn="just">
              <a:spcBef>
                <a:spcPts val="470"/>
              </a:spcBef>
            </a:pPr>
            <a:r>
              <a:rPr sz="165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Mais</a:t>
            </a:r>
            <a:r>
              <a:rPr sz="1650" spc="12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:</a:t>
            </a:r>
            <a:r>
              <a:rPr sz="1650" spc="12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lacunes</a:t>
            </a:r>
            <a:r>
              <a:rPr sz="1650" spc="12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114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la</a:t>
            </a:r>
            <a:r>
              <a:rPr sz="1650" spc="13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série</a:t>
            </a:r>
            <a:r>
              <a:rPr sz="1650" spc="114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conservée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=</a:t>
            </a:r>
            <a:r>
              <a:rPr sz="1650" spc="114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11%</a:t>
            </a:r>
            <a:r>
              <a:rPr sz="1650" spc="114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seulement</a:t>
            </a:r>
            <a:r>
              <a:rPr sz="1650" spc="12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114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l’arc</a:t>
            </a:r>
            <a:r>
              <a:rPr sz="1650" spc="114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chronologique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conservés</a:t>
            </a:r>
            <a:r>
              <a:rPr sz="1650" spc="125" dirty="0">
                <a:latin typeface="Calibri"/>
                <a:cs typeface="Calibri"/>
              </a:rPr>
              <a:t> </a:t>
            </a:r>
            <a:r>
              <a:rPr sz="1650" spc="-25" dirty="0">
                <a:latin typeface="Calibri"/>
                <a:cs typeface="Calibri"/>
              </a:rPr>
              <a:t>(82 </a:t>
            </a:r>
            <a:r>
              <a:rPr sz="1650" dirty="0">
                <a:latin typeface="Calibri"/>
                <a:cs typeface="Calibri"/>
              </a:rPr>
              <a:t>mois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sur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60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ans).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Répartition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temporelle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très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inégale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des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documents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conservés.</a:t>
            </a:r>
            <a:endParaRPr sz="1650" dirty="0">
              <a:latin typeface="Calibri"/>
              <a:cs typeface="Calibri"/>
            </a:endParaRPr>
          </a:p>
          <a:p>
            <a:pPr marL="12700" algn="just">
              <a:spcBef>
                <a:spcPts val="470"/>
              </a:spcBef>
            </a:pPr>
            <a:r>
              <a:rPr sz="1650" dirty="0">
                <a:latin typeface="Calibri"/>
                <a:cs typeface="Calibri"/>
              </a:rPr>
              <a:t>=&gt;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en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82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mois,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61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causes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relatives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à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lettres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répit,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soit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en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moyenne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une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tous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les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40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jours.</a:t>
            </a:r>
            <a:endParaRPr sz="1650" dirty="0">
              <a:latin typeface="Calibri"/>
              <a:cs typeface="Calibri"/>
            </a:endParaRPr>
          </a:p>
          <a:p>
            <a:pPr>
              <a:spcBef>
                <a:spcPts val="915"/>
              </a:spcBef>
            </a:pPr>
            <a:endParaRPr sz="1650" dirty="0">
              <a:latin typeface="Calibri"/>
              <a:cs typeface="Calibri"/>
            </a:endParaRPr>
          </a:p>
          <a:p>
            <a:pPr marL="12700" algn="just"/>
            <a:r>
              <a:rPr sz="1650" spc="-10" dirty="0">
                <a:latin typeface="Calibri"/>
                <a:cs typeface="Calibri"/>
              </a:rPr>
              <a:t>Exemple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: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Arch.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Nat.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Y</a:t>
            </a:r>
            <a:r>
              <a:rPr sz="1650" spc="-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5224,</a:t>
            </a:r>
            <a:r>
              <a:rPr sz="1650" spc="-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fol.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82,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29</a:t>
            </a:r>
            <a:r>
              <a:rPr sz="1650" spc="-6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juillet</a:t>
            </a:r>
            <a:r>
              <a:rPr sz="1650" spc="-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1402</a:t>
            </a:r>
            <a:r>
              <a:rPr sz="1650" spc="-50" dirty="0">
                <a:latin typeface="Calibri"/>
                <a:cs typeface="Calibri"/>
              </a:rPr>
              <a:t> :</a:t>
            </a:r>
            <a:endParaRPr sz="1650" dirty="0">
              <a:latin typeface="Calibri"/>
              <a:cs typeface="Calibri"/>
            </a:endParaRPr>
          </a:p>
          <a:p>
            <a:pPr marL="12700" marR="6985" algn="just">
              <a:lnSpc>
                <a:spcPct val="99900"/>
              </a:lnSpc>
              <a:spcBef>
                <a:spcPts val="470"/>
              </a:spcBef>
            </a:pPr>
            <a:r>
              <a:rPr sz="1650" dirty="0">
                <a:latin typeface="Calibri"/>
                <a:cs typeface="Calibri"/>
              </a:rPr>
              <a:t>«</a:t>
            </a:r>
            <a:r>
              <a:rPr sz="1650" spc="-7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Veue</a:t>
            </a:r>
            <a:r>
              <a:rPr sz="1650" spc="9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la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sentence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autreffoiz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obtenue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par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Mahiet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Le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Fournier,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contre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Anthoine</a:t>
            </a:r>
            <a:r>
              <a:rPr sz="1650" spc="8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Amellan</a:t>
            </a:r>
            <a:r>
              <a:rPr sz="1650" spc="90" dirty="0">
                <a:latin typeface="Calibri"/>
                <a:cs typeface="Calibri"/>
              </a:rPr>
              <a:t> </a:t>
            </a:r>
            <a:r>
              <a:rPr sz="1650" spc="-25" dirty="0">
                <a:latin typeface="Calibri"/>
                <a:cs typeface="Calibri"/>
              </a:rPr>
              <a:t>soy </a:t>
            </a:r>
            <a:r>
              <a:rPr sz="1650" dirty="0">
                <a:latin typeface="Calibri"/>
                <a:cs typeface="Calibri"/>
              </a:rPr>
              <a:t>disant</a:t>
            </a:r>
            <a:r>
              <a:rPr sz="1650" spc="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chevaucheur</a:t>
            </a:r>
            <a:r>
              <a:rPr sz="1650" spc="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du</a:t>
            </a:r>
            <a:r>
              <a:rPr sz="1650" spc="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roy,</a:t>
            </a:r>
            <a:r>
              <a:rPr sz="1650" spc="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par</a:t>
            </a:r>
            <a:r>
              <a:rPr sz="1650" spc="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laquele</a:t>
            </a:r>
            <a:r>
              <a:rPr sz="1650" spc="3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il</a:t>
            </a:r>
            <a:r>
              <a:rPr sz="1650" spc="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</a:t>
            </a:r>
            <a:r>
              <a:rPr sz="1650" spc="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esté</a:t>
            </a:r>
            <a:r>
              <a:rPr sz="1650" spc="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condamné</a:t>
            </a:r>
            <a:r>
              <a:rPr sz="1650" spc="3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</a:t>
            </a:r>
            <a:r>
              <a:rPr sz="1650" spc="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rendre</a:t>
            </a:r>
            <a:r>
              <a:rPr sz="1650" spc="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et</a:t>
            </a:r>
            <a:r>
              <a:rPr sz="1650" spc="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restituer</a:t>
            </a:r>
            <a:r>
              <a:rPr sz="1650" spc="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audit</a:t>
            </a:r>
            <a:r>
              <a:rPr sz="1650" spc="4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Mahiet </a:t>
            </a:r>
            <a:r>
              <a:rPr sz="1650" dirty="0">
                <a:latin typeface="Calibri"/>
                <a:cs typeface="Calibri"/>
              </a:rPr>
              <a:t>un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cheval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ou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prix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six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escus</a:t>
            </a:r>
            <a:r>
              <a:rPr sz="1650" spc="16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que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il</a:t>
            </a:r>
            <a:r>
              <a:rPr sz="1650" spc="16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avoit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prins</a:t>
            </a:r>
            <a:r>
              <a:rPr sz="1650" spc="16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en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l’ostel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d’icellui</a:t>
            </a:r>
            <a:r>
              <a:rPr sz="1650" spc="15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Mahiet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et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</a:t>
            </a:r>
            <a:r>
              <a:rPr sz="1650" spc="16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tenir</a:t>
            </a:r>
            <a:r>
              <a:rPr sz="1650" spc="15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prison, </a:t>
            </a:r>
            <a:r>
              <a:rPr sz="1650" dirty="0">
                <a:latin typeface="Calibri"/>
                <a:cs typeface="Calibri"/>
              </a:rPr>
              <a:t>comme</a:t>
            </a:r>
            <a:r>
              <a:rPr sz="1650" spc="9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plus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</a:t>
            </a:r>
            <a:r>
              <a:rPr sz="1650" spc="10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plain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est</a:t>
            </a:r>
            <a:r>
              <a:rPr sz="1650" spc="9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contenu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en</a:t>
            </a:r>
            <a:r>
              <a:rPr sz="1650" spc="9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la</a:t>
            </a:r>
            <a:r>
              <a:rPr sz="1650" spc="10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sentence,</a:t>
            </a:r>
            <a:r>
              <a:rPr sz="1650" spc="9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veues</a:t>
            </a:r>
            <a:r>
              <a:rPr sz="1650" spc="9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les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lectres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royaulx</a:t>
            </a:r>
            <a:r>
              <a:rPr sz="1650" spc="9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obtenues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par</a:t>
            </a:r>
            <a:r>
              <a:rPr sz="1650" spc="9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ledit </a:t>
            </a:r>
            <a:r>
              <a:rPr sz="1650" dirty="0">
                <a:latin typeface="Calibri"/>
                <a:cs typeface="Calibri"/>
              </a:rPr>
              <a:t>Anthoine</a:t>
            </a:r>
            <a:r>
              <a:rPr sz="1650" spc="-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afin</a:t>
            </a:r>
            <a:r>
              <a:rPr sz="1650" spc="-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-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avoir </a:t>
            </a:r>
            <a:r>
              <a:rPr sz="1650" spc="-10" dirty="0">
                <a:latin typeface="Calibri"/>
                <a:cs typeface="Calibri"/>
              </a:rPr>
              <a:t>eslargissement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-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sa personne</a:t>
            </a:r>
            <a:r>
              <a:rPr sz="1650" spc="-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et</a:t>
            </a:r>
            <a:r>
              <a:rPr sz="1650" spc="-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respit</a:t>
            </a:r>
            <a:r>
              <a:rPr sz="1650" spc="-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</a:t>
            </a:r>
            <a:r>
              <a:rPr sz="1650" spc="-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paier</a:t>
            </a:r>
            <a:r>
              <a:rPr sz="1650" spc="-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ledit</a:t>
            </a:r>
            <a:r>
              <a:rPr sz="1650" spc="-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deu jusques</a:t>
            </a:r>
            <a:r>
              <a:rPr sz="1650" spc="-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 </a:t>
            </a:r>
            <a:r>
              <a:rPr sz="1650" spc="-25" dirty="0">
                <a:latin typeface="Calibri"/>
                <a:cs typeface="Calibri"/>
              </a:rPr>
              <a:t>un </a:t>
            </a:r>
            <a:r>
              <a:rPr sz="1650" dirty="0">
                <a:latin typeface="Calibri"/>
                <a:cs typeface="Calibri"/>
              </a:rPr>
              <a:t>an,</a:t>
            </a:r>
            <a:r>
              <a:rPr sz="1650" spc="10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oy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aussi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le</a:t>
            </a:r>
            <a:r>
              <a:rPr sz="1650" spc="10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plaidoyé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des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parties,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veu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le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memorial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etc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et</a:t>
            </a:r>
            <a:r>
              <a:rPr sz="1650" spc="11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tout</a:t>
            </a:r>
            <a:r>
              <a:rPr sz="1650" spc="10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veu,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nous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avons</a:t>
            </a:r>
            <a:r>
              <a:rPr sz="1650" spc="114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dit</a:t>
            </a:r>
            <a:r>
              <a:rPr sz="1650" spc="10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que</a:t>
            </a:r>
            <a:r>
              <a:rPr sz="1650" spc="100" dirty="0">
                <a:latin typeface="Calibri"/>
                <a:cs typeface="Calibri"/>
              </a:rPr>
              <a:t> </a:t>
            </a:r>
            <a:r>
              <a:rPr sz="1650" spc="-25" dirty="0">
                <a:latin typeface="Calibri"/>
                <a:cs typeface="Calibri"/>
              </a:rPr>
              <a:t>les </a:t>
            </a:r>
            <a:r>
              <a:rPr sz="1650" dirty="0">
                <a:latin typeface="Calibri"/>
                <a:cs typeface="Calibri"/>
              </a:rPr>
              <a:t>dictes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lectres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ne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sortiront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aucun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effect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et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tendra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prison</a:t>
            </a:r>
            <a:r>
              <a:rPr sz="1650" spc="-4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selon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le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contenu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en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ladicte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sentence</a:t>
            </a:r>
            <a:r>
              <a:rPr sz="1650" spc="-50" dirty="0">
                <a:latin typeface="Calibri"/>
                <a:cs typeface="Calibri"/>
              </a:rPr>
              <a:t> </a:t>
            </a:r>
            <a:r>
              <a:rPr sz="1650" spc="-25" dirty="0">
                <a:latin typeface="Calibri"/>
                <a:cs typeface="Calibri"/>
              </a:rPr>
              <a:t>et </a:t>
            </a:r>
            <a:r>
              <a:rPr sz="1650" dirty="0">
                <a:latin typeface="Calibri"/>
                <a:cs typeface="Calibri"/>
              </a:rPr>
              <a:t>lui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condemné</a:t>
            </a:r>
            <a:r>
              <a:rPr sz="1650" spc="-3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es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despens,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la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tauxacion</a:t>
            </a:r>
            <a:r>
              <a:rPr sz="1650" spc="-30" dirty="0">
                <a:latin typeface="Calibri"/>
                <a:cs typeface="Calibri"/>
              </a:rPr>
              <a:t> </a:t>
            </a:r>
            <a:r>
              <a:rPr sz="1650" spc="-10" dirty="0">
                <a:latin typeface="Calibri"/>
                <a:cs typeface="Calibri"/>
              </a:rPr>
              <a:t>reservee.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»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[en</a:t>
            </a:r>
            <a:r>
              <a:rPr sz="1650" spc="-4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marge</a:t>
            </a:r>
            <a:r>
              <a:rPr sz="1650" spc="-35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gauche</a:t>
            </a:r>
            <a:r>
              <a:rPr sz="1650" spc="-3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:</a:t>
            </a:r>
            <a:r>
              <a:rPr sz="1650" spc="-30" dirty="0">
                <a:latin typeface="Calibri"/>
                <a:cs typeface="Calibri"/>
              </a:rPr>
              <a:t> </a:t>
            </a:r>
            <a:r>
              <a:rPr sz="1650" dirty="0">
                <a:latin typeface="Calibri"/>
                <a:cs typeface="Calibri"/>
              </a:rPr>
              <a:t>II</a:t>
            </a:r>
            <a:r>
              <a:rPr sz="1650" spc="-30" dirty="0">
                <a:latin typeface="Calibri"/>
                <a:cs typeface="Calibri"/>
              </a:rPr>
              <a:t> </a:t>
            </a:r>
            <a:r>
              <a:rPr sz="1650" spc="-25" dirty="0">
                <a:latin typeface="Calibri"/>
                <a:cs typeface="Calibri"/>
              </a:rPr>
              <a:t>s.]</a:t>
            </a:r>
            <a:endParaRPr sz="16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7460" y="1113430"/>
            <a:ext cx="515747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00" dirty="0">
                <a:latin typeface="Trebuchet MS"/>
                <a:cs typeface="Trebuchet MS"/>
              </a:rPr>
              <a:t>Standardisation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spc="220" dirty="0">
                <a:latin typeface="Trebuchet MS"/>
                <a:cs typeface="Trebuchet MS"/>
              </a:rPr>
              <a:t>du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matériau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judiciaire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37460" y="1469030"/>
            <a:ext cx="7536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130" dirty="0">
                <a:latin typeface="Trebuchet MS"/>
                <a:cs typeface="Trebuchet MS"/>
              </a:rPr>
              <a:t>une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75" dirty="0">
                <a:latin typeface="Trebuchet MS"/>
                <a:cs typeface="Trebuchet MS"/>
              </a:rPr>
              <a:t>formule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125" dirty="0">
                <a:latin typeface="Trebuchet MS"/>
                <a:cs typeface="Trebuchet MS"/>
              </a:rPr>
              <a:t>de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114" dirty="0">
                <a:latin typeface="Trebuchet MS"/>
                <a:cs typeface="Trebuchet MS"/>
              </a:rPr>
              <a:t>sentence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550" dirty="0">
                <a:latin typeface="Trebuchet MS"/>
                <a:cs typeface="Trebuchet MS"/>
              </a:rPr>
              <a:t>=</a:t>
            </a:r>
            <a:r>
              <a:rPr spc="45" dirty="0">
                <a:latin typeface="Trebuchet MS"/>
                <a:cs typeface="Trebuchet MS"/>
              </a:rPr>
              <a:t> </a:t>
            </a:r>
            <a:r>
              <a:rPr spc="130" dirty="0">
                <a:latin typeface="Trebuchet MS"/>
                <a:cs typeface="Trebuchet MS"/>
              </a:rPr>
              <a:t>une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105" dirty="0">
                <a:latin typeface="Trebuchet MS"/>
                <a:cs typeface="Trebuchet MS"/>
              </a:rPr>
              <a:t>seule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130" dirty="0">
                <a:latin typeface="Trebuchet MS"/>
                <a:cs typeface="Trebuchet MS"/>
              </a:rPr>
              <a:t>phrase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95" dirty="0">
                <a:latin typeface="Trebuchet MS"/>
                <a:cs typeface="Trebuchet MS"/>
              </a:rPr>
              <a:t>grammaticale,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114" dirty="0">
                <a:latin typeface="Trebuchet MS"/>
                <a:cs typeface="Trebuchet MS"/>
              </a:rPr>
              <a:t>avec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37460" y="1881781"/>
            <a:ext cx="107314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800" spc="105" dirty="0">
                <a:latin typeface="Arial"/>
                <a:cs typeface="Arial"/>
              </a:rPr>
              <a:t>●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37460" y="2237381"/>
            <a:ext cx="107314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800" spc="105" dirty="0">
                <a:latin typeface="Arial"/>
                <a:cs typeface="Arial"/>
              </a:rPr>
              <a:t>●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7460" y="2592981"/>
            <a:ext cx="107314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800" spc="105" dirty="0">
                <a:latin typeface="Arial"/>
                <a:cs typeface="Arial"/>
              </a:rPr>
              <a:t>●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7460" y="2948581"/>
            <a:ext cx="107314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800" spc="105" dirty="0">
                <a:latin typeface="Arial"/>
                <a:cs typeface="Arial"/>
              </a:rPr>
              <a:t>●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7460" y="3578501"/>
            <a:ext cx="107314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800" spc="105" dirty="0">
                <a:latin typeface="Arial"/>
                <a:cs typeface="Arial"/>
              </a:rPr>
              <a:t>●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3360" y="1743350"/>
            <a:ext cx="6953884" cy="2352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1645" marR="2661285">
              <a:lnSpc>
                <a:spcPct val="129600"/>
              </a:lnSpc>
              <a:spcBef>
                <a:spcPts val="100"/>
              </a:spcBef>
            </a:pPr>
            <a:r>
              <a:rPr dirty="0">
                <a:latin typeface="Trebuchet MS"/>
                <a:cs typeface="Trebuchet MS"/>
              </a:rPr>
              <a:t>l’identité</a:t>
            </a:r>
            <a:r>
              <a:rPr spc="120" dirty="0">
                <a:latin typeface="Trebuchet MS"/>
                <a:cs typeface="Trebuchet MS"/>
              </a:rPr>
              <a:t> </a:t>
            </a:r>
            <a:r>
              <a:rPr spc="125" dirty="0">
                <a:latin typeface="Trebuchet MS"/>
                <a:cs typeface="Trebuchet MS"/>
              </a:rPr>
              <a:t>de</a:t>
            </a:r>
            <a:r>
              <a:rPr spc="120" dirty="0">
                <a:latin typeface="Trebuchet MS"/>
                <a:cs typeface="Trebuchet MS"/>
              </a:rPr>
              <a:t> chacune </a:t>
            </a:r>
            <a:r>
              <a:rPr spc="150" dirty="0">
                <a:latin typeface="Trebuchet MS"/>
                <a:cs typeface="Trebuchet MS"/>
              </a:rPr>
              <a:t>des</a:t>
            </a:r>
            <a:r>
              <a:rPr spc="120" dirty="0">
                <a:latin typeface="Trebuchet MS"/>
                <a:cs typeface="Trebuchet MS"/>
              </a:rPr>
              <a:t> </a:t>
            </a:r>
            <a:r>
              <a:rPr spc="55" dirty="0">
                <a:latin typeface="Trebuchet MS"/>
                <a:cs typeface="Trebuchet MS"/>
              </a:rPr>
              <a:t>parties, </a:t>
            </a:r>
            <a:r>
              <a:rPr spc="65" dirty="0">
                <a:latin typeface="Trebuchet MS"/>
                <a:cs typeface="Trebuchet MS"/>
              </a:rPr>
              <a:t>la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65" dirty="0">
                <a:latin typeface="Trebuchet MS"/>
                <a:cs typeface="Trebuchet MS"/>
              </a:rPr>
              <a:t>dette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125" dirty="0">
                <a:latin typeface="Trebuchet MS"/>
                <a:cs typeface="Trebuchet MS"/>
              </a:rPr>
              <a:t>en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-10" dirty="0">
                <a:latin typeface="Trebuchet MS"/>
                <a:cs typeface="Trebuchet MS"/>
              </a:rPr>
              <a:t>litige,</a:t>
            </a:r>
            <a:endParaRPr>
              <a:latin typeface="Trebuchet MS"/>
              <a:cs typeface="Trebuchet MS"/>
            </a:endParaRPr>
          </a:p>
          <a:p>
            <a:pPr marL="461645">
              <a:spcBef>
                <a:spcPts val="640"/>
              </a:spcBef>
            </a:pPr>
            <a:r>
              <a:rPr spc="95" dirty="0">
                <a:latin typeface="Trebuchet MS"/>
                <a:cs typeface="Trebuchet MS"/>
              </a:rPr>
              <a:t>les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114" dirty="0">
                <a:latin typeface="Trebuchet MS"/>
                <a:cs typeface="Trebuchet MS"/>
              </a:rPr>
              <a:t>étapes</a:t>
            </a:r>
            <a:r>
              <a:rPr spc="45" dirty="0">
                <a:latin typeface="Trebuchet MS"/>
                <a:cs typeface="Trebuchet MS"/>
              </a:rPr>
              <a:t> </a:t>
            </a:r>
            <a:r>
              <a:rPr spc="100" dirty="0">
                <a:latin typeface="Trebuchet MS"/>
                <a:cs typeface="Trebuchet MS"/>
              </a:rPr>
              <a:t>procédurales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60" dirty="0">
                <a:latin typeface="Trebuchet MS"/>
                <a:cs typeface="Trebuchet MS"/>
              </a:rPr>
              <a:t>antérieures,</a:t>
            </a:r>
            <a:endParaRPr>
              <a:latin typeface="Trebuchet MS"/>
              <a:cs typeface="Trebuchet MS"/>
            </a:endParaRPr>
          </a:p>
          <a:p>
            <a:pPr marL="12700" marR="724535" indent="449580">
              <a:spcBef>
                <a:spcPts val="640"/>
              </a:spcBef>
            </a:pPr>
            <a:r>
              <a:rPr spc="65" dirty="0">
                <a:latin typeface="Trebuchet MS"/>
                <a:cs typeface="Trebuchet MS"/>
              </a:rPr>
              <a:t>la</a:t>
            </a:r>
            <a:r>
              <a:rPr spc="55" dirty="0">
                <a:latin typeface="Trebuchet MS"/>
                <a:cs typeface="Trebuchet MS"/>
              </a:rPr>
              <a:t> </a:t>
            </a:r>
            <a:r>
              <a:rPr spc="95" dirty="0">
                <a:latin typeface="Trebuchet MS"/>
                <a:cs typeface="Trebuchet MS"/>
              </a:rPr>
              <a:t>décision</a:t>
            </a:r>
            <a:r>
              <a:rPr spc="55" dirty="0">
                <a:latin typeface="Trebuchet MS"/>
                <a:cs typeface="Trebuchet MS"/>
              </a:rPr>
              <a:t> relative</a:t>
            </a:r>
            <a:r>
              <a:rPr spc="50" dirty="0">
                <a:latin typeface="Trebuchet MS"/>
                <a:cs typeface="Trebuchet MS"/>
              </a:rPr>
              <a:t> </a:t>
            </a:r>
            <a:r>
              <a:rPr spc="145" dirty="0">
                <a:latin typeface="Trebuchet MS"/>
                <a:cs typeface="Trebuchet MS"/>
              </a:rPr>
              <a:t>au</a:t>
            </a:r>
            <a:r>
              <a:rPr spc="55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répit,</a:t>
            </a:r>
            <a:r>
              <a:rPr spc="55" dirty="0">
                <a:latin typeface="Trebuchet MS"/>
                <a:cs typeface="Trebuchet MS"/>
              </a:rPr>
              <a:t> </a:t>
            </a:r>
            <a:r>
              <a:rPr spc="150" dirty="0">
                <a:latin typeface="Trebuchet MS"/>
                <a:cs typeface="Trebuchet MS"/>
              </a:rPr>
              <a:t>à</a:t>
            </a:r>
            <a:r>
              <a:rPr spc="55" dirty="0">
                <a:latin typeface="Trebuchet MS"/>
                <a:cs typeface="Trebuchet MS"/>
              </a:rPr>
              <a:t> </a:t>
            </a:r>
            <a:r>
              <a:rPr spc="65" dirty="0">
                <a:latin typeface="Trebuchet MS"/>
                <a:cs typeface="Trebuchet MS"/>
              </a:rPr>
              <a:t>la</a:t>
            </a:r>
            <a:r>
              <a:rPr spc="50" dirty="0">
                <a:latin typeface="Trebuchet MS"/>
                <a:cs typeface="Trebuchet MS"/>
              </a:rPr>
              <a:t> </a:t>
            </a:r>
            <a:r>
              <a:rPr spc="65" dirty="0">
                <a:latin typeface="Trebuchet MS"/>
                <a:cs typeface="Trebuchet MS"/>
              </a:rPr>
              <a:t>dette</a:t>
            </a:r>
            <a:r>
              <a:rPr spc="50" dirty="0">
                <a:latin typeface="Trebuchet MS"/>
                <a:cs typeface="Trebuchet MS"/>
              </a:rPr>
              <a:t> </a:t>
            </a:r>
            <a:r>
              <a:rPr spc="70" dirty="0">
                <a:latin typeface="Trebuchet MS"/>
                <a:cs typeface="Trebuchet MS"/>
              </a:rPr>
              <a:t>litigieuse</a:t>
            </a:r>
            <a:r>
              <a:rPr spc="50" dirty="0">
                <a:latin typeface="Trebuchet MS"/>
                <a:cs typeface="Trebuchet MS"/>
              </a:rPr>
              <a:t> </a:t>
            </a:r>
            <a:r>
              <a:rPr spc="25" dirty="0">
                <a:latin typeface="Trebuchet MS"/>
                <a:cs typeface="Trebuchet MS"/>
              </a:rPr>
              <a:t>et </a:t>
            </a:r>
            <a:r>
              <a:rPr spc="90" dirty="0">
                <a:latin typeface="Trebuchet MS"/>
                <a:cs typeface="Trebuchet MS"/>
              </a:rPr>
              <a:t>éventuellement</a:t>
            </a:r>
            <a:r>
              <a:rPr spc="70" dirty="0">
                <a:latin typeface="Trebuchet MS"/>
                <a:cs typeface="Trebuchet MS"/>
              </a:rPr>
              <a:t> </a:t>
            </a:r>
            <a:r>
              <a:rPr spc="150" dirty="0">
                <a:latin typeface="Trebuchet MS"/>
                <a:cs typeface="Trebuchet MS"/>
              </a:rPr>
              <a:t>à</a:t>
            </a:r>
            <a:r>
              <a:rPr spc="70" dirty="0">
                <a:latin typeface="Trebuchet MS"/>
                <a:cs typeface="Trebuchet MS"/>
              </a:rPr>
              <a:t> </a:t>
            </a:r>
            <a:r>
              <a:rPr spc="50" dirty="0">
                <a:latin typeface="Trebuchet MS"/>
                <a:cs typeface="Trebuchet MS"/>
              </a:rPr>
              <a:t>l’endetté</a:t>
            </a:r>
            <a:r>
              <a:rPr spc="7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(s’il</a:t>
            </a:r>
            <a:r>
              <a:rPr spc="70" dirty="0">
                <a:latin typeface="Trebuchet MS"/>
                <a:cs typeface="Trebuchet MS"/>
              </a:rPr>
              <a:t> </a:t>
            </a:r>
            <a:r>
              <a:rPr spc="100" dirty="0">
                <a:latin typeface="Trebuchet MS"/>
                <a:cs typeface="Trebuchet MS"/>
              </a:rPr>
              <a:t>est</a:t>
            </a:r>
            <a:r>
              <a:rPr spc="70" dirty="0">
                <a:latin typeface="Trebuchet MS"/>
                <a:cs typeface="Trebuchet MS"/>
              </a:rPr>
              <a:t> </a:t>
            </a:r>
            <a:r>
              <a:rPr spc="40" dirty="0">
                <a:latin typeface="Trebuchet MS"/>
                <a:cs typeface="Trebuchet MS"/>
              </a:rPr>
              <a:t>incarcéré).</a:t>
            </a:r>
            <a:endParaRPr>
              <a:latin typeface="Trebuchet MS"/>
              <a:cs typeface="Trebuchet MS"/>
            </a:endParaRPr>
          </a:p>
          <a:p>
            <a:pPr marL="12700" marR="5080">
              <a:spcBef>
                <a:spcPts val="640"/>
              </a:spcBef>
            </a:pPr>
            <a:r>
              <a:rPr spc="145" dirty="0">
                <a:latin typeface="Trebuchet MS"/>
                <a:cs typeface="Trebuchet MS"/>
              </a:rPr>
              <a:t>un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85" dirty="0">
                <a:latin typeface="Trebuchet MS"/>
                <a:cs typeface="Trebuchet MS"/>
              </a:rPr>
              <a:t>contentieux</a:t>
            </a:r>
            <a:r>
              <a:rPr spc="50" dirty="0">
                <a:latin typeface="Trebuchet MS"/>
                <a:cs typeface="Trebuchet MS"/>
              </a:rPr>
              <a:t> </a:t>
            </a:r>
            <a:r>
              <a:rPr spc="150" dirty="0">
                <a:latin typeface="Trebuchet MS"/>
                <a:cs typeface="Trebuchet MS"/>
              </a:rPr>
              <a:t>à</a:t>
            </a:r>
            <a:r>
              <a:rPr spc="45" dirty="0">
                <a:latin typeface="Trebuchet MS"/>
                <a:cs typeface="Trebuchet MS"/>
              </a:rPr>
              <a:t> </a:t>
            </a:r>
            <a:r>
              <a:rPr spc="190" dirty="0">
                <a:latin typeface="Trebuchet MS"/>
                <a:cs typeface="Trebuchet MS"/>
              </a:rPr>
              <a:t>2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120" dirty="0">
                <a:latin typeface="Trebuchet MS"/>
                <a:cs typeface="Trebuchet MS"/>
              </a:rPr>
              <a:t>niveaux</a:t>
            </a:r>
            <a:r>
              <a:rPr spc="45" dirty="0">
                <a:latin typeface="Trebuchet MS"/>
                <a:cs typeface="Trebuchet MS"/>
              </a:rPr>
              <a:t> </a:t>
            </a:r>
            <a:r>
              <a:rPr spc="50" dirty="0">
                <a:latin typeface="Trebuchet MS"/>
                <a:cs typeface="Trebuchet MS"/>
              </a:rPr>
              <a:t>(chancellerie/tribunal)</a:t>
            </a:r>
            <a:r>
              <a:rPr spc="45" dirty="0">
                <a:latin typeface="Trebuchet MS"/>
                <a:cs typeface="Trebuchet MS"/>
              </a:rPr>
              <a:t> </a:t>
            </a:r>
            <a:r>
              <a:rPr spc="55" dirty="0">
                <a:latin typeface="Trebuchet MS"/>
                <a:cs typeface="Trebuchet MS"/>
              </a:rPr>
              <a:t>et</a:t>
            </a:r>
            <a:r>
              <a:rPr spc="45" dirty="0">
                <a:latin typeface="Trebuchet MS"/>
                <a:cs typeface="Trebuchet MS"/>
              </a:rPr>
              <a:t> </a:t>
            </a:r>
            <a:r>
              <a:rPr spc="70" dirty="0">
                <a:latin typeface="Trebuchet MS"/>
                <a:cs typeface="Trebuchet MS"/>
              </a:rPr>
              <a:t>entre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140" dirty="0">
                <a:latin typeface="Trebuchet MS"/>
                <a:cs typeface="Trebuchet MS"/>
              </a:rPr>
              <a:t>4 </a:t>
            </a:r>
            <a:r>
              <a:rPr spc="100" dirty="0">
                <a:latin typeface="Trebuchet MS"/>
                <a:cs typeface="Trebuchet MS"/>
              </a:rPr>
              <a:t>acteurs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:</a:t>
            </a:r>
            <a:r>
              <a:rPr spc="30" dirty="0">
                <a:latin typeface="Trebuchet MS"/>
                <a:cs typeface="Trebuchet MS"/>
              </a:rPr>
              <a:t> </a:t>
            </a:r>
            <a:r>
              <a:rPr spc="60" dirty="0">
                <a:latin typeface="Trebuchet MS"/>
                <a:cs typeface="Trebuchet MS"/>
              </a:rPr>
              <a:t>débiteur,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60" dirty="0">
                <a:latin typeface="Trebuchet MS"/>
                <a:cs typeface="Trebuchet MS"/>
              </a:rPr>
              <a:t>créancier,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45" dirty="0">
                <a:latin typeface="Trebuchet MS"/>
                <a:cs typeface="Trebuchet MS"/>
              </a:rPr>
              <a:t>tribunal,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-25" dirty="0">
                <a:latin typeface="Trebuchet MS"/>
                <a:cs typeface="Trebuchet MS"/>
              </a:rPr>
              <a:t>roi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37461" y="4151270"/>
            <a:ext cx="76701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550" dirty="0">
                <a:latin typeface="Trebuchet MS"/>
                <a:cs typeface="Trebuchet MS"/>
              </a:rPr>
              <a:t>=&gt;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110" dirty="0">
                <a:latin typeface="Trebuchet MS"/>
                <a:cs typeface="Trebuchet MS"/>
              </a:rPr>
              <a:t>Nécessité</a:t>
            </a:r>
            <a:r>
              <a:rPr spc="30" dirty="0">
                <a:latin typeface="Trebuchet MS"/>
                <a:cs typeface="Trebuchet MS"/>
              </a:rPr>
              <a:t> </a:t>
            </a:r>
            <a:r>
              <a:rPr spc="125" dirty="0">
                <a:latin typeface="Trebuchet MS"/>
                <a:cs typeface="Trebuchet MS"/>
              </a:rPr>
              <a:t>de</a:t>
            </a:r>
            <a:r>
              <a:rPr spc="30" dirty="0">
                <a:latin typeface="Trebuchet MS"/>
                <a:cs typeface="Trebuchet MS"/>
              </a:rPr>
              <a:t> </a:t>
            </a:r>
            <a:r>
              <a:rPr spc="75" dirty="0">
                <a:latin typeface="Trebuchet MS"/>
                <a:cs typeface="Trebuchet MS"/>
              </a:rPr>
              <a:t>reconstituer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55" dirty="0">
                <a:latin typeface="Trebuchet MS"/>
                <a:cs typeface="Trebuchet MS"/>
              </a:rPr>
              <a:t>la</a:t>
            </a:r>
            <a:r>
              <a:rPr spc="35" dirty="0">
                <a:latin typeface="Trebuchet MS"/>
                <a:cs typeface="Trebuchet MS"/>
              </a:rPr>
              <a:t> </a:t>
            </a:r>
            <a:r>
              <a:rPr spc="90" dirty="0">
                <a:latin typeface="Trebuchet MS"/>
                <a:cs typeface="Trebuchet MS"/>
              </a:rPr>
              <a:t>procédure</a:t>
            </a:r>
            <a:r>
              <a:rPr spc="3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: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140" dirty="0">
                <a:latin typeface="Trebuchet MS"/>
                <a:cs typeface="Trebuchet MS"/>
              </a:rPr>
              <a:t>«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110" dirty="0">
                <a:latin typeface="Trebuchet MS"/>
                <a:cs typeface="Trebuchet MS"/>
              </a:rPr>
              <a:t>styles</a:t>
            </a:r>
            <a:r>
              <a:rPr spc="30" dirty="0">
                <a:latin typeface="Trebuchet MS"/>
                <a:cs typeface="Trebuchet MS"/>
              </a:rPr>
              <a:t> </a:t>
            </a:r>
            <a:r>
              <a:rPr spc="125" dirty="0">
                <a:latin typeface="Trebuchet MS"/>
                <a:cs typeface="Trebuchet MS"/>
              </a:rPr>
              <a:t>de</a:t>
            </a:r>
            <a:r>
              <a:rPr spc="25" dirty="0">
                <a:latin typeface="Trebuchet MS"/>
                <a:cs typeface="Trebuchet MS"/>
              </a:rPr>
              <a:t> </a:t>
            </a:r>
            <a:r>
              <a:rPr spc="90" dirty="0">
                <a:latin typeface="Trebuchet MS"/>
                <a:cs typeface="Trebuchet MS"/>
              </a:rPr>
              <a:t>procéder</a:t>
            </a:r>
            <a:r>
              <a:rPr spc="40" dirty="0">
                <a:latin typeface="Trebuchet MS"/>
                <a:cs typeface="Trebuchet MS"/>
              </a:rPr>
              <a:t> </a:t>
            </a:r>
            <a:r>
              <a:rPr spc="90" dirty="0">
                <a:latin typeface="Trebuchet MS"/>
                <a:cs typeface="Trebuchet MS"/>
              </a:rPr>
              <a:t>» </a:t>
            </a:r>
            <a:r>
              <a:rPr spc="130" dirty="0">
                <a:latin typeface="Trebuchet MS"/>
                <a:cs typeface="Trebuchet MS"/>
              </a:rPr>
              <a:t>médiévaux</a:t>
            </a:r>
            <a:r>
              <a:rPr spc="8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;</a:t>
            </a:r>
            <a:r>
              <a:rPr spc="85" dirty="0">
                <a:latin typeface="Trebuchet MS"/>
                <a:cs typeface="Trebuchet MS"/>
              </a:rPr>
              <a:t> </a:t>
            </a:r>
            <a:r>
              <a:rPr spc="65" dirty="0">
                <a:latin typeface="Trebuchet MS"/>
                <a:cs typeface="Trebuchet MS"/>
              </a:rPr>
              <a:t>histoire</a:t>
            </a:r>
            <a:r>
              <a:rPr spc="75" dirty="0">
                <a:latin typeface="Trebuchet MS"/>
                <a:cs typeface="Trebuchet MS"/>
              </a:rPr>
              <a:t> </a:t>
            </a:r>
            <a:r>
              <a:rPr spc="140" dirty="0">
                <a:latin typeface="Trebuchet MS"/>
                <a:cs typeface="Trebuchet MS"/>
              </a:rPr>
              <a:t>du</a:t>
            </a:r>
            <a:r>
              <a:rPr spc="75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droit</a:t>
            </a:r>
            <a:r>
              <a:rPr spc="8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(O.</a:t>
            </a:r>
            <a:r>
              <a:rPr spc="90" dirty="0">
                <a:latin typeface="Trebuchet MS"/>
                <a:cs typeface="Trebuchet MS"/>
              </a:rPr>
              <a:t> </a:t>
            </a:r>
            <a:r>
              <a:rPr spc="65" dirty="0">
                <a:latin typeface="Trebuchet MS"/>
                <a:cs typeface="Trebuchet MS"/>
              </a:rPr>
              <a:t>Martin,</a:t>
            </a:r>
            <a:r>
              <a:rPr spc="90" dirty="0">
                <a:latin typeface="Trebuchet MS"/>
                <a:cs typeface="Trebuchet MS"/>
              </a:rPr>
              <a:t> </a:t>
            </a:r>
            <a:r>
              <a:rPr dirty="0">
                <a:latin typeface="Trebuchet MS"/>
                <a:cs typeface="Trebuchet MS"/>
              </a:rPr>
              <a:t>P-C.</a:t>
            </a:r>
            <a:r>
              <a:rPr spc="80" dirty="0">
                <a:latin typeface="Trebuchet MS"/>
                <a:cs typeface="Trebuchet MS"/>
              </a:rPr>
              <a:t> </a:t>
            </a:r>
            <a:r>
              <a:rPr spc="60" dirty="0">
                <a:latin typeface="Trebuchet MS"/>
                <a:cs typeface="Trebuchet MS"/>
              </a:rPr>
              <a:t>Timbal)</a:t>
            </a:r>
            <a:endParaRPr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684020" y="364130"/>
            <a:ext cx="2171700" cy="1038860"/>
            <a:chOff x="160020" y="364130"/>
            <a:chExt cx="2171700" cy="1038860"/>
          </a:xfrm>
        </p:grpSpPr>
        <p:sp>
          <p:nvSpPr>
            <p:cNvPr id="4" name="object 4"/>
            <p:cNvSpPr/>
            <p:nvPr/>
          </p:nvSpPr>
          <p:spPr>
            <a:xfrm>
              <a:off x="160020" y="364130"/>
              <a:ext cx="2171700" cy="1038860"/>
            </a:xfrm>
            <a:custGeom>
              <a:avLst/>
              <a:gdLst/>
              <a:ahLst/>
              <a:cxnLst/>
              <a:rect l="l" t="t" r="r" b="b"/>
              <a:pathLst>
                <a:path w="2171700" h="1038860">
                  <a:moveTo>
                    <a:pt x="2171700" y="0"/>
                  </a:moveTo>
                  <a:lnTo>
                    <a:pt x="0" y="0"/>
                  </a:lnTo>
                  <a:lnTo>
                    <a:pt x="0" y="1038860"/>
                  </a:lnTo>
                  <a:lnTo>
                    <a:pt x="2171700" y="1038860"/>
                  </a:lnTo>
                  <a:lnTo>
                    <a:pt x="2171700" y="0"/>
                  </a:lnTo>
                  <a:close/>
                </a:path>
              </a:pathLst>
            </a:custGeom>
            <a:solidFill>
              <a:srgbClr val="B2B2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9410" y="455570"/>
              <a:ext cx="1512570" cy="364490"/>
            </a:xfrm>
            <a:custGeom>
              <a:avLst/>
              <a:gdLst/>
              <a:ahLst/>
              <a:cxnLst/>
              <a:rect l="l" t="t" r="r" b="b"/>
              <a:pathLst>
                <a:path w="1512570" h="364490">
                  <a:moveTo>
                    <a:pt x="756920" y="364490"/>
                  </a:moveTo>
                  <a:lnTo>
                    <a:pt x="0" y="364490"/>
                  </a:lnTo>
                  <a:lnTo>
                    <a:pt x="0" y="0"/>
                  </a:lnTo>
                  <a:lnTo>
                    <a:pt x="1512570" y="0"/>
                  </a:lnTo>
                  <a:lnTo>
                    <a:pt x="1512570" y="364490"/>
                  </a:lnTo>
                  <a:lnTo>
                    <a:pt x="756920" y="364490"/>
                  </a:lnTo>
                  <a:close/>
                </a:path>
              </a:pathLst>
            </a:custGeom>
            <a:ln w="28393">
              <a:solidFill>
                <a:srgbClr val="2121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683704" y="363814"/>
          <a:ext cx="8858249" cy="51117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4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85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532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12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869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038860">
                <a:tc gridSpan="3">
                  <a:txBody>
                    <a:bodyPr/>
                    <a:lstStyle/>
                    <a:p>
                      <a:pPr marL="651510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Sérier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3716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Total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Délai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375285" marR="85725" indent="-281940">
                        <a:lnSpc>
                          <a:spcPts val="1500"/>
                        </a:lnSpc>
                        <a:spcBef>
                          <a:spcPts val="30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Délivrance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prison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531495" marR="111125" indent="-415290">
                        <a:lnSpc>
                          <a:spcPts val="1500"/>
                        </a:lnSpc>
                        <a:spcBef>
                          <a:spcPts val="30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Élargissement</a:t>
                      </a:r>
                      <a:r>
                        <a:rPr sz="15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prison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229870" marR="140970" indent="-81280">
                        <a:lnSpc>
                          <a:spcPts val="1500"/>
                        </a:lnSpc>
                        <a:spcBef>
                          <a:spcPts val="30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Délivrance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biens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125095" marR="117475" indent="102870">
                        <a:lnSpc>
                          <a:spcPts val="1500"/>
                        </a:lnSpc>
                        <a:spcBef>
                          <a:spcPts val="30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Aucun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avantage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005">
                <a:tc gridSpan="3">
                  <a:txBody>
                    <a:bodyPr/>
                    <a:lstStyle/>
                    <a:p>
                      <a:pPr marL="90170">
                        <a:lnSpc>
                          <a:spcPts val="1789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Non</a:t>
                      </a:r>
                      <a:r>
                        <a:rPr sz="1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précisé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789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789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909">
                <a:tc gridSpan="3"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Répit</a:t>
                      </a:r>
                      <a:r>
                        <a:rPr sz="15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entériné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b="1" spc="-25" dirty="0">
                          <a:latin typeface="Calibri"/>
                          <a:cs typeface="Calibri"/>
                        </a:rPr>
                        <a:t>21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21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0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0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005">
                <a:tc rowSpan="3">
                  <a:txBody>
                    <a:bodyPr/>
                    <a:lstStyle/>
                    <a:p>
                      <a:pPr marL="90170" marR="215265">
                        <a:lnSpc>
                          <a:spcPts val="1500"/>
                        </a:lnSpc>
                        <a:spcBef>
                          <a:spcPts val="29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Répit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rejeté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ts val="1789"/>
                        </a:lnSpc>
                      </a:pPr>
                      <a:r>
                        <a:rPr sz="1500" i="1" spc="-10" dirty="0">
                          <a:latin typeface="Calibri"/>
                          <a:cs typeface="Calibri"/>
                        </a:rPr>
                        <a:t>Sous-total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ts val="1789"/>
                        </a:lnSpc>
                      </a:pPr>
                      <a:r>
                        <a:rPr sz="1500" b="1" spc="-25" dirty="0">
                          <a:latin typeface="Calibri"/>
                          <a:cs typeface="Calibri"/>
                        </a:rPr>
                        <a:t>36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9"/>
                        </a:lnSpc>
                      </a:pPr>
                      <a:r>
                        <a:rPr sz="1500" b="1" spc="-25" dirty="0">
                          <a:latin typeface="Calibri"/>
                          <a:cs typeface="Calibri"/>
                        </a:rPr>
                        <a:t>20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9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789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89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789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88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90170" marR="107314">
                        <a:lnSpc>
                          <a:spcPts val="1500"/>
                        </a:lnSpc>
                        <a:spcBef>
                          <a:spcPts val="300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Dont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renonciation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810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46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683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90170" marR="255270" algn="just">
                        <a:lnSpc>
                          <a:spcPct val="83100"/>
                        </a:lnSpc>
                        <a:spcBef>
                          <a:spcPts val="305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Dont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«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mis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au</a:t>
                      </a:r>
                      <a:r>
                        <a:rPr sz="15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néant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60" dirty="0">
                          <a:latin typeface="Calibri"/>
                          <a:cs typeface="Calibri"/>
                        </a:rPr>
                        <a:t>» 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ou</a:t>
                      </a:r>
                      <a:endParaRPr sz="1500">
                        <a:latin typeface="Calibri"/>
                        <a:cs typeface="Calibri"/>
                      </a:endParaRPr>
                    </a:p>
                    <a:p>
                      <a:pPr marL="90170" algn="just">
                        <a:lnSpc>
                          <a:spcPts val="1500"/>
                        </a:lnSpc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«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débouté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50" dirty="0">
                          <a:latin typeface="Calibri"/>
                          <a:cs typeface="Calibri"/>
                        </a:rPr>
                        <a:t>»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29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18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3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10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909">
                <a:tc gridSpan="3">
                  <a:txBody>
                    <a:bodyPr/>
                    <a:lstStyle/>
                    <a:p>
                      <a:pPr marL="90170">
                        <a:lnSpc>
                          <a:spcPct val="100000"/>
                        </a:lnSpc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Total</a:t>
                      </a:r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b="1" spc="-25" dirty="0">
                          <a:latin typeface="Calibri"/>
                          <a:cs typeface="Calibri"/>
                        </a:rPr>
                        <a:t>61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41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5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11</a:t>
                      </a:r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175">
                      <a:solidFill>
                        <a:srgbClr val="FFFFFF"/>
                      </a:solidFill>
                      <a:prstDash val="solid"/>
                    </a:lnL>
                    <a:lnR w="3175">
                      <a:solidFill>
                        <a:srgbClr val="FFFFFF"/>
                      </a:solidFill>
                      <a:prstDash val="solid"/>
                    </a:lnR>
                    <a:lnT w="3175">
                      <a:solidFill>
                        <a:srgbClr val="FFFFFF"/>
                      </a:solidFill>
                      <a:prstDash val="solid"/>
                    </a:lnT>
                    <a:lnB w="3175">
                      <a:solidFill>
                        <a:srgbClr val="FFFFFF"/>
                      </a:solidFill>
                      <a:prstDash val="soli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752600" y="2043071"/>
            <a:ext cx="1512570" cy="321883"/>
          </a:xfrm>
          <a:prstGeom prst="rect">
            <a:avLst/>
          </a:prstGeom>
          <a:ln w="28393">
            <a:solidFill>
              <a:srgbClr val="212166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7155">
              <a:spcBef>
                <a:spcPts val="350"/>
              </a:spcBef>
            </a:pPr>
            <a:r>
              <a:rPr spc="-10" dirty="0">
                <a:latin typeface="Arial"/>
                <a:cs typeface="Arial"/>
              </a:rPr>
              <a:t>homogénéité</a:t>
            </a:r>
            <a:endParaRPr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59810" y="826410"/>
            <a:ext cx="533527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b="1" spc="180" dirty="0">
                <a:latin typeface="Trebuchet MS"/>
                <a:cs typeface="Trebuchet MS"/>
              </a:rPr>
              <a:t>Hypothèses</a:t>
            </a:r>
            <a:r>
              <a:rPr sz="1500" b="1" spc="70" dirty="0">
                <a:latin typeface="Trebuchet MS"/>
                <a:cs typeface="Trebuchet MS"/>
              </a:rPr>
              <a:t> </a:t>
            </a:r>
            <a:r>
              <a:rPr sz="1500" b="1" spc="160" dirty="0">
                <a:latin typeface="Trebuchet MS"/>
                <a:cs typeface="Trebuchet MS"/>
              </a:rPr>
              <a:t>d’homogénéité</a:t>
            </a:r>
            <a:r>
              <a:rPr sz="1500" b="1" spc="90" dirty="0">
                <a:latin typeface="Trebuchet MS"/>
                <a:cs typeface="Trebuchet MS"/>
              </a:rPr>
              <a:t> </a:t>
            </a:r>
            <a:r>
              <a:rPr sz="1500" b="1" spc="130" dirty="0">
                <a:latin typeface="Trebuchet MS"/>
                <a:cs typeface="Trebuchet MS"/>
              </a:rPr>
              <a:t>implicites</a:t>
            </a:r>
            <a:r>
              <a:rPr sz="1500" b="1" spc="75" dirty="0">
                <a:latin typeface="Trebuchet MS"/>
                <a:cs typeface="Trebuchet MS"/>
              </a:rPr>
              <a:t> </a:t>
            </a:r>
            <a:r>
              <a:rPr sz="1500" b="1" spc="155" dirty="0">
                <a:latin typeface="Trebuchet MS"/>
                <a:cs typeface="Trebuchet MS"/>
              </a:rPr>
              <a:t>pour</a:t>
            </a:r>
            <a:r>
              <a:rPr sz="1500" b="1" spc="90" dirty="0">
                <a:latin typeface="Trebuchet MS"/>
                <a:cs typeface="Trebuchet MS"/>
              </a:rPr>
              <a:t> </a:t>
            </a:r>
            <a:r>
              <a:rPr sz="1500" b="1" spc="120" dirty="0">
                <a:latin typeface="Trebuchet MS"/>
                <a:cs typeface="Trebuchet MS"/>
              </a:rPr>
              <a:t>sérier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9810" y="1353460"/>
            <a:ext cx="889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0" dirty="0">
                <a:solidFill>
                  <a:srgbClr val="2C2C89"/>
                </a:solidFill>
                <a:latin typeface="Arial"/>
                <a:cs typeface="Arial"/>
              </a:rPr>
              <a:t>-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02711" y="1383940"/>
            <a:ext cx="421322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0" dirty="0">
                <a:latin typeface="Trebuchet MS"/>
                <a:cs typeface="Trebuchet MS"/>
              </a:rPr>
              <a:t>Homogénéité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spc="120" dirty="0">
                <a:latin typeface="Trebuchet MS"/>
                <a:cs typeface="Trebuchet MS"/>
              </a:rPr>
              <a:t>des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jugements</a:t>
            </a:r>
            <a:r>
              <a:rPr sz="1500" spc="45" dirty="0">
                <a:latin typeface="Trebuchet MS"/>
                <a:cs typeface="Trebuchet MS"/>
              </a:rPr>
              <a:t> </a:t>
            </a:r>
            <a:r>
              <a:rPr sz="1500" spc="110" dirty="0">
                <a:latin typeface="Trebuchet MS"/>
                <a:cs typeface="Trebuchet MS"/>
              </a:rPr>
              <a:t>du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spc="150" dirty="0">
                <a:latin typeface="Trebuchet MS"/>
                <a:cs typeface="Trebuchet MS"/>
              </a:rPr>
              <a:t>même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juge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9810" y="1910990"/>
            <a:ext cx="889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0" dirty="0">
                <a:solidFill>
                  <a:srgbClr val="2C2C89"/>
                </a:solidFill>
                <a:latin typeface="Arial"/>
                <a:cs typeface="Arial"/>
              </a:rPr>
              <a:t>-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02711" y="1941470"/>
            <a:ext cx="453834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0" dirty="0">
                <a:latin typeface="Trebuchet MS"/>
                <a:cs typeface="Trebuchet MS"/>
              </a:rPr>
              <a:t>Homogénéité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spc="120" dirty="0">
                <a:latin typeface="Trebuchet MS"/>
                <a:cs typeface="Trebuchet MS"/>
              </a:rPr>
              <a:t>des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jugements</a:t>
            </a:r>
            <a:r>
              <a:rPr sz="1500" spc="45" dirty="0">
                <a:latin typeface="Trebuchet MS"/>
                <a:cs typeface="Trebuchet MS"/>
              </a:rPr>
              <a:t> </a:t>
            </a:r>
            <a:r>
              <a:rPr sz="1500" spc="110" dirty="0">
                <a:latin typeface="Trebuchet MS"/>
                <a:cs typeface="Trebuchet MS"/>
              </a:rPr>
              <a:t>du</a:t>
            </a:r>
            <a:r>
              <a:rPr sz="1500" spc="30" dirty="0">
                <a:latin typeface="Trebuchet MS"/>
                <a:cs typeface="Trebuchet MS"/>
              </a:rPr>
              <a:t> </a:t>
            </a:r>
            <a:r>
              <a:rPr sz="1500" spc="150" dirty="0">
                <a:latin typeface="Trebuchet MS"/>
                <a:cs typeface="Trebuchet MS"/>
              </a:rPr>
              <a:t>même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spc="40" dirty="0">
                <a:latin typeface="Trebuchet MS"/>
                <a:cs typeface="Trebuchet MS"/>
              </a:rPr>
              <a:t>tribunal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9810" y="2469790"/>
            <a:ext cx="889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0" dirty="0">
                <a:solidFill>
                  <a:srgbClr val="2C2C89"/>
                </a:solidFill>
                <a:latin typeface="Arial"/>
                <a:cs typeface="Arial"/>
              </a:rPr>
              <a:t>-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02711" y="2500270"/>
            <a:ext cx="28301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00" dirty="0">
                <a:latin typeface="Trebuchet MS"/>
                <a:cs typeface="Trebuchet MS"/>
              </a:rPr>
              <a:t>Homogénéité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spc="120" dirty="0">
                <a:latin typeface="Trebuchet MS"/>
                <a:cs typeface="Trebuchet MS"/>
              </a:rPr>
              <a:t>des</a:t>
            </a:r>
            <a:r>
              <a:rPr sz="1500" spc="45" dirty="0">
                <a:latin typeface="Trebuchet MS"/>
                <a:cs typeface="Trebuchet MS"/>
              </a:rPr>
              <a:t> justiciables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9810" y="3027320"/>
            <a:ext cx="889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-50" dirty="0">
                <a:solidFill>
                  <a:srgbClr val="2C2C89"/>
                </a:solidFill>
                <a:latin typeface="Arial"/>
                <a:cs typeface="Arial"/>
              </a:rPr>
              <a:t>-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59810" y="3567070"/>
            <a:ext cx="88900" cy="95250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spcBef>
                <a:spcPts val="730"/>
              </a:spcBef>
            </a:pPr>
            <a:r>
              <a:rPr sz="1500" spc="-50" dirty="0">
                <a:solidFill>
                  <a:srgbClr val="2C2C89"/>
                </a:solidFill>
                <a:latin typeface="Arial"/>
                <a:cs typeface="Arial"/>
              </a:rPr>
              <a:t>-</a:t>
            </a:r>
            <a:endParaRPr sz="1500">
              <a:latin typeface="Arial"/>
              <a:cs typeface="Arial"/>
            </a:endParaRPr>
          </a:p>
          <a:p>
            <a:pPr marL="12700">
              <a:spcBef>
                <a:spcPts val="630"/>
              </a:spcBef>
            </a:pPr>
            <a:r>
              <a:rPr sz="1500" spc="-50" dirty="0">
                <a:solidFill>
                  <a:srgbClr val="2C2C89"/>
                </a:solidFill>
                <a:latin typeface="Arial"/>
                <a:cs typeface="Arial"/>
              </a:rPr>
              <a:t>-</a:t>
            </a:r>
            <a:endParaRPr sz="1500">
              <a:latin typeface="Arial"/>
              <a:cs typeface="Arial"/>
            </a:endParaRPr>
          </a:p>
          <a:p>
            <a:pPr marL="12700">
              <a:spcBef>
                <a:spcPts val="640"/>
              </a:spcBef>
            </a:pPr>
            <a:r>
              <a:rPr sz="1500" spc="-50" dirty="0">
                <a:solidFill>
                  <a:srgbClr val="2C2C89"/>
                </a:solidFill>
                <a:latin typeface="Arial"/>
                <a:cs typeface="Arial"/>
              </a:rPr>
              <a:t>-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02710" y="2976519"/>
            <a:ext cx="6216650" cy="180213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spcBef>
                <a:spcPts val="740"/>
              </a:spcBef>
            </a:pPr>
            <a:r>
              <a:rPr sz="1500" spc="100" dirty="0">
                <a:latin typeface="Trebuchet MS"/>
                <a:cs typeface="Trebuchet MS"/>
              </a:rPr>
              <a:t>Homogénéité</a:t>
            </a:r>
            <a:r>
              <a:rPr sz="1500" spc="35" dirty="0">
                <a:latin typeface="Trebuchet MS"/>
                <a:cs typeface="Trebuchet MS"/>
              </a:rPr>
              <a:t> </a:t>
            </a:r>
            <a:r>
              <a:rPr sz="1500" spc="110" dirty="0">
                <a:latin typeface="Trebuchet MS"/>
                <a:cs typeface="Trebuchet MS"/>
              </a:rPr>
              <a:t>du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corps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75" dirty="0">
                <a:latin typeface="Trebuchet MS"/>
                <a:cs typeface="Trebuchet MS"/>
              </a:rPr>
              <a:t>professionnel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120" dirty="0">
                <a:latin typeface="Trebuchet MS"/>
                <a:cs typeface="Trebuchet MS"/>
              </a:rPr>
              <a:t>des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spc="80" dirty="0">
                <a:latin typeface="Trebuchet MS"/>
                <a:cs typeface="Trebuchet MS"/>
              </a:rPr>
              <a:t>magistrats</a:t>
            </a:r>
            <a:endParaRPr sz="1500">
              <a:latin typeface="Trebuchet MS"/>
              <a:cs typeface="Trebuchet MS"/>
            </a:endParaRPr>
          </a:p>
          <a:p>
            <a:pPr marL="12700">
              <a:spcBef>
                <a:spcPts val="640"/>
              </a:spcBef>
            </a:pPr>
            <a:r>
              <a:rPr sz="1500" spc="-50" dirty="0">
                <a:latin typeface="Microsoft Sans Serif"/>
                <a:cs typeface="Microsoft Sans Serif"/>
              </a:rPr>
              <a:t>≠</a:t>
            </a:r>
            <a:endParaRPr sz="1500">
              <a:latin typeface="Microsoft Sans Serif"/>
              <a:cs typeface="Microsoft Sans Serif"/>
            </a:endParaRPr>
          </a:p>
          <a:p>
            <a:pPr marL="12700">
              <a:spcBef>
                <a:spcPts val="640"/>
              </a:spcBef>
            </a:pPr>
            <a:r>
              <a:rPr sz="1500" spc="75" dirty="0">
                <a:latin typeface="Trebuchet MS"/>
                <a:cs typeface="Trebuchet MS"/>
              </a:rPr>
              <a:t>pluralisme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spc="-10" dirty="0">
                <a:latin typeface="Trebuchet MS"/>
                <a:cs typeface="Trebuchet MS"/>
              </a:rPr>
              <a:t>juridique</a:t>
            </a:r>
            <a:endParaRPr sz="1500">
              <a:latin typeface="Trebuchet MS"/>
              <a:cs typeface="Trebuchet MS"/>
            </a:endParaRPr>
          </a:p>
          <a:p>
            <a:pPr marL="12700">
              <a:spcBef>
                <a:spcPts val="630"/>
              </a:spcBef>
            </a:pPr>
            <a:r>
              <a:rPr sz="1500" spc="110" dirty="0">
                <a:latin typeface="Trebuchet MS"/>
                <a:cs typeface="Trebuchet MS"/>
              </a:rPr>
              <a:t>absence</a:t>
            </a:r>
            <a:r>
              <a:rPr sz="1500" spc="8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d’un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corps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unifié</a:t>
            </a:r>
            <a:r>
              <a:rPr sz="1500" spc="90" dirty="0">
                <a:latin typeface="Trebuchet MS"/>
                <a:cs typeface="Trebuchet MS"/>
              </a:rPr>
              <a:t> </a:t>
            </a:r>
            <a:r>
              <a:rPr sz="1500" spc="100" dirty="0">
                <a:latin typeface="Trebuchet MS"/>
                <a:cs typeface="Trebuchet MS"/>
              </a:rPr>
              <a:t>de</a:t>
            </a:r>
            <a:r>
              <a:rPr sz="1500" spc="75" dirty="0">
                <a:latin typeface="Trebuchet MS"/>
                <a:cs typeface="Trebuchet MS"/>
              </a:rPr>
              <a:t> </a:t>
            </a:r>
            <a:r>
              <a:rPr sz="1500" spc="90" dirty="0">
                <a:latin typeface="Trebuchet MS"/>
                <a:cs typeface="Trebuchet MS"/>
              </a:rPr>
              <a:t>magistrats</a:t>
            </a:r>
            <a:r>
              <a:rPr sz="1500" spc="80" dirty="0">
                <a:latin typeface="Trebuchet MS"/>
                <a:cs typeface="Trebuchet MS"/>
              </a:rPr>
              <a:t> </a:t>
            </a:r>
            <a:r>
              <a:rPr sz="1500" spc="110" dirty="0">
                <a:latin typeface="Trebuchet MS"/>
                <a:cs typeface="Trebuchet MS"/>
              </a:rPr>
              <a:t>du</a:t>
            </a:r>
            <a:r>
              <a:rPr sz="1500" spc="70" dirty="0">
                <a:latin typeface="Trebuchet MS"/>
                <a:cs typeface="Trebuchet MS"/>
              </a:rPr>
              <a:t> </a:t>
            </a:r>
            <a:r>
              <a:rPr sz="1500" spc="-20" dirty="0">
                <a:latin typeface="Trebuchet MS"/>
                <a:cs typeface="Trebuchet MS"/>
              </a:rPr>
              <a:t>roi,</a:t>
            </a:r>
            <a:endParaRPr sz="1500">
              <a:latin typeface="Trebuchet MS"/>
              <a:cs typeface="Trebuchet MS"/>
            </a:endParaRPr>
          </a:p>
          <a:p>
            <a:pPr marL="12700" marR="5080">
              <a:spcBef>
                <a:spcPts val="640"/>
              </a:spcBef>
            </a:pPr>
            <a:r>
              <a:rPr sz="1500" spc="65" dirty="0">
                <a:latin typeface="Trebuchet MS"/>
                <a:cs typeface="Trebuchet MS"/>
              </a:rPr>
              <a:t>égalité </a:t>
            </a:r>
            <a:r>
              <a:rPr sz="1500" spc="100" dirty="0">
                <a:latin typeface="Trebuchet MS"/>
                <a:cs typeface="Trebuchet MS"/>
              </a:rPr>
              <a:t>de</a:t>
            </a:r>
            <a:r>
              <a:rPr sz="1500" spc="55" dirty="0">
                <a:latin typeface="Trebuchet MS"/>
                <a:cs typeface="Trebuchet MS"/>
              </a:rPr>
              <a:t> </a:t>
            </a:r>
            <a:r>
              <a:rPr sz="1500" spc="60" dirty="0">
                <a:latin typeface="Trebuchet MS"/>
                <a:cs typeface="Trebuchet MS"/>
              </a:rPr>
              <a:t>principe </a:t>
            </a:r>
            <a:r>
              <a:rPr sz="1500" spc="120" dirty="0">
                <a:latin typeface="Trebuchet MS"/>
                <a:cs typeface="Trebuchet MS"/>
              </a:rPr>
              <a:t>des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70" dirty="0">
                <a:latin typeface="Trebuchet MS"/>
                <a:cs typeface="Trebuchet MS"/>
              </a:rPr>
              <a:t>parties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95" dirty="0">
                <a:latin typeface="Trebuchet MS"/>
                <a:cs typeface="Trebuchet MS"/>
              </a:rPr>
              <a:t>devant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le</a:t>
            </a:r>
            <a:r>
              <a:rPr sz="1500" spc="55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juge,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120" dirty="0">
                <a:latin typeface="Trebuchet MS"/>
                <a:cs typeface="Trebuchet MS"/>
              </a:rPr>
              <a:t>mais</a:t>
            </a:r>
            <a:r>
              <a:rPr sz="1500" spc="65" dirty="0">
                <a:latin typeface="Trebuchet MS"/>
                <a:cs typeface="Trebuchet MS"/>
              </a:rPr>
              <a:t> </a:t>
            </a:r>
            <a:r>
              <a:rPr sz="1500" spc="130" dirty="0">
                <a:latin typeface="Trebuchet MS"/>
                <a:cs typeface="Trebuchet MS"/>
              </a:rPr>
              <a:t>pas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45" dirty="0">
                <a:latin typeface="Trebuchet MS"/>
                <a:cs typeface="Trebuchet MS"/>
              </a:rPr>
              <a:t>d’égalité </a:t>
            </a:r>
            <a:r>
              <a:rPr sz="1500" spc="120" dirty="0">
                <a:latin typeface="Trebuchet MS"/>
                <a:cs typeface="Trebuchet MS"/>
              </a:rPr>
              <a:t>des</a:t>
            </a:r>
            <a:r>
              <a:rPr sz="1500" spc="50" dirty="0">
                <a:latin typeface="Trebuchet MS"/>
                <a:cs typeface="Trebuchet MS"/>
              </a:rPr>
              <a:t> </a:t>
            </a:r>
            <a:r>
              <a:rPr sz="1500" spc="55" dirty="0">
                <a:latin typeface="Trebuchet MS"/>
                <a:cs typeface="Trebuchet MS"/>
              </a:rPr>
              <a:t>justiciables </a:t>
            </a:r>
            <a:r>
              <a:rPr sz="1500" spc="95" dirty="0">
                <a:latin typeface="Trebuchet MS"/>
                <a:cs typeface="Trebuchet MS"/>
              </a:rPr>
              <a:t>devant</a:t>
            </a:r>
            <a:r>
              <a:rPr sz="1500" spc="40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le</a:t>
            </a:r>
            <a:r>
              <a:rPr sz="1500" spc="60" dirty="0">
                <a:latin typeface="Trebuchet MS"/>
                <a:cs typeface="Trebuchet MS"/>
              </a:rPr>
              <a:t> </a:t>
            </a:r>
            <a:r>
              <a:rPr sz="1500" spc="-25" dirty="0">
                <a:latin typeface="Trebuchet MS"/>
                <a:cs typeface="Trebuchet MS"/>
              </a:rPr>
              <a:t>roi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704589" y="878480"/>
            <a:ext cx="2411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Merci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votre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attention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50" dirty="0">
                <a:latin typeface="Calibri"/>
                <a:cs typeface="Calibri"/>
              </a:rPr>
              <a:t>!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4242</Words>
  <Application>Microsoft Macintosh PowerPoint</Application>
  <PresentationFormat>Panoramiczny</PresentationFormat>
  <Paragraphs>266</Paragraphs>
  <Slides>33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Microsoft Sans Serif</vt:lpstr>
      <vt:lpstr>Times New Roman</vt:lpstr>
      <vt:lpstr>Trebuchet MS</vt:lpstr>
      <vt:lpstr>Motyw pakietu Office</vt:lpstr>
      <vt:lpstr>Les sources de la pratique </vt:lpstr>
      <vt:lpstr>Les „sources juridiques” du point de vue de l’historienne (de la société)</vt:lpstr>
      <vt:lpstr>Prezentacja programu PowerPoint</vt:lpstr>
      <vt:lpstr>Prezentacja programu PowerPoint</vt:lpstr>
      <vt:lpstr>Deux parcours de recherche dans les „sources juridiques”</vt:lpstr>
      <vt:lpstr>1/ croiser sources judiciaires, notariales, législatives et didactiques : comprendre l’ « obligation corps et biens »</vt:lpstr>
      <vt:lpstr>Prezentacja programu PowerPoint</vt:lpstr>
      <vt:lpstr>Prezentacja programu PowerPoint</vt:lpstr>
      <vt:lpstr>Prezentacja programu PowerPoint</vt:lpstr>
      <vt:lpstr>Les emprisonnements pour dette de la prévôté royale de Paris</vt:lpstr>
      <vt:lpstr>Travailler, servir, s’endetter : la dette de temps</vt:lpstr>
      <vt:lpstr>Prezentacja programu PowerPoint</vt:lpstr>
      <vt:lpstr>Prezentacja programu PowerPoint</vt:lpstr>
      <vt:lpstr>Evolution de la diplomatique des actes des notaires du châtelet de Paris</vt:lpstr>
      <vt:lpstr>A la recherche des clauses d’obligation dans les contrats notariés</vt:lpstr>
      <vt:lpstr>Prezentacja programu PowerPoint</vt:lpstr>
      <vt:lpstr>Prezentacja programu PowerPoint</vt:lpstr>
      <vt:lpstr>Arch. Nat. S2944 (Saint- Germain- des-Prés), n°03 (1393).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2/ des sources judiciaires médiévales aux séries de données historiques : sérier pour faire émerger une norme de comportement institutionnel</vt:lpstr>
      <vt:lpstr>Prezentacja programu PowerPoint</vt:lpstr>
      <vt:lpstr>Prezentacja programu PowerPoint</vt:lpstr>
      <vt:lpstr>Un idiome judiciaire médiéval</vt:lpstr>
      <vt:lpstr>Prezentacja programu PowerPoint</vt:lpstr>
      <vt:lpstr>Standardisation du matériau judiciaire :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sources de la pratique </dc:title>
  <dc:creator>Kacper Górski</dc:creator>
  <cp:lastModifiedBy>Kacper Górski</cp:lastModifiedBy>
  <cp:revision>6</cp:revision>
  <dcterms:created xsi:type="dcterms:W3CDTF">2024-07-30T09:16:16Z</dcterms:created>
  <dcterms:modified xsi:type="dcterms:W3CDTF">2024-08-01T19:29:11Z</dcterms:modified>
</cp:coreProperties>
</file>