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2" r:id="rId3"/>
    <p:sldId id="267" r:id="rId4"/>
    <p:sldId id="266" r:id="rId5"/>
    <p:sldId id="274" r:id="rId6"/>
    <p:sldId id="275" r:id="rId7"/>
    <p:sldId id="284" r:id="rId8"/>
    <p:sldId id="285" r:id="rId9"/>
    <p:sldId id="283" r:id="rId10"/>
    <p:sldId id="276" r:id="rId11"/>
    <p:sldId id="305" r:id="rId12"/>
    <p:sldId id="277" r:id="rId13"/>
    <p:sldId id="268" r:id="rId14"/>
    <p:sldId id="269" r:id="rId15"/>
    <p:sldId id="278" r:id="rId16"/>
    <p:sldId id="280" r:id="rId17"/>
    <p:sldId id="279" r:id="rId18"/>
    <p:sldId id="281" r:id="rId19"/>
    <p:sldId id="289" r:id="rId20"/>
    <p:sldId id="288" r:id="rId21"/>
    <p:sldId id="306" r:id="rId22"/>
    <p:sldId id="307" r:id="rId23"/>
    <p:sldId id="308" r:id="rId24"/>
    <p:sldId id="282" r:id="rId25"/>
    <p:sldId id="270" r:id="rId26"/>
    <p:sldId id="309" r:id="rId27"/>
    <p:sldId id="310" r:id="rId28"/>
    <p:sldId id="271" r:id="rId29"/>
    <p:sldId id="311" r:id="rId30"/>
    <p:sldId id="294" r:id="rId31"/>
    <p:sldId id="297" r:id="rId32"/>
    <p:sldId id="298" r:id="rId33"/>
    <p:sldId id="299" r:id="rId34"/>
    <p:sldId id="273" r:id="rId35"/>
    <p:sldId id="300" r:id="rId36"/>
    <p:sldId id="301" r:id="rId37"/>
    <p:sldId id="302" r:id="rId38"/>
    <p:sldId id="303" r:id="rId39"/>
    <p:sldId id="304" r:id="rId40"/>
    <p:sldId id="290" r:id="rId41"/>
    <p:sldId id="296" r:id="rId42"/>
    <p:sldId id="291" r:id="rId43"/>
    <p:sldId id="295" r:id="rId44"/>
    <p:sldId id="272" r:id="rId45"/>
    <p:sldId id="292" r:id="rId46"/>
    <p:sldId id="293" r:id="rId47"/>
    <p:sldId id="259" r:id="rId4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76"/>
    <p:restoredTop sz="96327"/>
  </p:normalViewPr>
  <p:slideViewPr>
    <p:cSldViewPr snapToGrid="0" snapToObjects="1">
      <p:cViewPr varScale="1">
        <p:scale>
          <a:sx n="97" d="100"/>
          <a:sy n="97" d="100"/>
        </p:scale>
        <p:origin x="216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/" TargetMode="External"/><Relationship Id="rId7" Type="http://schemas.openxmlformats.org/officeDocument/2006/relationships/hyperlink" Target="https://fbc.pionier.net.pl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eutsche-digitale-bibliothek.de/" TargetMode="External"/><Relationship Id="rId5" Type="http://schemas.openxmlformats.org/officeDocument/2006/relationships/hyperlink" Target="https://gallica.bnf.fr/" TargetMode="External"/><Relationship Id="rId4" Type="http://schemas.openxmlformats.org/officeDocument/2006/relationships/hyperlink" Target="https://www.europeana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valon.law.yale.edu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ura.uj.edu.pl/" TargetMode="External"/><Relationship Id="rId5" Type="http://schemas.openxmlformats.org/officeDocument/2006/relationships/hyperlink" Target="https://editio.ssrq-online.ch/" TargetMode="External"/><Relationship Id="rId4" Type="http://schemas.openxmlformats.org/officeDocument/2006/relationships/hyperlink" Target="https://www.dmgh.d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zukajwarchiwach.gov.pl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ionalarchives.gov.uk/" TargetMode="External"/><Relationship Id="rId5" Type="http://schemas.openxmlformats.org/officeDocument/2006/relationships/hyperlink" Target="https://www.archivportal-d.de/" TargetMode="External"/><Relationship Id="rId4" Type="http://schemas.openxmlformats.org/officeDocument/2006/relationships/hyperlink" Target="https://www.e-codices.unifr.ch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rancearchives.gouv.fr/" TargetMode="External"/><Relationship Id="rId7" Type="http://schemas.openxmlformats.org/officeDocument/2006/relationships/hyperlink" Target="https://www.archivesportaleurope.net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ventari.san.beniculturali.it/inventari" TargetMode="External"/><Relationship Id="rId5" Type="http://schemas.openxmlformats.org/officeDocument/2006/relationships/hyperlink" Target="https://san.beniculturali.it/" TargetMode="External"/><Relationship Id="rId4" Type="http://schemas.openxmlformats.org/officeDocument/2006/relationships/hyperlink" Target="https://digi.vatlib.it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xica.linguax.com/forc.php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likationen.badw.de/de/thesaurus/lemmata" TargetMode="External"/><Relationship Id="rId5" Type="http://schemas.openxmlformats.org/officeDocument/2006/relationships/hyperlink" Target="https://gaffiot.fr/" TargetMode="External"/><Relationship Id="rId4" Type="http://schemas.openxmlformats.org/officeDocument/2006/relationships/hyperlink" Target="https://artflsrv03.uchicago.edu/philologic4/LewisShort521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glossaria.eu/ngml/" TargetMode="External"/><Relationship Id="rId3" Type="http://schemas.openxmlformats.org/officeDocument/2006/relationships/hyperlink" Target="http://ducange.enc.sorbonne.fr/" TargetMode="External"/><Relationship Id="rId7" Type="http://schemas.openxmlformats.org/officeDocument/2006/relationships/hyperlink" Target="https://mlw.badw.de/en/mlw-digital/mlw-open-access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b.ics.cas.cz/#cs" TargetMode="External"/><Relationship Id="rId5" Type="http://schemas.openxmlformats.org/officeDocument/2006/relationships/hyperlink" Target="https://elexicon.scriptores.pl/pl/" TargetMode="External"/><Relationship Id="rId4" Type="http://schemas.openxmlformats.org/officeDocument/2006/relationships/hyperlink" Target="http://www.dmlbs.ox.ac.uk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logeion.uchicago.edu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ftpedia.com/get/Others/Home-Education/Legible-Latin.shtml#sgal_4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mailto:kacper.gorski@uj.edu.p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80391-A689-23C1-B0D5-8AF63246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083" y="1613279"/>
            <a:ext cx="9345891" cy="1325563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 err="1"/>
              <a:t>Legal</a:t>
            </a:r>
            <a:r>
              <a:rPr lang="pl-PL" sz="4000" b="1" dirty="0"/>
              <a:t> </a:t>
            </a:r>
            <a:r>
              <a:rPr lang="pl-PL" sz="4000" b="1" dirty="0" err="1"/>
              <a:t>Historical</a:t>
            </a:r>
            <a:r>
              <a:rPr lang="pl-PL" sz="4000" b="1" dirty="0"/>
              <a:t> </a:t>
            </a:r>
            <a:r>
              <a:rPr lang="pl-PL" sz="4000" b="1" dirty="0" err="1"/>
              <a:t>Sources</a:t>
            </a:r>
            <a:r>
              <a:rPr lang="pl-PL" sz="4000" b="1" dirty="0"/>
              <a:t> </a:t>
            </a:r>
            <a:br>
              <a:rPr lang="pl-PL" sz="4000" b="1" dirty="0"/>
            </a:br>
            <a:r>
              <a:rPr lang="pl-PL" sz="4000" b="1" dirty="0"/>
              <a:t>on the Internet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8D1901-10A5-E08E-04BD-F66C48717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5621" y="5244721"/>
            <a:ext cx="9345892" cy="902598"/>
          </a:xfrm>
        </p:spPr>
        <p:txBody>
          <a:bodyPr>
            <a:normAutofit lnSpcReduction="10000"/>
          </a:bodyPr>
          <a:lstStyle/>
          <a:p>
            <a:pPr marL="2286000" lvl="5" indent="0">
              <a:buNone/>
            </a:pPr>
            <a:r>
              <a:rPr lang="pl-PL" dirty="0"/>
              <a:t>Workshop, Paris 7-10 </a:t>
            </a:r>
            <a:r>
              <a:rPr lang="pl-PL" dirty="0" err="1"/>
              <a:t>February</a:t>
            </a:r>
            <a:r>
              <a:rPr lang="pl-PL" dirty="0"/>
              <a:t> 2023</a:t>
            </a:r>
          </a:p>
          <a:p>
            <a:pPr marL="2286000" lvl="5" indent="0">
              <a:buNone/>
            </a:pPr>
            <a:r>
              <a:rPr lang="pl-PL" dirty="0"/>
              <a:t>Kacper Górski (</a:t>
            </a:r>
            <a:r>
              <a:rPr lang="pl-PL" dirty="0" err="1"/>
              <a:t>Jagiellonian</a:t>
            </a:r>
            <a:r>
              <a:rPr lang="pl-PL" dirty="0"/>
              <a:t> University in Kraków)</a:t>
            </a:r>
          </a:p>
          <a:p>
            <a:pPr marL="2286000" lvl="5" indent="0">
              <a:buNone/>
            </a:pPr>
            <a:r>
              <a:rPr lang="pl-PL" dirty="0"/>
              <a:t>E-mail: kacper.gorski@uj.edu.pl</a:t>
            </a:r>
          </a:p>
        </p:txBody>
      </p:sp>
    </p:spTree>
    <p:extLst>
      <p:ext uri="{BB962C8B-B14F-4D97-AF65-F5344CB8AC3E}">
        <p14:creationId xmlns:p14="http://schemas.microsoft.com/office/powerpoint/2010/main" val="181006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 err="1"/>
              <a:t>Contents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304" y="1825625"/>
            <a:ext cx="9628696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pl-PL" dirty="0"/>
              <a:t>Internet </a:t>
            </a:r>
            <a:r>
              <a:rPr lang="pl-PL" dirty="0" err="1"/>
              <a:t>bases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Digital </a:t>
            </a:r>
            <a:r>
              <a:rPr lang="pl-PL" dirty="0" err="1"/>
              <a:t>libraries</a:t>
            </a:r>
            <a:endParaRPr lang="pl-PL" dirty="0"/>
          </a:p>
          <a:p>
            <a:pPr lvl="1"/>
            <a:r>
              <a:rPr lang="pl-PL" dirty="0"/>
              <a:t>Digital </a:t>
            </a:r>
            <a:r>
              <a:rPr lang="pl-PL" dirty="0" err="1"/>
              <a:t>archives</a:t>
            </a:r>
            <a:endParaRPr lang="pl-PL" dirty="0"/>
          </a:p>
          <a:p>
            <a:pPr marL="514350" indent="-514350">
              <a:buAutoNum type="arabicPeriod"/>
            </a:pPr>
            <a:r>
              <a:rPr lang="pl-PL" dirty="0" err="1"/>
              <a:t>Other</a:t>
            </a:r>
            <a:r>
              <a:rPr lang="pl-PL" dirty="0"/>
              <a:t> </a:t>
            </a:r>
            <a:r>
              <a:rPr lang="pl-PL" dirty="0" err="1"/>
              <a:t>tools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AI-</a:t>
            </a:r>
            <a:r>
              <a:rPr lang="pl-PL" dirty="0" err="1"/>
              <a:t>powered</a:t>
            </a:r>
            <a:r>
              <a:rPr lang="pl-PL" dirty="0"/>
              <a:t> </a:t>
            </a:r>
            <a:r>
              <a:rPr lang="pl-PL" dirty="0" err="1"/>
              <a:t>text</a:t>
            </a:r>
            <a:r>
              <a:rPr lang="pl-PL" dirty="0"/>
              <a:t> </a:t>
            </a:r>
            <a:r>
              <a:rPr lang="pl-PL" dirty="0" err="1"/>
              <a:t>transcription</a:t>
            </a:r>
            <a:endParaRPr lang="pl-PL" dirty="0"/>
          </a:p>
          <a:p>
            <a:pPr lvl="1"/>
            <a:r>
              <a:rPr lang="pl-PL" dirty="0"/>
              <a:t>On-line </a:t>
            </a:r>
            <a:r>
              <a:rPr lang="pl-PL" dirty="0" err="1"/>
              <a:t>Latin</a:t>
            </a:r>
            <a:r>
              <a:rPr lang="pl-PL" dirty="0"/>
              <a:t> </a:t>
            </a:r>
            <a:r>
              <a:rPr lang="pl-PL" dirty="0" err="1"/>
              <a:t>dictionaries</a:t>
            </a:r>
            <a:r>
              <a:rPr lang="pl-PL" dirty="0"/>
              <a:t> and </a:t>
            </a:r>
            <a:r>
              <a:rPr lang="pl-PL" dirty="0" err="1"/>
              <a:t>glossaries</a:t>
            </a:r>
            <a:endParaRPr lang="pl-PL" dirty="0"/>
          </a:p>
          <a:p>
            <a:pPr lvl="1"/>
            <a:r>
              <a:rPr lang="pl-PL" dirty="0" err="1"/>
              <a:t>Latin</a:t>
            </a:r>
            <a:r>
              <a:rPr lang="pl-PL" dirty="0"/>
              <a:t> </a:t>
            </a:r>
            <a:r>
              <a:rPr lang="pl-PL" dirty="0" err="1"/>
              <a:t>grammar</a:t>
            </a:r>
            <a:r>
              <a:rPr lang="pl-PL" dirty="0"/>
              <a:t> </a:t>
            </a:r>
            <a:r>
              <a:rPr lang="pl-PL" dirty="0" err="1"/>
              <a:t>tools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9998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Digital Libraries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sz="2400" dirty="0"/>
              <a:t>Google </a:t>
            </a:r>
            <a:r>
              <a:rPr lang="pl-PL" sz="2400" dirty="0" err="1"/>
              <a:t>Books</a:t>
            </a:r>
            <a:r>
              <a:rPr lang="pl-PL" sz="2400" dirty="0"/>
              <a:t> - </a:t>
            </a:r>
            <a:r>
              <a:rPr lang="en-GB" sz="2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https://books.google.com</a:t>
            </a:r>
            <a:endParaRPr lang="pl-PL" sz="2400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Internet</a:t>
            </a:r>
            <a:r>
              <a:rPr lang="en-GB" sz="2400" dirty="0">
                <a:effectLst/>
                <a:ea typeface="Calibri" panose="020F0502020204030204" pitchFamily="34" charset="0"/>
              </a:rPr>
              <a:t> Archive </a:t>
            </a:r>
            <a:r>
              <a:rPr lang="pl-PL" sz="2400" dirty="0">
                <a:effectLst/>
                <a:ea typeface="Calibri" panose="020F0502020204030204" pitchFamily="34" charset="0"/>
              </a:rPr>
              <a:t>- </a:t>
            </a:r>
            <a:r>
              <a:rPr lang="en-GB" sz="2400" u="sng" dirty="0">
                <a:solidFill>
                  <a:srgbClr val="0563C1"/>
                </a:solidFill>
                <a:ea typeface="Calibri" panose="020F0502020204030204" pitchFamily="34" charset="0"/>
              </a:rPr>
              <a:t>https://archive.org</a:t>
            </a:r>
            <a:endParaRPr lang="pl-PL" sz="2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400" dirty="0" err="1">
                <a:effectLst/>
                <a:ea typeface="Calibri" panose="020F0502020204030204" pitchFamily="34" charset="0"/>
              </a:rPr>
              <a:t>HathiTrust</a:t>
            </a:r>
            <a:r>
              <a:rPr lang="en-GB" sz="2400" dirty="0">
                <a:effectLst/>
                <a:ea typeface="Calibri" panose="020F0502020204030204" pitchFamily="34" charset="0"/>
              </a:rPr>
              <a:t> </a:t>
            </a:r>
            <a:r>
              <a:rPr lang="pl-PL" sz="2400" dirty="0">
                <a:effectLst/>
                <a:ea typeface="Calibri" panose="020F0502020204030204" pitchFamily="34" charset="0"/>
              </a:rPr>
              <a:t>- </a:t>
            </a:r>
            <a:r>
              <a:rPr lang="en-GB" sz="24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https://www.hathitrust.org</a:t>
            </a:r>
            <a:endParaRPr lang="pl-PL" sz="2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400" dirty="0" err="1">
                <a:effectLst/>
                <a:ea typeface="Calibri" panose="020F0502020204030204" pitchFamily="34" charset="0"/>
              </a:rPr>
              <a:t>Europeana</a:t>
            </a:r>
            <a:r>
              <a:rPr lang="pl-PL" sz="2400" dirty="0">
                <a:effectLst/>
                <a:ea typeface="Calibri" panose="020F0502020204030204" pitchFamily="34" charset="0"/>
              </a:rPr>
              <a:t> - </a:t>
            </a:r>
            <a:r>
              <a:rPr lang="en-GB" sz="2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https://www.europeana.eu</a:t>
            </a:r>
            <a:endParaRPr lang="pl-PL" sz="2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400" dirty="0">
                <a:effectLst/>
                <a:ea typeface="Calibri" panose="020F0502020204030204" pitchFamily="34" charset="0"/>
              </a:rPr>
              <a:t>Gallica </a:t>
            </a:r>
            <a:r>
              <a:rPr lang="pl-PL" sz="2400" dirty="0">
                <a:effectLst/>
                <a:ea typeface="Calibri" panose="020F0502020204030204" pitchFamily="34" charset="0"/>
              </a:rPr>
              <a:t>- </a:t>
            </a:r>
            <a:r>
              <a:rPr lang="en-GB" sz="2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5"/>
              </a:rPr>
              <a:t>https://gallica.bnf.fr</a:t>
            </a:r>
            <a:endParaRPr lang="pl-PL" sz="2400" dirty="0"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400" dirty="0">
                <a:effectLst/>
                <a:ea typeface="Calibri" panose="020F0502020204030204" pitchFamily="34" charset="0"/>
              </a:rPr>
              <a:t>German Digital Library</a:t>
            </a:r>
            <a:r>
              <a:rPr lang="pl-PL" sz="2400" dirty="0">
                <a:effectLst/>
                <a:ea typeface="Calibri" panose="020F0502020204030204" pitchFamily="34" charset="0"/>
              </a:rPr>
              <a:t> (Deutsche </a:t>
            </a:r>
            <a:r>
              <a:rPr lang="pl-PL" sz="2400" dirty="0" err="1">
                <a:effectLst/>
                <a:ea typeface="Calibri" panose="020F0502020204030204" pitchFamily="34" charset="0"/>
              </a:rPr>
              <a:t>Digitale</a:t>
            </a:r>
            <a:r>
              <a:rPr lang="pl-PL" sz="2400" dirty="0">
                <a:effectLst/>
                <a:ea typeface="Calibri" panose="020F0502020204030204" pitchFamily="34" charset="0"/>
              </a:rPr>
              <a:t> </a:t>
            </a:r>
            <a:r>
              <a:rPr lang="pl-PL" sz="2400" dirty="0" err="1">
                <a:effectLst/>
                <a:ea typeface="Calibri" panose="020F0502020204030204" pitchFamily="34" charset="0"/>
              </a:rPr>
              <a:t>Bibliothek</a:t>
            </a:r>
            <a:r>
              <a:rPr lang="pl-PL" sz="2400" dirty="0">
                <a:effectLst/>
                <a:ea typeface="Calibri" panose="020F0502020204030204" pitchFamily="34" charset="0"/>
              </a:rPr>
              <a:t>)</a:t>
            </a:r>
            <a:r>
              <a:rPr lang="en-GB" sz="2400" dirty="0">
                <a:effectLst/>
                <a:ea typeface="Calibri" panose="020F0502020204030204" pitchFamily="34" charset="0"/>
              </a:rPr>
              <a:t> </a:t>
            </a:r>
            <a:r>
              <a:rPr lang="pl-PL" sz="2400" dirty="0">
                <a:ea typeface="Calibri" panose="020F0502020204030204" pitchFamily="34" charset="0"/>
              </a:rPr>
              <a:t>- </a:t>
            </a:r>
            <a:r>
              <a:rPr lang="en-GB" sz="2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https://www.deutsche-digitale-bibliothek.de</a:t>
            </a:r>
            <a:endParaRPr lang="pl-PL" sz="2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2400" dirty="0" err="1">
                <a:ea typeface="Calibri" panose="020F0502020204030204" pitchFamily="34" charset="0"/>
              </a:rPr>
              <a:t>Federacja</a:t>
            </a:r>
            <a:r>
              <a:rPr lang="en-GB" sz="2400" dirty="0">
                <a:ea typeface="Calibri" panose="020F0502020204030204" pitchFamily="34" charset="0"/>
              </a:rPr>
              <a:t> </a:t>
            </a:r>
            <a:r>
              <a:rPr lang="en-GB" sz="2400" dirty="0" err="1">
                <a:effectLst/>
                <a:ea typeface="Calibri" panose="020F0502020204030204" pitchFamily="34" charset="0"/>
              </a:rPr>
              <a:t>Bibliotek</a:t>
            </a:r>
            <a:r>
              <a:rPr lang="en-GB" sz="2400" dirty="0">
                <a:effectLst/>
                <a:ea typeface="Calibri" panose="020F0502020204030204" pitchFamily="34" charset="0"/>
              </a:rPr>
              <a:t> </a:t>
            </a:r>
            <a:r>
              <a:rPr lang="en-GB" sz="2400" dirty="0" err="1">
                <a:effectLst/>
                <a:ea typeface="Calibri" panose="020F0502020204030204" pitchFamily="34" charset="0"/>
              </a:rPr>
              <a:t>Cyfrowych</a:t>
            </a:r>
            <a:r>
              <a:rPr lang="en-GB" sz="2400" dirty="0">
                <a:effectLst/>
                <a:ea typeface="Calibri" panose="020F0502020204030204" pitchFamily="34" charset="0"/>
              </a:rPr>
              <a:t> </a:t>
            </a:r>
            <a:r>
              <a:rPr lang="pl-PL" sz="2400" dirty="0">
                <a:effectLst/>
                <a:ea typeface="Calibri" panose="020F0502020204030204" pitchFamily="34" charset="0"/>
              </a:rPr>
              <a:t>(</a:t>
            </a:r>
            <a:r>
              <a:rPr lang="en-GB" sz="2400" dirty="0">
                <a:ea typeface="Calibri" panose="020F0502020204030204" pitchFamily="34" charset="0"/>
              </a:rPr>
              <a:t>Federation of Digital Libraries</a:t>
            </a:r>
            <a:r>
              <a:rPr lang="pl-PL" sz="2400" dirty="0">
                <a:effectLst/>
                <a:ea typeface="Calibri" panose="020F0502020204030204" pitchFamily="34" charset="0"/>
              </a:rPr>
              <a:t>)</a:t>
            </a:r>
            <a:r>
              <a:rPr lang="en-GB" sz="2400" dirty="0">
                <a:effectLst/>
                <a:ea typeface="Calibri" panose="020F0502020204030204" pitchFamily="34" charset="0"/>
              </a:rPr>
              <a:t> </a:t>
            </a:r>
            <a:r>
              <a:rPr lang="pl-PL" sz="2400" dirty="0">
                <a:effectLst/>
                <a:ea typeface="Calibri" panose="020F0502020204030204" pitchFamily="34" charset="0"/>
              </a:rPr>
              <a:t>- </a:t>
            </a:r>
            <a:r>
              <a:rPr lang="en-GB" sz="24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7"/>
              </a:rPr>
              <a:t>https://fbc.pionier.net.pl</a:t>
            </a:r>
            <a:endParaRPr lang="pl-PL" sz="2400" u="sng" dirty="0">
              <a:solidFill>
                <a:srgbClr val="0563C1"/>
              </a:solidFill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endParaRPr lang="pl-PL" sz="24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53759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Google Books website.">
            <a:extLst>
              <a:ext uri="{FF2B5EF4-FFF2-40B4-BE49-F238E27FC236}">
                <a16:creationId xmlns:a16="http://schemas.microsoft.com/office/drawing/2014/main" id="{C0BB23DF-EAC8-B3E5-FA3A-DAAED199D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8076"/>
            <a:ext cx="12192000" cy="5616035"/>
          </a:xfrm>
        </p:spPr>
      </p:pic>
    </p:spTree>
    <p:extLst>
      <p:ext uri="{BB962C8B-B14F-4D97-AF65-F5344CB8AC3E}">
        <p14:creationId xmlns:p14="http://schemas.microsoft.com/office/powerpoint/2010/main" val="1584432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Internet Archive website.">
            <a:extLst>
              <a:ext uri="{FF2B5EF4-FFF2-40B4-BE49-F238E27FC236}">
                <a16:creationId xmlns:a16="http://schemas.microsoft.com/office/drawing/2014/main" id="{63A7EF96-C68C-2BE6-1A92-0113B83DE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12192000" cy="5656363"/>
          </a:xfrm>
        </p:spPr>
      </p:pic>
    </p:spTree>
    <p:extLst>
      <p:ext uri="{BB962C8B-B14F-4D97-AF65-F5344CB8AC3E}">
        <p14:creationId xmlns:p14="http://schemas.microsoft.com/office/powerpoint/2010/main" val="27569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Gallica website.">
            <a:extLst>
              <a:ext uri="{FF2B5EF4-FFF2-40B4-BE49-F238E27FC236}">
                <a16:creationId xmlns:a16="http://schemas.microsoft.com/office/drawing/2014/main" id="{7B5F861B-E48B-DE0F-3BF2-F16ADBCDD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12192000" cy="5622218"/>
          </a:xfrm>
        </p:spPr>
      </p:pic>
    </p:spTree>
    <p:extLst>
      <p:ext uri="{BB962C8B-B14F-4D97-AF65-F5344CB8AC3E}">
        <p14:creationId xmlns:p14="http://schemas.microsoft.com/office/powerpoint/2010/main" val="353365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German Digital Library website.">
            <a:extLst>
              <a:ext uri="{FF2B5EF4-FFF2-40B4-BE49-F238E27FC236}">
                <a16:creationId xmlns:a16="http://schemas.microsoft.com/office/drawing/2014/main" id="{7B5F861B-E48B-DE0F-3BF2-F16ADBCDD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36798" y="-1"/>
            <a:ext cx="12118403" cy="5622218"/>
          </a:xfrm>
        </p:spPr>
      </p:pic>
    </p:spTree>
    <p:extLst>
      <p:ext uri="{BB962C8B-B14F-4D97-AF65-F5344CB8AC3E}">
        <p14:creationId xmlns:p14="http://schemas.microsoft.com/office/powerpoint/2010/main" val="300689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Polish Federation of Digital Libraries website.">
            <a:extLst>
              <a:ext uri="{FF2B5EF4-FFF2-40B4-BE49-F238E27FC236}">
                <a16:creationId xmlns:a16="http://schemas.microsoft.com/office/drawing/2014/main" id="{7B5F861B-E48B-DE0F-3BF2-F16ADBCDD6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36798" y="23517"/>
            <a:ext cx="12118403" cy="5575182"/>
          </a:xfrm>
        </p:spPr>
      </p:pic>
    </p:spTree>
    <p:extLst>
      <p:ext uri="{BB962C8B-B14F-4D97-AF65-F5344CB8AC3E}">
        <p14:creationId xmlns:p14="http://schemas.microsoft.com/office/powerpoint/2010/main" val="34134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Digital </a:t>
            </a:r>
            <a:r>
              <a:rPr lang="pl-PL" b="1" dirty="0" err="1"/>
              <a:t>Collections</a:t>
            </a:r>
            <a:r>
              <a:rPr lang="pl-PL" b="1" dirty="0"/>
              <a:t> of </a:t>
            </a:r>
            <a:r>
              <a:rPr lang="pl-PL" b="1" dirty="0" err="1"/>
              <a:t>Legal</a:t>
            </a:r>
            <a:r>
              <a:rPr lang="pl-PL" b="1" dirty="0"/>
              <a:t> </a:t>
            </a:r>
            <a:r>
              <a:rPr lang="pl-PL" b="1" dirty="0" err="1"/>
              <a:t>Sources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The Avalon Project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3"/>
              </a:rPr>
              <a:t>https://avalon.law.yale.edu</a:t>
            </a:r>
            <a:endParaRPr lang="pl-PL" sz="2800" dirty="0"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pl-PL" dirty="0" err="1"/>
              <a:t>Monumenta</a:t>
            </a:r>
            <a:r>
              <a:rPr lang="pl-PL" dirty="0"/>
              <a:t> </a:t>
            </a:r>
            <a:r>
              <a:rPr lang="pl-PL" dirty="0" err="1"/>
              <a:t>Germaniae</a:t>
            </a:r>
            <a:r>
              <a:rPr lang="pl-PL" dirty="0"/>
              <a:t> </a:t>
            </a:r>
            <a:r>
              <a:rPr lang="pl-PL" dirty="0" err="1"/>
              <a:t>Historica</a:t>
            </a:r>
            <a:r>
              <a:rPr lang="pl-PL" dirty="0"/>
              <a:t> 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4"/>
              </a:rPr>
              <a:t>https://www.dmgh.de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pl-PL" dirty="0"/>
              <a:t>Collection of Swiss Law </a:t>
            </a:r>
            <a:r>
              <a:rPr lang="pl-PL" dirty="0" err="1"/>
              <a:t>Sources</a:t>
            </a:r>
            <a:r>
              <a:rPr lang="pl-PL" dirty="0"/>
              <a:t> (</a:t>
            </a:r>
            <a:r>
              <a:rPr lang="pl-PL" dirty="0" err="1"/>
              <a:t>Sammlung</a:t>
            </a:r>
            <a:r>
              <a:rPr lang="pl-PL" dirty="0"/>
              <a:t> </a:t>
            </a:r>
            <a:r>
              <a:rPr lang="pl-PL" dirty="0" err="1"/>
              <a:t>Schweizerischer</a:t>
            </a:r>
            <a:r>
              <a:rPr lang="pl-PL" dirty="0"/>
              <a:t> </a:t>
            </a:r>
            <a:r>
              <a:rPr lang="pl-PL" dirty="0" err="1"/>
              <a:t>Rechtsquellen</a:t>
            </a:r>
            <a:r>
              <a:rPr lang="pl-PL" dirty="0"/>
              <a:t>) - </a:t>
            </a:r>
            <a:r>
              <a:rPr lang="pl-PL" dirty="0">
                <a:hlinkClick r:id="rId5"/>
              </a:rPr>
              <a:t>https://editio.ssrq-online.ch/</a:t>
            </a:r>
            <a:r>
              <a:rPr lang="pl-PL" dirty="0"/>
              <a:t> </a:t>
            </a: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IURA. Sources of Law from the Past (IURA.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Źródła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prawa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dawnego</a:t>
            </a:r>
            <a:r>
              <a:rPr lang="en-GB" sz="2800" dirty="0">
                <a:effectLst/>
                <a:ea typeface="Calibri" panose="020F0502020204030204" pitchFamily="34" charset="0"/>
              </a:rPr>
              <a:t>)</a:t>
            </a:r>
            <a:r>
              <a:rPr lang="pl-PL" sz="2800" dirty="0">
                <a:effectLst/>
                <a:ea typeface="Calibri" panose="020F0502020204030204" pitchFamily="34" charset="0"/>
              </a:rPr>
              <a:t> 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6"/>
              </a:rPr>
              <a:t>https://www.iura.uj.edu.pl/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513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Monumenta Germaniae Historica website.">
            <a:extLst>
              <a:ext uri="{FF2B5EF4-FFF2-40B4-BE49-F238E27FC236}">
                <a16:creationId xmlns:a16="http://schemas.microsoft.com/office/drawing/2014/main" id="{ABC933E0-5623-8B3A-FB06-B3087D039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12302330" cy="5632175"/>
          </a:xfrm>
        </p:spPr>
      </p:pic>
    </p:spTree>
    <p:extLst>
      <p:ext uri="{BB962C8B-B14F-4D97-AF65-F5344CB8AC3E}">
        <p14:creationId xmlns:p14="http://schemas.microsoft.com/office/powerpoint/2010/main" val="1527894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Collection of Swiss Law Sources website.">
            <a:extLst>
              <a:ext uri="{FF2B5EF4-FFF2-40B4-BE49-F238E27FC236}">
                <a16:creationId xmlns:a16="http://schemas.microsoft.com/office/drawing/2014/main" id="{ABC933E0-5623-8B3A-FB06-B3087D039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24379" y="-1"/>
            <a:ext cx="12053571" cy="5632175"/>
          </a:xfrm>
        </p:spPr>
      </p:pic>
    </p:spTree>
    <p:extLst>
      <p:ext uri="{BB962C8B-B14F-4D97-AF65-F5344CB8AC3E}">
        <p14:creationId xmlns:p14="http://schemas.microsoft.com/office/powerpoint/2010/main" val="2359311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IURA. Sources of Law from the Past website.">
            <a:extLst>
              <a:ext uri="{FF2B5EF4-FFF2-40B4-BE49-F238E27FC236}">
                <a16:creationId xmlns:a16="http://schemas.microsoft.com/office/drawing/2014/main" id="{E13D1738-5227-BB09-904F-589EF91536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12232181" cy="5605670"/>
          </a:xfrm>
        </p:spPr>
      </p:pic>
    </p:spTree>
    <p:extLst>
      <p:ext uri="{BB962C8B-B14F-4D97-AF65-F5344CB8AC3E}">
        <p14:creationId xmlns:p14="http://schemas.microsoft.com/office/powerpoint/2010/main" val="65951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Digital </a:t>
            </a:r>
            <a:r>
              <a:rPr lang="pl-PL" b="1" dirty="0" err="1"/>
              <a:t>Archives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Search the Archives</a:t>
            </a:r>
            <a:r>
              <a:rPr lang="en-GB" sz="2800" i="1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>
                <a:effectLst/>
                <a:ea typeface="Calibri" panose="020F0502020204030204" pitchFamily="34" charset="0"/>
              </a:rPr>
              <a:t>(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Szukajwarchiwach</a:t>
            </a:r>
            <a:r>
              <a:rPr lang="en-GB" sz="2800" dirty="0">
                <a:effectLst/>
                <a:ea typeface="Calibri" panose="020F0502020204030204" pitchFamily="34" charset="0"/>
              </a:rPr>
              <a:t>)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3"/>
              </a:rPr>
              <a:t>https://www.szukajwarchiwach.gov.pl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Virtual Manuscript Library of Switzerland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4"/>
              </a:rPr>
              <a:t>https://www.e-codices.unifr.ch</a:t>
            </a:r>
            <a:endParaRPr lang="pl-PL" u="sng" dirty="0">
              <a:solidFill>
                <a:srgbClr val="0563C1"/>
              </a:solidFill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e-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manuscripta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pl-PL" dirty="0">
                <a:ea typeface="Calibri" panose="020F0502020204030204" pitchFamily="34" charset="0"/>
              </a:rPr>
              <a:t>- </a:t>
            </a:r>
            <a:r>
              <a:rPr lang="en-GB" u="sng" dirty="0">
                <a:solidFill>
                  <a:srgbClr val="0563C1"/>
                </a:solidFill>
                <a:ea typeface="Calibri" panose="020F0502020204030204" pitchFamily="34" charset="0"/>
              </a:rPr>
              <a:t>https://www.e-manuscripta.ch</a:t>
            </a:r>
            <a:endParaRPr lang="pl-PL" sz="2800" dirty="0"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800" dirty="0" err="1">
                <a:effectLst/>
                <a:ea typeface="Calibri" panose="020F0502020204030204" pitchFamily="34" charset="0"/>
              </a:rPr>
              <a:t>Archivportal</a:t>
            </a:r>
            <a:r>
              <a:rPr lang="pl-PL" dirty="0">
                <a:ea typeface="Calibri" panose="020F0502020204030204" pitchFamily="34" charset="0"/>
              </a:rPr>
              <a:t> 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5"/>
              </a:rPr>
              <a:t>https://www.archivportal-d.de</a:t>
            </a:r>
            <a:endParaRPr lang="pl-PL" sz="2800" dirty="0"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The National Archives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6"/>
              </a:rPr>
              <a:t>https://www.nationalarchives.gov.uk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28722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Digital </a:t>
            </a:r>
            <a:r>
              <a:rPr lang="pl-PL" b="1" dirty="0" err="1"/>
              <a:t>Archives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700" dirty="0">
                <a:effectLst/>
                <a:ea typeface="Calibri" panose="020F0502020204030204" pitchFamily="34" charset="0"/>
              </a:rPr>
              <a:t>6. </a:t>
            </a:r>
            <a:r>
              <a:rPr lang="en-GB" sz="2700" dirty="0">
                <a:effectLst/>
                <a:ea typeface="Calibri" panose="020F0502020204030204" pitchFamily="34" charset="0"/>
              </a:rPr>
              <a:t>France Archives </a:t>
            </a:r>
            <a:r>
              <a:rPr lang="pl-PL" sz="2700" dirty="0">
                <a:effectLst/>
                <a:ea typeface="Calibri" panose="020F0502020204030204" pitchFamily="34" charset="0"/>
              </a:rPr>
              <a:t>- </a:t>
            </a:r>
            <a:r>
              <a:rPr lang="en-GB" sz="27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https://francearchives.gouv.fr</a:t>
            </a:r>
            <a:r>
              <a:rPr lang="pl-PL" sz="27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pl-PL" sz="2700" dirty="0">
                <a:effectLst/>
                <a:ea typeface="Calibri" panose="020F0502020204030204" pitchFamily="34" charset="0"/>
              </a:rPr>
              <a:t>7. </a:t>
            </a:r>
            <a:r>
              <a:rPr lang="pl-PL" sz="2700" dirty="0" err="1">
                <a:effectLst/>
                <a:ea typeface="Calibri" panose="020F0502020204030204" pitchFamily="34" charset="0"/>
              </a:rPr>
              <a:t>Vatican</a:t>
            </a:r>
            <a:r>
              <a:rPr lang="pl-PL" sz="2700" dirty="0">
                <a:effectLst/>
                <a:ea typeface="Calibri" panose="020F0502020204030204" pitchFamily="34" charset="0"/>
              </a:rPr>
              <a:t> Digital Library - </a:t>
            </a:r>
            <a:r>
              <a:rPr lang="pl-PL" sz="2700" dirty="0">
                <a:effectLst/>
                <a:ea typeface="Calibri" panose="020F0502020204030204" pitchFamily="34" charset="0"/>
                <a:hlinkClick r:id="rId4"/>
              </a:rPr>
              <a:t>https://digi.vatlib.it</a:t>
            </a:r>
            <a:r>
              <a:rPr lang="pl-PL" sz="2700" dirty="0">
                <a:effectLst/>
                <a:ea typeface="Calibri" panose="020F0502020204030204" pitchFamily="34" charset="0"/>
              </a:rPr>
              <a:t> </a:t>
            </a:r>
            <a:endParaRPr lang="pl-PL" sz="27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pl-PL" sz="27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Italian</a:t>
            </a:r>
            <a:r>
              <a:rPr lang="pl-PL" sz="2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National Archive System </a:t>
            </a:r>
            <a:r>
              <a:rPr lang="pl-PL" sz="2700" dirty="0"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GB" sz="2700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https://san.beniculturali.it</a:t>
            </a:r>
            <a:br>
              <a:rPr lang="pl-PL" sz="2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 err="1">
                <a:ea typeface="Calibri" panose="020F0502020204030204" pitchFamily="34" charset="0"/>
                <a:cs typeface="Times New Roman" panose="02020603050405020304" pitchFamily="18" charset="0"/>
              </a:rPr>
              <a:t>Inventories</a:t>
            </a:r>
            <a:r>
              <a:rPr lang="pl-PL" sz="27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l-PL" sz="2700" dirty="0"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https://inventari.san.beniculturali.it/inventari</a:t>
            </a:r>
            <a:endParaRPr lang="pl-PL" sz="2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2700" dirty="0">
                <a:effectLst/>
                <a:ea typeface="Calibri" panose="020F0502020204030204" pitchFamily="34" charset="0"/>
              </a:rPr>
              <a:t>9. </a:t>
            </a:r>
            <a:r>
              <a:rPr lang="en-GB" sz="2700" dirty="0">
                <a:effectLst/>
                <a:ea typeface="Calibri" panose="020F0502020204030204" pitchFamily="34" charset="0"/>
              </a:rPr>
              <a:t>Archives Portal Europe </a:t>
            </a:r>
            <a:r>
              <a:rPr lang="pl-PL" sz="2700" dirty="0">
                <a:effectLst/>
                <a:ea typeface="Calibri" panose="020F0502020204030204" pitchFamily="34" charset="0"/>
              </a:rPr>
              <a:t>- </a:t>
            </a:r>
            <a:r>
              <a:rPr lang="en-GB" sz="27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7"/>
              </a:rPr>
              <a:t>https://www.archivesportaleurope.net</a:t>
            </a:r>
            <a:endParaRPr lang="pl-PL" sz="2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9838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Search the Archives website.">
            <a:extLst>
              <a:ext uri="{FF2B5EF4-FFF2-40B4-BE49-F238E27FC236}">
                <a16:creationId xmlns:a16="http://schemas.microsoft.com/office/drawing/2014/main" id="{7589F2A4-AAB6-D965-BBE9-0DCD4B4ED7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12192000" cy="5615929"/>
          </a:xfrm>
        </p:spPr>
      </p:pic>
    </p:spTree>
    <p:extLst>
      <p:ext uri="{BB962C8B-B14F-4D97-AF65-F5344CB8AC3E}">
        <p14:creationId xmlns:p14="http://schemas.microsoft.com/office/powerpoint/2010/main" val="2094375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E-codices website.">
            <a:extLst>
              <a:ext uri="{FF2B5EF4-FFF2-40B4-BE49-F238E27FC236}">
                <a16:creationId xmlns:a16="http://schemas.microsoft.com/office/drawing/2014/main" id="{C5A2DB8A-4591-C032-58F2-E1238D1518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4838"/>
            <a:ext cx="12231852" cy="5667091"/>
          </a:xfrm>
        </p:spPr>
      </p:pic>
    </p:spTree>
    <p:extLst>
      <p:ext uri="{BB962C8B-B14F-4D97-AF65-F5344CB8AC3E}">
        <p14:creationId xmlns:p14="http://schemas.microsoft.com/office/powerpoint/2010/main" val="4151983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Archivportal website.">
            <a:extLst>
              <a:ext uri="{FF2B5EF4-FFF2-40B4-BE49-F238E27FC236}">
                <a16:creationId xmlns:a16="http://schemas.microsoft.com/office/drawing/2014/main" id="{4E489312-5E75-CD4C-7D8E-EB729B91D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5688998"/>
          </a:xfrm>
        </p:spPr>
      </p:pic>
    </p:spTree>
    <p:extLst>
      <p:ext uri="{BB962C8B-B14F-4D97-AF65-F5344CB8AC3E}">
        <p14:creationId xmlns:p14="http://schemas.microsoft.com/office/powerpoint/2010/main" val="2191982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The National Archives website.">
            <a:extLst>
              <a:ext uri="{FF2B5EF4-FFF2-40B4-BE49-F238E27FC236}">
                <a16:creationId xmlns:a16="http://schemas.microsoft.com/office/drawing/2014/main" id="{B437EC6E-3F7E-C4F9-2316-E34D91945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12187771" cy="5035826"/>
          </a:xfrm>
        </p:spPr>
      </p:pic>
    </p:spTree>
    <p:extLst>
      <p:ext uri="{BB962C8B-B14F-4D97-AF65-F5344CB8AC3E}">
        <p14:creationId xmlns:p14="http://schemas.microsoft.com/office/powerpoint/2010/main" val="1161099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France Archives website.">
            <a:extLst>
              <a:ext uri="{FF2B5EF4-FFF2-40B4-BE49-F238E27FC236}">
                <a16:creationId xmlns:a16="http://schemas.microsoft.com/office/drawing/2014/main" id="{B437EC6E-3F7E-C4F9-2316-E34D91945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378" y="0"/>
            <a:ext cx="12189243" cy="5664786"/>
          </a:xfrm>
        </p:spPr>
      </p:pic>
    </p:spTree>
    <p:extLst>
      <p:ext uri="{BB962C8B-B14F-4D97-AF65-F5344CB8AC3E}">
        <p14:creationId xmlns:p14="http://schemas.microsoft.com/office/powerpoint/2010/main" val="651132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France Archives website.">
            <a:extLst>
              <a:ext uri="{FF2B5EF4-FFF2-40B4-BE49-F238E27FC236}">
                <a16:creationId xmlns:a16="http://schemas.microsoft.com/office/drawing/2014/main" id="{B437EC6E-3F7E-C4F9-2316-E34D91945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0"/>
            <a:ext cx="12192000" cy="5664786"/>
          </a:xfrm>
        </p:spPr>
      </p:pic>
    </p:spTree>
    <p:extLst>
      <p:ext uri="{BB962C8B-B14F-4D97-AF65-F5344CB8AC3E}">
        <p14:creationId xmlns:p14="http://schemas.microsoft.com/office/powerpoint/2010/main" val="759090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Digital Vatican Library website.">
            <a:extLst>
              <a:ext uri="{FF2B5EF4-FFF2-40B4-BE49-F238E27FC236}">
                <a16:creationId xmlns:a16="http://schemas.microsoft.com/office/drawing/2014/main" id="{B437EC6E-3F7E-C4F9-2316-E34D91945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6313"/>
            <a:ext cx="12192000" cy="5652160"/>
          </a:xfrm>
        </p:spPr>
      </p:pic>
    </p:spTree>
    <p:extLst>
      <p:ext uri="{BB962C8B-B14F-4D97-AF65-F5344CB8AC3E}">
        <p14:creationId xmlns:p14="http://schemas.microsoft.com/office/powerpoint/2010/main" val="2334183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Italian National Archive System website.">
            <a:extLst>
              <a:ext uri="{FF2B5EF4-FFF2-40B4-BE49-F238E27FC236}">
                <a16:creationId xmlns:a16="http://schemas.microsoft.com/office/drawing/2014/main" id="{B437EC6E-3F7E-C4F9-2316-E34D91945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56829" y="6313"/>
            <a:ext cx="12078341" cy="5652160"/>
          </a:xfrm>
        </p:spPr>
      </p:pic>
    </p:spTree>
    <p:extLst>
      <p:ext uri="{BB962C8B-B14F-4D97-AF65-F5344CB8AC3E}">
        <p14:creationId xmlns:p14="http://schemas.microsoft.com/office/powerpoint/2010/main" val="3052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Italian National Archive System website.">
            <a:extLst>
              <a:ext uri="{FF2B5EF4-FFF2-40B4-BE49-F238E27FC236}">
                <a16:creationId xmlns:a16="http://schemas.microsoft.com/office/drawing/2014/main" id="{B437EC6E-3F7E-C4F9-2316-E34D91945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56829" y="39221"/>
            <a:ext cx="12078341" cy="5586344"/>
          </a:xfrm>
        </p:spPr>
      </p:pic>
    </p:spTree>
    <p:extLst>
      <p:ext uri="{BB962C8B-B14F-4D97-AF65-F5344CB8AC3E}">
        <p14:creationId xmlns:p14="http://schemas.microsoft.com/office/powerpoint/2010/main" val="1650323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The picture presents the printscreen of Archives Portal Europe website.">
            <a:extLst>
              <a:ext uri="{FF2B5EF4-FFF2-40B4-BE49-F238E27FC236}">
                <a16:creationId xmlns:a16="http://schemas.microsoft.com/office/drawing/2014/main" id="{D86AFF34-5BD6-4310-3700-C54B3BF4B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-1"/>
            <a:ext cx="12168741" cy="5636525"/>
          </a:xfrm>
        </p:spPr>
      </p:pic>
    </p:spTree>
    <p:extLst>
      <p:ext uri="{BB962C8B-B14F-4D97-AF65-F5344CB8AC3E}">
        <p14:creationId xmlns:p14="http://schemas.microsoft.com/office/powerpoint/2010/main" val="825784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err="1"/>
              <a:t>Transkribus</a:t>
            </a:r>
            <a:r>
              <a:rPr lang="pl-PL" b="1" dirty="0"/>
              <a:t> – </a:t>
            </a:r>
            <a:r>
              <a:rPr lang="pl-PL" b="1" dirty="0" err="1"/>
              <a:t>Text</a:t>
            </a:r>
            <a:r>
              <a:rPr lang="pl-PL" b="1" dirty="0"/>
              <a:t> </a:t>
            </a:r>
            <a:r>
              <a:rPr lang="pl-PL" b="1" dirty="0" err="1"/>
              <a:t>Transcription</a:t>
            </a:r>
            <a:r>
              <a:rPr lang="pl-PL" b="1" dirty="0"/>
              <a:t> </a:t>
            </a:r>
            <a:br>
              <a:rPr lang="pl-PL" b="1" dirty="0"/>
            </a:br>
            <a:r>
              <a:rPr lang="pl-PL" b="1" dirty="0"/>
              <a:t>and </a:t>
            </a:r>
            <a:r>
              <a:rPr lang="pl-PL" b="1" dirty="0" err="1"/>
              <a:t>Text</a:t>
            </a:r>
            <a:r>
              <a:rPr lang="pl-PL" b="1" dirty="0"/>
              <a:t> </a:t>
            </a:r>
            <a:r>
              <a:rPr lang="pl-PL" b="1" dirty="0" err="1"/>
              <a:t>Recognition</a:t>
            </a:r>
            <a:endParaRPr lang="pl-PL" b="1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C2B0C95-8369-137C-A6F7-26C8D69C4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Layout Analysis </a:t>
            </a:r>
            <a:r>
              <a:rPr lang="pl-PL" dirty="0"/>
              <a:t>– automatic </a:t>
            </a:r>
            <a:r>
              <a:rPr lang="pl-PL" dirty="0" err="1"/>
              <a:t>segmenting</a:t>
            </a:r>
            <a:r>
              <a:rPr lang="pl-PL" dirty="0"/>
              <a:t> of </a:t>
            </a:r>
            <a:r>
              <a:rPr lang="pl-PL" dirty="0" err="1"/>
              <a:t>text</a:t>
            </a:r>
            <a:r>
              <a:rPr lang="pl-PL" dirty="0"/>
              <a:t> (</a:t>
            </a:r>
            <a:r>
              <a:rPr lang="pl-PL" dirty="0" err="1"/>
              <a:t>printed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handwritten</a:t>
            </a:r>
            <a:r>
              <a:rPr lang="pl-PL" dirty="0"/>
              <a:t>) – lines and regions (</a:t>
            </a:r>
            <a:r>
              <a:rPr lang="pl-PL" dirty="0" err="1"/>
              <a:t>paragraphs</a:t>
            </a:r>
            <a:r>
              <a:rPr lang="pl-PL" dirty="0"/>
              <a:t>) </a:t>
            </a:r>
            <a:r>
              <a:rPr lang="pl-PL" dirty="0">
                <a:sym typeface="Wingdings" panose="05000000000000000000" pitchFamily="2" charset="2"/>
              </a:rPr>
              <a:t> manual </a:t>
            </a:r>
            <a:r>
              <a:rPr lang="pl-PL" dirty="0" err="1">
                <a:sym typeface="Wingdings" panose="05000000000000000000" pitchFamily="2" charset="2"/>
              </a:rPr>
              <a:t>transcription</a:t>
            </a:r>
            <a:r>
              <a:rPr lang="pl-PL" dirty="0">
                <a:sym typeface="Wingdings" panose="05000000000000000000" pitchFamily="2" charset="2"/>
              </a:rPr>
              <a:t> (</a:t>
            </a:r>
            <a:r>
              <a:rPr lang="pl-PL" dirty="0" err="1">
                <a:sym typeface="Wingdings" panose="05000000000000000000" pitchFamily="2" charset="2"/>
              </a:rPr>
              <a:t>free</a:t>
            </a:r>
            <a:r>
              <a:rPr lang="pl-PL" dirty="0">
                <a:sym typeface="Wingdings" panose="05000000000000000000" pitchFamily="2" charset="2"/>
              </a:rPr>
              <a:t>)</a:t>
            </a:r>
          </a:p>
          <a:p>
            <a:r>
              <a:rPr lang="pl-PL" b="1" dirty="0" err="1">
                <a:sym typeface="Wingdings" panose="05000000000000000000" pitchFamily="2" charset="2"/>
              </a:rPr>
              <a:t>Handwritten</a:t>
            </a:r>
            <a:r>
              <a:rPr lang="pl-PL" b="1" dirty="0">
                <a:sym typeface="Wingdings" panose="05000000000000000000" pitchFamily="2" charset="2"/>
              </a:rPr>
              <a:t> </a:t>
            </a:r>
            <a:r>
              <a:rPr lang="pl-PL" b="1" dirty="0" err="1">
                <a:sym typeface="Wingdings" panose="05000000000000000000" pitchFamily="2" charset="2"/>
              </a:rPr>
              <a:t>Text</a:t>
            </a:r>
            <a:r>
              <a:rPr lang="pl-PL" b="1" dirty="0">
                <a:sym typeface="Wingdings" panose="05000000000000000000" pitchFamily="2" charset="2"/>
              </a:rPr>
              <a:t> </a:t>
            </a:r>
            <a:r>
              <a:rPr lang="pl-PL" b="1" dirty="0" err="1">
                <a:sym typeface="Wingdings" panose="05000000000000000000" pitchFamily="2" charset="2"/>
              </a:rPr>
              <a:t>Recognition</a:t>
            </a:r>
            <a:r>
              <a:rPr lang="pl-PL" dirty="0">
                <a:sym typeface="Wingdings" panose="05000000000000000000" pitchFamily="2" charset="2"/>
              </a:rPr>
              <a:t> (HTR) – automatic </a:t>
            </a:r>
            <a:r>
              <a:rPr lang="pl-PL" dirty="0" err="1">
                <a:sym typeface="Wingdings" panose="05000000000000000000" pitchFamily="2" charset="2"/>
              </a:rPr>
              <a:t>recognition</a:t>
            </a:r>
            <a:r>
              <a:rPr lang="pl-PL" dirty="0">
                <a:sym typeface="Wingdings" panose="05000000000000000000" pitchFamily="2" charset="2"/>
              </a:rPr>
              <a:t> of </a:t>
            </a:r>
            <a:r>
              <a:rPr lang="pl-PL" dirty="0" err="1">
                <a:sym typeface="Wingdings" panose="05000000000000000000" pitchFamily="2" charset="2"/>
              </a:rPr>
              <a:t>text</a:t>
            </a:r>
            <a:r>
              <a:rPr lang="pl-PL" dirty="0">
                <a:sym typeface="Wingdings" panose="05000000000000000000" pitchFamily="2" charset="2"/>
              </a:rPr>
              <a:t> (</a:t>
            </a:r>
            <a:r>
              <a:rPr lang="pl-PL" dirty="0" err="1">
                <a:sym typeface="Wingdings" panose="05000000000000000000" pitchFamily="2" charset="2"/>
              </a:rPr>
              <a:t>printed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or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handwritten</a:t>
            </a:r>
            <a:r>
              <a:rPr lang="pl-PL" dirty="0">
                <a:sym typeface="Wingdings" panose="05000000000000000000" pitchFamily="2" charset="2"/>
              </a:rPr>
              <a:t>) </a:t>
            </a:r>
            <a:r>
              <a:rPr lang="pl-PL" dirty="0" err="1">
                <a:sym typeface="Wingdings" panose="05000000000000000000" pitchFamily="2" charset="2"/>
              </a:rPr>
              <a:t>based</a:t>
            </a:r>
            <a:r>
              <a:rPr lang="pl-PL" dirty="0">
                <a:sym typeface="Wingdings" panose="05000000000000000000" pitchFamily="2" charset="2"/>
              </a:rPr>
              <a:t> on </a:t>
            </a:r>
            <a:r>
              <a:rPr lang="pl-PL" dirty="0" err="1">
                <a:sym typeface="Wingdings" panose="05000000000000000000" pitchFamily="2" charset="2"/>
              </a:rPr>
              <a:t>ready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or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self-trained</a:t>
            </a:r>
            <a:r>
              <a:rPr lang="pl-PL" dirty="0">
                <a:sym typeface="Wingdings" panose="05000000000000000000" pitchFamily="2" charset="2"/>
              </a:rPr>
              <a:t> model of </a:t>
            </a:r>
            <a:r>
              <a:rPr lang="pl-PL" dirty="0" err="1">
                <a:sym typeface="Wingdings" panose="05000000000000000000" pitchFamily="2" charset="2"/>
              </a:rPr>
              <a:t>recognition</a:t>
            </a:r>
            <a:r>
              <a:rPr lang="pl-PL" dirty="0">
                <a:sym typeface="Wingdings" panose="05000000000000000000" pitchFamily="2" charset="2"/>
              </a:rPr>
              <a:t> (</a:t>
            </a:r>
            <a:r>
              <a:rPr lang="pl-PL" dirty="0" err="1">
                <a:sym typeface="Wingdings" panose="05000000000000000000" pitchFamily="2" charset="2"/>
              </a:rPr>
              <a:t>behind</a:t>
            </a:r>
            <a:r>
              <a:rPr lang="pl-PL" dirty="0">
                <a:sym typeface="Wingdings" panose="05000000000000000000" pitchFamily="2" charset="2"/>
              </a:rPr>
              <a:t> the </a:t>
            </a:r>
            <a:r>
              <a:rPr lang="pl-PL" dirty="0" err="1">
                <a:sym typeface="Wingdings" panose="05000000000000000000" pitchFamily="2" charset="2"/>
              </a:rPr>
              <a:t>paywall</a:t>
            </a:r>
            <a:r>
              <a:rPr lang="pl-PL" dirty="0">
                <a:sym typeface="Wingdings" panose="05000000000000000000" pitchFamily="2" charset="2"/>
              </a:rPr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349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The picture presents the printscreen of Transkribus software with the Layout Analysis tool.">
            <a:extLst>
              <a:ext uri="{FF2B5EF4-FFF2-40B4-BE49-F238E27FC236}">
                <a16:creationId xmlns:a16="http://schemas.microsoft.com/office/drawing/2014/main" id="{7EE76B1B-4601-70B7-521A-0BA9881B3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9" y="0"/>
            <a:ext cx="10310191" cy="550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61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4F04D11-DDC8-3D4A-4583-D842EEA0D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 descr="The picture presents the printscreen of Transkribus software with the trial HTR  tool.">
            <a:extLst>
              <a:ext uri="{FF2B5EF4-FFF2-40B4-BE49-F238E27FC236}">
                <a16:creationId xmlns:a16="http://schemas.microsoft.com/office/drawing/2014/main" id="{7EE76B1B-4601-70B7-521A-0BA9881B34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6226" y="9704"/>
            <a:ext cx="10335774" cy="551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15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FD4210F5-FFE4-483E-BDA2-314C8199892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0" y="183030"/>
            <a:ext cx="7549765" cy="4055165"/>
          </a:xfrm>
        </p:spPr>
      </p:pic>
      <p:sp>
        <p:nvSpPr>
          <p:cNvPr id="9" name="pole tekstowe 8" descr="The picture presents the photocopy of manuscript Castrensia Cracoviensia 1101 from the National Archives in Kraków.">
            <a:extLst>
              <a:ext uri="{FF2B5EF4-FFF2-40B4-BE49-F238E27FC236}">
                <a16:creationId xmlns:a16="http://schemas.microsoft.com/office/drawing/2014/main" id="{5BAA8E02-4FB9-3D10-748B-DB61257D4C50}"/>
              </a:ext>
            </a:extLst>
          </p:cNvPr>
          <p:cNvSpPr txBox="1"/>
          <p:nvPr/>
        </p:nvSpPr>
        <p:spPr>
          <a:xfrm>
            <a:off x="1073427" y="183030"/>
            <a:ext cx="11237843" cy="3999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TRANSCRIPTION BY TRANSKRIBUS:</a:t>
            </a:r>
            <a:endParaRPr lang="pl-PL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iutas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Quod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iidem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conenti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vnacusuit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compartici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ribus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tempore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ita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prigem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praetento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anseri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causae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hacus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processu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descripto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animo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maleuslo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curitate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biaru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publicaru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Trolando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nigilia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Rructor</a:t>
            </a:r>
            <a:endParaRPr lang="pl-PL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sauia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Cracqquia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eundo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Judeos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homines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nullius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liolen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¬</a:t>
            </a:r>
            <a:endParaRPr lang="pl-PL" sz="16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paescios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mibelles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officio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ignotos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mone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peoniso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depre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¬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darint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spoliarint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et ab is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secunia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aerta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iilim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pide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spolii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abstulerint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ac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eadem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praedi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onusti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sic </a:t>
            </a:r>
            <a:r>
              <a:rPr lang="en-GB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lra</a:t>
            </a:r>
            <a:r>
              <a:rPr lang="en-GB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¬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pl-PL" sz="16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A106E53-529E-E560-6BF8-7225E25D6137}"/>
              </a:ext>
            </a:extLst>
          </p:cNvPr>
          <p:cNvSpPr txBox="1"/>
          <p:nvPr/>
        </p:nvSpPr>
        <p:spPr>
          <a:xfrm>
            <a:off x="2038525" y="3933395"/>
            <a:ext cx="101534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CORRECT TRANSCRIPTION:</a:t>
            </a:r>
          </a:p>
          <a:p>
            <a:pPr algn="r"/>
            <a:r>
              <a:rPr lang="pl-PL" sz="1400" dirty="0"/>
              <a:t>[...]</a:t>
            </a:r>
            <a:r>
              <a:rPr lang="pl-PL" sz="1400" dirty="0" err="1"/>
              <a:t>tutos</a:t>
            </a:r>
            <a:r>
              <a:rPr lang="pl-PL" sz="1400" dirty="0"/>
              <a:t> ideo, </a:t>
            </a:r>
            <a:r>
              <a:rPr lang="pl-PL" sz="1400" dirty="0" err="1"/>
              <a:t>Quod</a:t>
            </a:r>
            <a:r>
              <a:rPr lang="pl-PL" sz="1400" dirty="0"/>
              <a:t> </a:t>
            </a:r>
            <a:r>
              <a:rPr lang="pl-PL" sz="1400" dirty="0" err="1"/>
              <a:t>iidem</a:t>
            </a:r>
            <a:r>
              <a:rPr lang="pl-PL" sz="1400" dirty="0"/>
              <a:t> </a:t>
            </a:r>
            <a:r>
              <a:rPr lang="pl-PL" sz="1400" dirty="0" err="1"/>
              <a:t>conuenti</a:t>
            </a:r>
            <a:r>
              <a:rPr lang="pl-PL" sz="1400" dirty="0"/>
              <a:t> </a:t>
            </a:r>
            <a:r>
              <a:rPr lang="pl-PL" sz="1400" dirty="0" err="1"/>
              <a:t>vna</a:t>
            </a:r>
            <a:r>
              <a:rPr lang="pl-PL" sz="1400" dirty="0"/>
              <a:t> </a:t>
            </a:r>
            <a:r>
              <a:rPr lang="pl-PL" sz="1400" dirty="0" err="1"/>
              <a:t>cu</a:t>
            </a:r>
            <a:r>
              <a:rPr lang="pl-PL" sz="1400" dirty="0"/>
              <a:t>[m] </a:t>
            </a:r>
            <a:r>
              <a:rPr lang="pl-PL" sz="1400" dirty="0" err="1"/>
              <a:t>suis</a:t>
            </a:r>
            <a:r>
              <a:rPr lang="pl-PL" sz="1400" dirty="0"/>
              <a:t> </a:t>
            </a:r>
            <a:r>
              <a:rPr lang="pl-PL" sz="1400" dirty="0" err="1"/>
              <a:t>compartici</a:t>
            </a:r>
            <a:r>
              <a:rPr lang="pl-PL" sz="1400" dirty="0"/>
              <a:t>:</a:t>
            </a:r>
          </a:p>
          <a:p>
            <a:pPr algn="r"/>
            <a:r>
              <a:rPr lang="pl-PL" sz="1400" dirty="0" err="1"/>
              <a:t>pibus</a:t>
            </a:r>
            <a:r>
              <a:rPr lang="pl-PL" sz="1400" dirty="0"/>
              <a:t>, tempore certo no[n] </a:t>
            </a:r>
            <a:r>
              <a:rPr lang="pl-PL" sz="1400" dirty="0" err="1"/>
              <a:t>ita</a:t>
            </a:r>
            <a:r>
              <a:rPr lang="pl-PL" sz="1400" dirty="0"/>
              <a:t> </a:t>
            </a:r>
            <a:r>
              <a:rPr lang="pl-PL" sz="1400" dirty="0" err="1"/>
              <a:t>pridem</a:t>
            </a:r>
            <a:r>
              <a:rPr lang="pl-PL" sz="1400" dirty="0"/>
              <a:t> </a:t>
            </a:r>
            <a:r>
              <a:rPr lang="pl-PL" sz="1400" dirty="0" err="1"/>
              <a:t>praeterito</a:t>
            </a:r>
            <a:r>
              <a:rPr lang="pl-PL" sz="1400" dirty="0"/>
              <a:t>, in </a:t>
            </a:r>
            <a:r>
              <a:rPr lang="pl-PL" sz="1400" dirty="0" err="1"/>
              <a:t>anteri</a:t>
            </a:r>
            <a:r>
              <a:rPr lang="pl-PL" sz="1400" dirty="0"/>
              <a:t>:</a:t>
            </a:r>
          </a:p>
          <a:p>
            <a:pPr algn="r"/>
            <a:r>
              <a:rPr lang="pl-PL" sz="1400" dirty="0" err="1"/>
              <a:t>ori</a:t>
            </a:r>
            <a:r>
              <a:rPr lang="pl-PL" sz="1400" dirty="0"/>
              <a:t> </a:t>
            </a:r>
            <a:r>
              <a:rPr lang="pl-PL" sz="1400" dirty="0" err="1"/>
              <a:t>causae</a:t>
            </a:r>
            <a:r>
              <a:rPr lang="pl-PL" sz="1400" dirty="0"/>
              <a:t> </a:t>
            </a:r>
            <a:r>
              <a:rPr lang="pl-PL" sz="1400" dirty="0" err="1"/>
              <a:t>huius</a:t>
            </a:r>
            <a:r>
              <a:rPr lang="pl-PL" sz="1400" dirty="0"/>
              <a:t> procesu </a:t>
            </a:r>
            <a:r>
              <a:rPr lang="pl-PL" sz="1400" dirty="0" err="1"/>
              <a:t>descripto</a:t>
            </a:r>
            <a:r>
              <a:rPr lang="pl-PL" sz="1400" dirty="0"/>
              <a:t>, </a:t>
            </a:r>
            <a:r>
              <a:rPr lang="pl-PL" sz="1400" dirty="0" err="1"/>
              <a:t>animo</a:t>
            </a:r>
            <a:r>
              <a:rPr lang="pl-PL" sz="1400" dirty="0"/>
              <a:t> </a:t>
            </a:r>
            <a:r>
              <a:rPr lang="pl-PL" sz="1400" dirty="0" err="1"/>
              <a:t>maleuolo</a:t>
            </a:r>
            <a:r>
              <a:rPr lang="pl-PL" sz="1400" dirty="0"/>
              <a:t> </a:t>
            </a:r>
            <a:r>
              <a:rPr lang="pl-PL" sz="1400" dirty="0" err="1"/>
              <a:t>se</a:t>
            </a:r>
            <a:r>
              <a:rPr lang="pl-PL" sz="1400" dirty="0"/>
              <a:t>:</a:t>
            </a:r>
          </a:p>
          <a:p>
            <a:pPr algn="r"/>
            <a:r>
              <a:rPr lang="pl-PL" sz="1400" dirty="0" err="1"/>
              <a:t>curitate</a:t>
            </a:r>
            <a:r>
              <a:rPr lang="pl-PL" sz="1400" dirty="0"/>
              <a:t>[m] </a:t>
            </a:r>
            <a:r>
              <a:rPr lang="pl-PL" sz="1400" dirty="0" err="1"/>
              <a:t>viaru</a:t>
            </a:r>
            <a:r>
              <a:rPr lang="pl-PL" sz="1400" dirty="0"/>
              <a:t>[m] </a:t>
            </a:r>
            <a:r>
              <a:rPr lang="pl-PL" sz="1400" dirty="0" err="1"/>
              <a:t>publicaru</a:t>
            </a:r>
            <a:r>
              <a:rPr lang="pl-PL" sz="1400" dirty="0"/>
              <a:t>[m] </a:t>
            </a:r>
            <a:r>
              <a:rPr lang="pl-PL" sz="1400" dirty="0" err="1"/>
              <a:t>violando</a:t>
            </a:r>
            <a:r>
              <a:rPr lang="pl-PL" sz="1400" dirty="0"/>
              <a:t>, in </a:t>
            </a:r>
            <a:r>
              <a:rPr lang="pl-PL" sz="1400" dirty="0" err="1"/>
              <a:t>sylua</a:t>
            </a:r>
            <a:r>
              <a:rPr lang="pl-PL" sz="1400" dirty="0"/>
              <a:t> </a:t>
            </a:r>
            <a:r>
              <a:rPr lang="pl-PL" sz="1400" dirty="0" err="1"/>
              <a:t>Ilzen</a:t>
            </a:r>
            <a:r>
              <a:rPr lang="pl-PL" sz="1400" dirty="0"/>
              <a:t>[si] e War:</a:t>
            </a:r>
          </a:p>
          <a:p>
            <a:pPr algn="r"/>
            <a:r>
              <a:rPr lang="pl-PL" sz="1400" dirty="0" err="1"/>
              <a:t>sauia</a:t>
            </a:r>
            <a:r>
              <a:rPr lang="pl-PL" sz="1400" dirty="0"/>
              <a:t> </a:t>
            </a:r>
            <a:r>
              <a:rPr lang="pl-PL" sz="1400" dirty="0" err="1"/>
              <a:t>Cracouiam</a:t>
            </a:r>
            <a:r>
              <a:rPr lang="pl-PL" sz="1400" dirty="0"/>
              <a:t> </a:t>
            </a:r>
            <a:r>
              <a:rPr lang="pl-PL" sz="1400" dirty="0" err="1"/>
              <a:t>eundo</a:t>
            </a:r>
            <a:r>
              <a:rPr lang="pl-PL" sz="1400" dirty="0"/>
              <a:t>, </a:t>
            </a:r>
            <a:r>
              <a:rPr lang="pl-PL" sz="1400" dirty="0" err="1"/>
              <a:t>Judeos</a:t>
            </a:r>
            <a:r>
              <a:rPr lang="pl-PL" sz="1400" dirty="0"/>
              <a:t> </a:t>
            </a:r>
            <a:r>
              <a:rPr lang="pl-PL" sz="1400" dirty="0" err="1"/>
              <a:t>homines</a:t>
            </a:r>
            <a:r>
              <a:rPr lang="pl-PL" sz="1400" dirty="0"/>
              <a:t> </a:t>
            </a:r>
            <a:r>
              <a:rPr lang="pl-PL" sz="1400" dirty="0" err="1"/>
              <a:t>nullius</a:t>
            </a:r>
            <a:r>
              <a:rPr lang="pl-PL" sz="1400" dirty="0"/>
              <a:t> </a:t>
            </a:r>
            <a:r>
              <a:rPr lang="pl-PL" sz="1400" dirty="0" err="1"/>
              <a:t>violen</a:t>
            </a:r>
            <a:r>
              <a:rPr lang="pl-PL" sz="1400" dirty="0"/>
              <a:t>:</a:t>
            </a:r>
          </a:p>
          <a:p>
            <a:pPr algn="r"/>
            <a:r>
              <a:rPr lang="pl-PL" sz="1400" dirty="0" err="1"/>
              <a:t>tiae</a:t>
            </a:r>
            <a:r>
              <a:rPr lang="pl-PL" sz="1400" dirty="0"/>
              <a:t> p[</a:t>
            </a:r>
            <a:r>
              <a:rPr lang="pl-PL" sz="1400" dirty="0" err="1"/>
              <a:t>rae</a:t>
            </a:r>
            <a:r>
              <a:rPr lang="pl-PL" sz="1400" dirty="0"/>
              <a:t>]</a:t>
            </a:r>
            <a:r>
              <a:rPr lang="pl-PL" sz="1400" dirty="0" err="1"/>
              <a:t>scios</a:t>
            </a:r>
            <a:r>
              <a:rPr lang="pl-PL" sz="1400" dirty="0"/>
              <a:t>, </a:t>
            </a:r>
            <a:r>
              <a:rPr lang="pl-PL" sz="1400" dirty="0" err="1"/>
              <a:t>imbell</a:t>
            </a:r>
            <a:r>
              <a:rPr lang="en-US" sz="1400" dirty="0"/>
              <a:t>e</a:t>
            </a:r>
            <a:r>
              <a:rPr lang="pl-PL" sz="1400" dirty="0"/>
              <a:t>s, officio </a:t>
            </a:r>
            <a:r>
              <a:rPr lang="pl-PL" sz="1400" dirty="0" err="1"/>
              <a:t>ignotos</a:t>
            </a:r>
            <a:r>
              <a:rPr lang="pl-PL" sz="1400" dirty="0"/>
              <a:t>, </a:t>
            </a:r>
            <a:r>
              <a:rPr lang="pl-PL" sz="1400" dirty="0" err="1"/>
              <a:t>more</a:t>
            </a:r>
            <a:r>
              <a:rPr lang="pl-PL" sz="1400" dirty="0"/>
              <a:t> p[</a:t>
            </a:r>
            <a:r>
              <a:rPr lang="pl-PL" sz="1400" dirty="0" err="1"/>
              <a:t>rae</a:t>
            </a:r>
            <a:r>
              <a:rPr lang="pl-PL" sz="1400" dirty="0"/>
              <a:t>]donico, </a:t>
            </a:r>
            <a:r>
              <a:rPr lang="pl-PL" sz="1400" dirty="0" err="1"/>
              <a:t>deprae</a:t>
            </a:r>
            <a:r>
              <a:rPr lang="pl-PL" sz="1400" dirty="0"/>
              <a:t>:</a:t>
            </a:r>
          </a:p>
          <a:p>
            <a:pPr algn="r"/>
            <a:r>
              <a:rPr lang="pl-PL" sz="1400" dirty="0" err="1"/>
              <a:t>darint</a:t>
            </a:r>
            <a:r>
              <a:rPr lang="pl-PL" sz="1400" dirty="0"/>
              <a:t>, </a:t>
            </a:r>
            <a:r>
              <a:rPr lang="pl-PL" sz="1400" dirty="0" err="1"/>
              <a:t>spoliarint</a:t>
            </a:r>
            <a:r>
              <a:rPr lang="pl-PL" sz="1400" dirty="0"/>
              <a:t>, et ab </a:t>
            </a:r>
            <a:r>
              <a:rPr lang="pl-PL" sz="1400" dirty="0" err="1"/>
              <a:t>iis</a:t>
            </a:r>
            <a:r>
              <a:rPr lang="pl-PL" sz="1400" dirty="0"/>
              <a:t> </a:t>
            </a:r>
            <a:r>
              <a:rPr lang="pl-PL" sz="1400" dirty="0" err="1"/>
              <a:t>pecuniam</a:t>
            </a:r>
            <a:r>
              <a:rPr lang="pl-PL" sz="1400" dirty="0"/>
              <a:t> </a:t>
            </a:r>
            <a:r>
              <a:rPr lang="pl-PL" sz="1400" dirty="0" err="1"/>
              <a:t>certam</a:t>
            </a:r>
            <a:r>
              <a:rPr lang="pl-PL" sz="1400" dirty="0"/>
              <a:t>, in </a:t>
            </a:r>
            <a:r>
              <a:rPr lang="pl-PL" sz="1400" dirty="0" err="1"/>
              <a:t>vim</a:t>
            </a:r>
            <a:r>
              <a:rPr lang="pl-PL" sz="1400" dirty="0"/>
              <a:t> p[</a:t>
            </a:r>
            <a:r>
              <a:rPr lang="pl-PL" sz="1400" dirty="0" err="1"/>
              <a:t>rae</a:t>
            </a:r>
            <a:r>
              <a:rPr lang="pl-PL" sz="1400" dirty="0"/>
              <a:t>]</a:t>
            </a:r>
            <a:r>
              <a:rPr lang="pl-PL" sz="1400" dirty="0" err="1"/>
              <a:t>dae</a:t>
            </a:r>
            <a:endParaRPr lang="pl-PL" sz="1400" dirty="0"/>
          </a:p>
          <a:p>
            <a:pPr algn="r"/>
            <a:r>
              <a:rPr lang="pl-PL" sz="1400" dirty="0"/>
              <a:t>et </a:t>
            </a:r>
            <a:r>
              <a:rPr lang="pl-PL" sz="1400" dirty="0" err="1"/>
              <a:t>spolii</a:t>
            </a:r>
            <a:r>
              <a:rPr lang="pl-PL" sz="1400" dirty="0"/>
              <a:t> </a:t>
            </a:r>
            <a:r>
              <a:rPr lang="pl-PL" sz="1400" dirty="0" err="1"/>
              <a:t>abstulerint</a:t>
            </a:r>
            <a:r>
              <a:rPr lang="pl-PL" sz="1400" dirty="0"/>
              <a:t>, </a:t>
            </a:r>
            <a:r>
              <a:rPr lang="pl-PL" sz="1400" dirty="0" err="1"/>
              <a:t>ac</a:t>
            </a:r>
            <a:r>
              <a:rPr lang="pl-PL" sz="1400" dirty="0"/>
              <a:t> </a:t>
            </a:r>
            <a:r>
              <a:rPr lang="pl-PL" sz="1400" dirty="0" err="1"/>
              <a:t>eadem</a:t>
            </a:r>
            <a:r>
              <a:rPr lang="pl-PL" sz="1400" dirty="0"/>
              <a:t> </a:t>
            </a:r>
            <a:r>
              <a:rPr lang="pl-PL" sz="1400" dirty="0" err="1"/>
              <a:t>praeda</a:t>
            </a:r>
            <a:r>
              <a:rPr lang="pl-PL" sz="1400" dirty="0"/>
              <a:t> </a:t>
            </a:r>
            <a:r>
              <a:rPr lang="pl-PL" sz="1400" dirty="0" err="1"/>
              <a:t>onusti</a:t>
            </a:r>
            <a:r>
              <a:rPr lang="pl-PL" sz="1400" dirty="0"/>
              <a:t>, hic </a:t>
            </a:r>
            <a:r>
              <a:rPr lang="pl-PL" sz="1400" dirty="0" err="1"/>
              <a:t>Cra</a:t>
            </a:r>
            <a:r>
              <a:rPr lang="pl-PL" sz="1400" dirty="0"/>
              <a:t>:[...]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A3754A0-19AB-DB5C-7898-EFFFBE502C02}"/>
              </a:ext>
            </a:extLst>
          </p:cNvPr>
          <p:cNvSpPr txBox="1"/>
          <p:nvPr/>
        </p:nvSpPr>
        <p:spPr>
          <a:xfrm>
            <a:off x="0" y="4238195"/>
            <a:ext cx="75497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own photography of </a:t>
            </a:r>
            <a:r>
              <a:rPr lang="pl-PL" sz="1200" dirty="0"/>
              <a:t>MS </a:t>
            </a:r>
            <a:r>
              <a:rPr lang="pl-PL" sz="1200" dirty="0" err="1"/>
              <a:t>Castrensia</a:t>
            </a:r>
            <a:r>
              <a:rPr lang="pl-PL" sz="1200" dirty="0"/>
              <a:t> </a:t>
            </a:r>
            <a:r>
              <a:rPr lang="pl-PL" sz="1200" dirty="0" err="1"/>
              <a:t>Cracoviensia</a:t>
            </a:r>
            <a:r>
              <a:rPr lang="pl-PL" sz="1200" dirty="0"/>
              <a:t> 1101, p. 51 (</a:t>
            </a:r>
            <a:r>
              <a:rPr lang="pl-PL" sz="1200" dirty="0" err="1"/>
              <a:t>National</a:t>
            </a:r>
            <a:r>
              <a:rPr lang="pl-PL" sz="1200" dirty="0"/>
              <a:t> </a:t>
            </a:r>
            <a:r>
              <a:rPr lang="pl-PL" sz="1200" dirty="0" err="1"/>
              <a:t>Archives</a:t>
            </a:r>
            <a:r>
              <a:rPr lang="pl-PL" sz="1200" dirty="0"/>
              <a:t> in Kraków)</a:t>
            </a:r>
          </a:p>
        </p:txBody>
      </p:sp>
    </p:spTree>
    <p:extLst>
      <p:ext uri="{BB962C8B-B14F-4D97-AF65-F5344CB8AC3E}">
        <p14:creationId xmlns:p14="http://schemas.microsoft.com/office/powerpoint/2010/main" val="405071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Online </a:t>
            </a:r>
            <a:r>
              <a:rPr lang="pl-PL" b="1" dirty="0" err="1"/>
              <a:t>Latin</a:t>
            </a:r>
            <a:r>
              <a:rPr lang="pl-PL" b="1" dirty="0"/>
              <a:t> </a:t>
            </a:r>
            <a:r>
              <a:rPr lang="pl-PL" b="1" dirty="0" err="1"/>
              <a:t>Dictionaries</a:t>
            </a:r>
            <a:r>
              <a:rPr lang="pl-PL" b="1" dirty="0"/>
              <a:t> and </a:t>
            </a:r>
            <a:r>
              <a:rPr lang="pl-PL" b="1" dirty="0" err="1"/>
              <a:t>Glossaries</a:t>
            </a:r>
            <a:r>
              <a:rPr lang="pl-PL" b="1" dirty="0"/>
              <a:t> (General, Ancient)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Lexicon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Totius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800" dirty="0">
                <a:effectLst/>
                <a:ea typeface="Calibri" panose="020F0502020204030204" pitchFamily="34" charset="0"/>
              </a:rPr>
              <a:t> by </a:t>
            </a:r>
            <a:r>
              <a:rPr lang="pl-PL" dirty="0"/>
              <a:t>Egidio </a:t>
            </a:r>
            <a:r>
              <a:rPr lang="pl-PL" dirty="0" err="1"/>
              <a:t>Forcellini</a:t>
            </a:r>
            <a:r>
              <a:rPr lang="pl-PL" dirty="0"/>
              <a:t> - </a:t>
            </a:r>
            <a:r>
              <a:rPr lang="pl-PL" sz="2800" dirty="0">
                <a:effectLst/>
                <a:ea typeface="Calibri" panose="020F0502020204030204" pitchFamily="34" charset="0"/>
              </a:rPr>
              <a:t> </a:t>
            </a:r>
            <a:r>
              <a:rPr lang="pl-PL" sz="2800" dirty="0">
                <a:effectLst/>
                <a:ea typeface="Calibri" panose="020F0502020204030204" pitchFamily="34" charset="0"/>
                <a:hlinkClick r:id="rId3"/>
              </a:rPr>
              <a:t>http://www.lexica.linguax.com/forc.php</a:t>
            </a:r>
            <a:r>
              <a:rPr lang="pl-PL" sz="2800" dirty="0">
                <a:effectLst/>
                <a:ea typeface="Calibri" panose="020F0502020204030204" pitchFamily="34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A Latin Dictionary by </a:t>
            </a:r>
            <a:r>
              <a:rPr lang="pl-PL" sz="2800" dirty="0">
                <a:effectLst/>
                <a:ea typeface="Calibri" panose="020F0502020204030204" pitchFamily="34" charset="0"/>
              </a:rPr>
              <a:t>Ch. </a:t>
            </a:r>
            <a:r>
              <a:rPr lang="en-GB" sz="2800" dirty="0">
                <a:effectLst/>
                <a:ea typeface="Calibri" panose="020F0502020204030204" pitchFamily="34" charset="0"/>
              </a:rPr>
              <a:t>Lewis and </a:t>
            </a:r>
            <a:r>
              <a:rPr lang="pl-PL" sz="2800" dirty="0">
                <a:effectLst/>
                <a:ea typeface="Calibri" panose="020F0502020204030204" pitchFamily="34" charset="0"/>
              </a:rPr>
              <a:t>Ch. </a:t>
            </a:r>
            <a:r>
              <a:rPr lang="en-GB" sz="2800" dirty="0">
                <a:effectLst/>
                <a:ea typeface="Calibri" panose="020F0502020204030204" pitchFamily="34" charset="0"/>
              </a:rPr>
              <a:t>Short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pl-PL" sz="2800" dirty="0">
                <a:effectLst/>
                <a:ea typeface="Calibri" panose="020F0502020204030204" pitchFamily="34" charset="0"/>
                <a:hlinkClick r:id="rId4"/>
              </a:rPr>
              <a:t>https://artflsrv03.uchicago.edu/philologic4/LewisShort521</a:t>
            </a:r>
            <a:endParaRPr lang="pl-PL" sz="2800" dirty="0"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800" dirty="0" err="1">
                <a:effectLst/>
                <a:ea typeface="Calibri" panose="020F0502020204030204" pitchFamily="34" charset="0"/>
              </a:rPr>
              <a:t>Dictionnaire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Illustré</a:t>
            </a:r>
            <a:r>
              <a:rPr lang="en-GB" sz="2800" dirty="0">
                <a:effectLst/>
                <a:ea typeface="Calibri" panose="020F0502020204030204" pitchFamily="34" charset="0"/>
              </a:rPr>
              <a:t> Latin-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Français</a:t>
            </a:r>
            <a:r>
              <a:rPr lang="en-GB" sz="2800" dirty="0">
                <a:effectLst/>
                <a:ea typeface="Calibri" panose="020F0502020204030204" pitchFamily="34" charset="0"/>
              </a:rPr>
              <a:t> by Félix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Gaffiot</a:t>
            </a:r>
            <a:r>
              <a:rPr lang="pl-PL" sz="2800" dirty="0">
                <a:effectLst/>
                <a:ea typeface="Calibri" panose="020F0502020204030204" pitchFamily="34" charset="0"/>
              </a:rPr>
              <a:t> 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https://gaffiot.fr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Thesaurus Linguae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Latinae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https://publikationen.badw.de/de/thesaurus/lemmata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359006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Forcellini's 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0"/>
            <a:ext cx="12167022" cy="5645426"/>
          </a:xfrm>
        </p:spPr>
      </p:pic>
    </p:spTree>
    <p:extLst>
      <p:ext uri="{BB962C8B-B14F-4D97-AF65-F5344CB8AC3E}">
        <p14:creationId xmlns:p14="http://schemas.microsoft.com/office/powerpoint/2010/main" val="4219924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Lewis &amp; Short dictionary website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4193" y="0"/>
            <a:ext cx="12163614" cy="5617444"/>
          </a:xfrm>
        </p:spPr>
      </p:pic>
    </p:spTree>
    <p:extLst>
      <p:ext uri="{BB962C8B-B14F-4D97-AF65-F5344CB8AC3E}">
        <p14:creationId xmlns:p14="http://schemas.microsoft.com/office/powerpoint/2010/main" val="2565388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Le Gaffiot dictionary website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4193" y="0"/>
            <a:ext cx="12163614" cy="5617444"/>
          </a:xfrm>
        </p:spPr>
      </p:pic>
    </p:spTree>
    <p:extLst>
      <p:ext uri="{BB962C8B-B14F-4D97-AF65-F5344CB8AC3E}">
        <p14:creationId xmlns:p14="http://schemas.microsoft.com/office/powerpoint/2010/main" val="3498847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Thesaurus Linguae Latinae 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-1"/>
            <a:ext cx="12192000" cy="5688379"/>
          </a:xfrm>
        </p:spPr>
      </p:pic>
    </p:spTree>
    <p:extLst>
      <p:ext uri="{BB962C8B-B14F-4D97-AF65-F5344CB8AC3E}">
        <p14:creationId xmlns:p14="http://schemas.microsoft.com/office/powerpoint/2010/main" val="1859545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Online </a:t>
            </a:r>
            <a:r>
              <a:rPr lang="pl-PL" b="1" dirty="0" err="1"/>
              <a:t>Latin</a:t>
            </a:r>
            <a:r>
              <a:rPr lang="pl-PL" b="1" dirty="0"/>
              <a:t> </a:t>
            </a:r>
            <a:r>
              <a:rPr lang="pl-PL" b="1" dirty="0" err="1"/>
              <a:t>Dictionaries</a:t>
            </a:r>
            <a:r>
              <a:rPr lang="pl-PL" b="1" dirty="0"/>
              <a:t> and </a:t>
            </a:r>
            <a:r>
              <a:rPr lang="pl-PL" b="1" dirty="0" err="1"/>
              <a:t>Glossaries</a:t>
            </a:r>
            <a:r>
              <a:rPr lang="pl-PL" b="1" dirty="0"/>
              <a:t> (</a:t>
            </a:r>
            <a:r>
              <a:rPr lang="pl-PL" b="1" dirty="0" err="1"/>
              <a:t>Medieval</a:t>
            </a:r>
            <a:r>
              <a:rPr lang="pl-PL" b="1" dirty="0"/>
              <a:t> and </a:t>
            </a:r>
            <a:r>
              <a:rPr lang="pl-PL" b="1" dirty="0" err="1"/>
              <a:t>Early</a:t>
            </a:r>
            <a:r>
              <a:rPr lang="pl-PL" b="1" dirty="0"/>
              <a:t> Modern)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GB" sz="28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Glossarium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ad </a:t>
            </a:r>
            <a:r>
              <a:rPr lang="en-GB" sz="28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scriptores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mediae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et </a:t>
            </a:r>
            <a:r>
              <a:rPr lang="en-GB" sz="28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infimae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latinitatis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pl-PL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by 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Ch</a:t>
            </a:r>
            <a:r>
              <a:rPr lang="pl-PL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.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du </a:t>
            </a:r>
            <a:r>
              <a:rPr lang="en-GB" sz="28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Fresne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, sieur du </a:t>
            </a:r>
            <a:r>
              <a:rPr lang="en-GB" sz="2800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Cange</a:t>
            </a:r>
            <a:r>
              <a:rPr lang="en-GB" sz="28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(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DuCange</a:t>
            </a:r>
            <a:r>
              <a:rPr lang="pl-PL" sz="2800" dirty="0">
                <a:effectLst/>
                <a:ea typeface="Calibri" panose="020F0502020204030204" pitchFamily="34" charset="0"/>
              </a:rPr>
              <a:t>) 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http://ducange.enc.sorbonne.fr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Dictionary of Medieval Latin from British Sources (DMLBS</a:t>
            </a:r>
            <a:r>
              <a:rPr lang="pl-PL" sz="2800" dirty="0">
                <a:effectLst/>
                <a:ea typeface="Calibri" panose="020F0502020204030204" pitchFamily="34" charset="0"/>
              </a:rPr>
              <a:t>) -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4"/>
              </a:rPr>
              <a:t>http://www.dmlbs.ox.ac.uk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Lexicon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Mediae</a:t>
            </a:r>
            <a:r>
              <a:rPr lang="en-GB" sz="2800" dirty="0">
                <a:effectLst/>
                <a:ea typeface="Calibri" panose="020F0502020204030204" pitchFamily="34" charset="0"/>
              </a:rPr>
              <a:t> et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Infimae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Latinitatis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Polonorum</a:t>
            </a:r>
            <a:r>
              <a:rPr lang="en-GB" sz="2800" dirty="0">
                <a:effectLst/>
                <a:ea typeface="Calibri" panose="020F0502020204030204" pitchFamily="34" charset="0"/>
              </a:rPr>
              <a:t> (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Słownik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łaciny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średniowiecznej</a:t>
            </a:r>
            <a:r>
              <a:rPr lang="en-GB" sz="2800" dirty="0">
                <a:effectLst/>
                <a:ea typeface="Calibri" panose="020F0502020204030204" pitchFamily="34" charset="0"/>
              </a:rPr>
              <a:t> w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Polsce</a:t>
            </a:r>
            <a:r>
              <a:rPr lang="pl-PL" dirty="0">
                <a:ea typeface="Calibri" panose="020F0502020204030204" pitchFamily="34" charset="0"/>
              </a:rPr>
              <a:t>) 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https://elexicon.scriptores.pl/pl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800" dirty="0" err="1">
                <a:effectLst/>
                <a:ea typeface="Calibri" panose="020F0502020204030204" pitchFamily="34" charset="0"/>
              </a:rPr>
              <a:t>Latinititatis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Medii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Aevi</a:t>
            </a:r>
            <a:r>
              <a:rPr lang="en-GB" sz="2800" dirty="0">
                <a:effectLst/>
                <a:ea typeface="Calibri" panose="020F0502020204030204" pitchFamily="34" charset="0"/>
              </a:rPr>
              <a:t> Lexicon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Bohemorum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pl-PL" sz="2800" dirty="0">
                <a:effectLst/>
                <a:ea typeface="Calibri" panose="020F0502020204030204" pitchFamily="34" charset="0"/>
              </a:rPr>
              <a:t> 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http://lb.ics.cas.cz/#cs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800" dirty="0" err="1">
                <a:effectLst/>
                <a:ea typeface="Calibri" panose="020F0502020204030204" pitchFamily="34" charset="0"/>
              </a:rPr>
              <a:t>Mittellateinische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Wörterbuch</a:t>
            </a:r>
            <a:r>
              <a:rPr lang="en-GB" sz="2800" dirty="0">
                <a:effectLst/>
                <a:ea typeface="Calibri" panose="020F0502020204030204" pitchFamily="34" charset="0"/>
              </a:rPr>
              <a:t> (MLW)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https://mlw.badw.de/en/mlw-digital/mlw-open-access.html</a:t>
            </a:r>
            <a:endParaRPr lang="pl-PL" sz="2800" u="sng" dirty="0">
              <a:solidFill>
                <a:srgbClr val="0563C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GB" sz="2800" dirty="0" err="1">
                <a:effectLst/>
                <a:ea typeface="Calibri" panose="020F0502020204030204" pitchFamily="34" charset="0"/>
              </a:rPr>
              <a:t>Latinitatis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italicae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medii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aevi</a:t>
            </a:r>
            <a:r>
              <a:rPr lang="en-GB" sz="2800" dirty="0">
                <a:effectLst/>
                <a:ea typeface="Calibri" panose="020F0502020204030204" pitchFamily="34" charset="0"/>
              </a:rPr>
              <a:t> lexicon </a:t>
            </a:r>
            <a:endParaRPr lang="pl-PL" sz="2800" dirty="0">
              <a:effectLst/>
              <a:ea typeface="Calibri" panose="020F0502020204030204" pitchFamily="34" charset="0"/>
            </a:endParaRPr>
          </a:p>
          <a:p>
            <a:pPr marL="514350" indent="-514350">
              <a:buAutoNum type="arabicPeriod"/>
            </a:pPr>
            <a:r>
              <a:rPr lang="en-GB" sz="2800" dirty="0">
                <a:effectLst/>
                <a:ea typeface="Calibri" panose="020F0502020204030204" pitchFamily="34" charset="0"/>
              </a:rPr>
              <a:t>Novum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Glossarium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Mediae</a:t>
            </a:r>
            <a:r>
              <a:rPr lang="en-GB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Latinitatis</a:t>
            </a:r>
            <a:r>
              <a:rPr lang="en-GB" sz="2800" dirty="0">
                <a:effectLst/>
                <a:ea typeface="Calibri" panose="020F0502020204030204" pitchFamily="34" charset="0"/>
              </a:rPr>
              <a:t> (NGML) </a:t>
            </a:r>
            <a:r>
              <a:rPr lang="pl-PL" sz="2800" dirty="0">
                <a:effectLst/>
                <a:ea typeface="Calibri" panose="020F0502020204030204" pitchFamily="34" charset="0"/>
              </a:rPr>
              <a:t>-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https://glossaria.eu/ngml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97291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DuCange 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4415" y="0"/>
            <a:ext cx="12183170" cy="5617444"/>
          </a:xfrm>
        </p:spPr>
      </p:pic>
    </p:spTree>
    <p:extLst>
      <p:ext uri="{BB962C8B-B14F-4D97-AF65-F5344CB8AC3E}">
        <p14:creationId xmlns:p14="http://schemas.microsoft.com/office/powerpoint/2010/main" val="309119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Lexicon Mediae et Infimae Latinitatis Polonorum 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28440" y="0"/>
            <a:ext cx="12135119" cy="5617444"/>
          </a:xfrm>
        </p:spPr>
      </p:pic>
    </p:spTree>
    <p:extLst>
      <p:ext uri="{BB962C8B-B14F-4D97-AF65-F5344CB8AC3E}">
        <p14:creationId xmlns:p14="http://schemas.microsoft.com/office/powerpoint/2010/main" val="24840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Latinititatis Medii Aevi Lexicon Bohemorum 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10631"/>
            <a:ext cx="12192000" cy="5596181"/>
          </a:xfrm>
        </p:spPr>
      </p:pic>
    </p:spTree>
    <p:extLst>
      <p:ext uri="{BB962C8B-B14F-4D97-AF65-F5344CB8AC3E}">
        <p14:creationId xmlns:p14="http://schemas.microsoft.com/office/powerpoint/2010/main" val="1971664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Mittellateinische Wörterbuch 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0436" y="0"/>
            <a:ext cx="12171128" cy="5617444"/>
          </a:xfrm>
        </p:spPr>
      </p:pic>
    </p:spTree>
    <p:extLst>
      <p:ext uri="{BB962C8B-B14F-4D97-AF65-F5344CB8AC3E}">
        <p14:creationId xmlns:p14="http://schemas.microsoft.com/office/powerpoint/2010/main" val="32256469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s the printscreen of Novum Glossarium Mediae Latinitatis 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1413"/>
            <a:ext cx="12192000" cy="5614618"/>
          </a:xfrm>
        </p:spPr>
      </p:pic>
    </p:spTree>
    <p:extLst>
      <p:ext uri="{BB962C8B-B14F-4D97-AF65-F5344CB8AC3E}">
        <p14:creationId xmlns:p14="http://schemas.microsoft.com/office/powerpoint/2010/main" val="4068339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Online </a:t>
            </a:r>
            <a:r>
              <a:rPr lang="pl-PL" b="1" dirty="0" err="1"/>
              <a:t>Latin</a:t>
            </a:r>
            <a:r>
              <a:rPr lang="pl-PL" b="1" dirty="0"/>
              <a:t> Meta-</a:t>
            </a:r>
            <a:r>
              <a:rPr lang="pl-PL" b="1" dirty="0" err="1"/>
              <a:t>Dictionaries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 err="1">
                <a:effectLst/>
                <a:ea typeface="Calibri" panose="020F0502020204030204" pitchFamily="34" charset="0"/>
              </a:rPr>
              <a:t>Logeion</a:t>
            </a:r>
            <a:r>
              <a:rPr lang="en-GB" sz="2800" dirty="0">
                <a:effectLst/>
                <a:ea typeface="Calibri" panose="020F0502020204030204" pitchFamily="34" charset="0"/>
              </a:rPr>
              <a:t> (</a:t>
            </a:r>
            <a:r>
              <a:rPr lang="pl-PL" sz="2800" dirty="0">
                <a:effectLst/>
                <a:ea typeface="Calibri" panose="020F0502020204030204" pitchFamily="34" charset="0"/>
              </a:rPr>
              <a:t>ΛΟΓΕΙΟΝ</a:t>
            </a:r>
            <a:r>
              <a:rPr lang="en-GB" sz="2800" dirty="0">
                <a:effectLst/>
                <a:ea typeface="Calibri" panose="020F0502020204030204" pitchFamily="34" charset="0"/>
              </a:rPr>
              <a:t>) </a:t>
            </a:r>
            <a:r>
              <a:rPr lang="pl-PL" sz="2800" dirty="0">
                <a:effectLst/>
                <a:ea typeface="Calibri" panose="020F0502020204030204" pitchFamily="34" charset="0"/>
              </a:rPr>
              <a:t>–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https://logeion.uchicago.edu</a:t>
            </a:r>
            <a:br>
              <a:rPr lang="pl-PL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dirty="0" err="1">
                <a:effectLst/>
                <a:ea typeface="Calibri" panose="020F0502020204030204" pitchFamily="34" charset="0"/>
              </a:rPr>
              <a:t>contains</a:t>
            </a:r>
            <a:r>
              <a:rPr lang="pl-PL" sz="2800" dirty="0">
                <a:effectLst/>
                <a:ea typeface="Calibri" panose="020F0502020204030204" pitchFamily="34" charset="0"/>
              </a:rPr>
              <a:t>:</a:t>
            </a:r>
          </a:p>
          <a:p>
            <a:pPr lvl="1"/>
            <a:r>
              <a:rPr lang="en-GB" i="1" dirty="0">
                <a:effectLst/>
                <a:ea typeface="Calibri" panose="020F0502020204030204" pitchFamily="34" charset="0"/>
              </a:rPr>
              <a:t>A Latin Dictionary</a:t>
            </a:r>
            <a:r>
              <a:rPr lang="en-GB" dirty="0">
                <a:effectLst/>
                <a:ea typeface="Calibri" panose="020F0502020204030204" pitchFamily="34" charset="0"/>
              </a:rPr>
              <a:t> by Lewis and Short (L&amp;S)</a:t>
            </a:r>
            <a:r>
              <a:rPr lang="pl-PL" dirty="0">
                <a:effectLst/>
                <a:ea typeface="Calibri" panose="020F0502020204030204" pitchFamily="34" charset="0"/>
              </a:rPr>
              <a:t>;</a:t>
            </a:r>
          </a:p>
          <a:p>
            <a:pPr lvl="1"/>
            <a:r>
              <a:rPr lang="en-GB" i="1" dirty="0">
                <a:effectLst/>
                <a:ea typeface="Calibri" panose="020F0502020204030204" pitchFamily="34" charset="0"/>
              </a:rPr>
              <a:t>Dictionary of Medieval Latin from British Sources</a:t>
            </a:r>
            <a:r>
              <a:rPr lang="en-GB" dirty="0">
                <a:effectLst/>
                <a:ea typeface="Calibri" panose="020F0502020204030204" pitchFamily="34" charset="0"/>
              </a:rPr>
              <a:t> (DMLBS)</a:t>
            </a:r>
            <a:r>
              <a:rPr lang="pl-PL" dirty="0">
                <a:effectLst/>
                <a:ea typeface="Calibri" panose="020F0502020204030204" pitchFamily="34" charset="0"/>
              </a:rPr>
              <a:t>;</a:t>
            </a:r>
          </a:p>
          <a:p>
            <a:pPr lvl="1"/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Glossarium</a:t>
            </a:r>
            <a:r>
              <a:rPr lang="en-GB" i="1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ad </a:t>
            </a:r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scriptores</a:t>
            </a:r>
            <a:r>
              <a:rPr lang="en-GB" i="1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mediae</a:t>
            </a:r>
            <a:r>
              <a:rPr lang="en-GB" i="1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et </a:t>
            </a:r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infimae</a:t>
            </a:r>
            <a:r>
              <a:rPr lang="en-GB" i="1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latinitatis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by du </a:t>
            </a:r>
            <a:r>
              <a:rPr lang="en-GB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Cange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(</a:t>
            </a:r>
            <a:r>
              <a:rPr lang="en-GB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DuCange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)</a:t>
            </a:r>
            <a:r>
              <a:rPr lang="pl-PL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;</a:t>
            </a:r>
          </a:p>
          <a:p>
            <a:pPr lvl="1"/>
            <a:r>
              <a:rPr lang="en-GB" i="1" dirty="0" err="1">
                <a:effectLst/>
                <a:ea typeface="Calibri" panose="020F0502020204030204" pitchFamily="34" charset="0"/>
              </a:rPr>
              <a:t>Dictionnaire</a:t>
            </a:r>
            <a:r>
              <a:rPr lang="en-GB" i="1" dirty="0">
                <a:effectLst/>
                <a:ea typeface="Calibri" panose="020F0502020204030204" pitchFamily="34" charset="0"/>
              </a:rPr>
              <a:t> </a:t>
            </a:r>
            <a:r>
              <a:rPr lang="en-GB" i="1" dirty="0" err="1">
                <a:effectLst/>
                <a:ea typeface="Calibri" panose="020F0502020204030204" pitchFamily="34" charset="0"/>
              </a:rPr>
              <a:t>Illustré</a:t>
            </a:r>
            <a:r>
              <a:rPr lang="en-GB" i="1" dirty="0">
                <a:effectLst/>
                <a:ea typeface="Calibri" panose="020F0502020204030204" pitchFamily="34" charset="0"/>
              </a:rPr>
              <a:t> Latin-</a:t>
            </a:r>
            <a:r>
              <a:rPr lang="en-GB" i="1" dirty="0" err="1">
                <a:effectLst/>
                <a:ea typeface="Calibri" panose="020F0502020204030204" pitchFamily="34" charset="0"/>
              </a:rPr>
              <a:t>Français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by </a:t>
            </a:r>
            <a:r>
              <a:rPr lang="en-GB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Gaffiot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(Le </a:t>
            </a:r>
            <a:r>
              <a:rPr lang="en-GB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Gaffiot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)</a:t>
            </a:r>
            <a:r>
              <a:rPr lang="pl-PL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;</a:t>
            </a:r>
          </a:p>
          <a:p>
            <a:pPr lvl="1"/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Woordenboek</a:t>
            </a:r>
            <a:r>
              <a:rPr lang="en-GB" i="1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Latijn</a:t>
            </a:r>
            <a:r>
              <a:rPr lang="en-GB" i="1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/</a:t>
            </a:r>
            <a:r>
              <a:rPr lang="en-GB" i="1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Nederlands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 edited by Harm Pinkster (</a:t>
            </a:r>
            <a:r>
              <a:rPr lang="en-GB" dirty="0" err="1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LaNe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)</a:t>
            </a:r>
            <a:r>
              <a:rPr lang="pl-PL" dirty="0">
                <a:solidFill>
                  <a:srgbClr val="202122"/>
                </a:solidFill>
                <a:ea typeface="Calibri" panose="020F0502020204030204" pitchFamily="34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7862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es the printscreen of Logeion meta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0"/>
            <a:ext cx="12192000" cy="5617444"/>
          </a:xfrm>
        </p:spPr>
      </p:pic>
    </p:spTree>
    <p:extLst>
      <p:ext uri="{BB962C8B-B14F-4D97-AF65-F5344CB8AC3E}">
        <p14:creationId xmlns:p14="http://schemas.microsoft.com/office/powerpoint/2010/main" val="971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/>
              <a:t>Online </a:t>
            </a:r>
            <a:r>
              <a:rPr lang="pl-PL" b="1" dirty="0" err="1"/>
              <a:t>Latin</a:t>
            </a:r>
            <a:r>
              <a:rPr lang="pl-PL" b="1" dirty="0"/>
              <a:t> Meta-</a:t>
            </a:r>
            <a:r>
              <a:rPr lang="pl-PL" b="1" dirty="0" err="1"/>
              <a:t>Dictionaries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401556"/>
            <a:ext cx="9628696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effectLst/>
                <a:ea typeface="Calibri" panose="020F0502020204030204" pitchFamily="34" charset="0"/>
              </a:rPr>
              <a:t>Database of Latin Dictionaries</a:t>
            </a:r>
            <a:r>
              <a:rPr lang="en-US" sz="2800" dirty="0">
                <a:effectLst/>
                <a:ea typeface="Calibri" panose="020F0502020204030204" pitchFamily="34" charset="0"/>
              </a:rPr>
              <a:t> (DLD) </a:t>
            </a:r>
            <a:r>
              <a:rPr lang="pl-PL" sz="2800" dirty="0">
                <a:effectLst/>
                <a:ea typeface="Calibri" panose="020F0502020204030204" pitchFamily="34" charset="0"/>
              </a:rPr>
              <a:t>–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through</a:t>
            </a:r>
            <a:r>
              <a:rPr lang="pl-PL" sz="2800" dirty="0">
                <a:effectLst/>
                <a:ea typeface="Calibri" panose="020F0502020204030204" pitchFamily="34" charset="0"/>
              </a:rPr>
              <a:t>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Brepols</a:t>
            </a:r>
            <a:br>
              <a:rPr lang="pl-PL" sz="2800" dirty="0">
                <a:effectLst/>
                <a:ea typeface="Calibri" panose="020F0502020204030204" pitchFamily="34" charset="0"/>
              </a:rPr>
            </a:br>
            <a:r>
              <a:rPr lang="pl-PL" sz="2800" dirty="0" err="1">
                <a:effectLst/>
                <a:ea typeface="Calibri" panose="020F0502020204030204" pitchFamily="34" charset="0"/>
              </a:rPr>
              <a:t>contains</a:t>
            </a:r>
            <a:r>
              <a:rPr lang="pl-PL" sz="2800" dirty="0">
                <a:effectLst/>
                <a:ea typeface="Calibri" panose="020F0502020204030204" pitchFamily="34" charset="0"/>
              </a:rPr>
              <a:t>:</a:t>
            </a:r>
          </a:p>
          <a:p>
            <a:r>
              <a:rPr lang="pl-PL" sz="2300" dirty="0" err="1">
                <a:effectLst/>
                <a:ea typeface="Calibri" panose="020F0502020204030204" pitchFamily="34" charset="0"/>
              </a:rPr>
              <a:t>concerning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classical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Latin</a:t>
            </a:r>
            <a:r>
              <a:rPr lang="pl-PL" sz="2300" dirty="0">
                <a:effectLst/>
                <a:ea typeface="Calibri" panose="020F0502020204030204" pitchFamily="34" charset="0"/>
              </a:rPr>
              <a:t>: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Forcellini’s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Lexicon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Totius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300" dirty="0">
                <a:effectLst/>
                <a:ea typeface="Calibri" panose="020F0502020204030204" pitchFamily="34" charset="0"/>
              </a:rPr>
              <a:t>, 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Lewis and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Short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Latin</a:t>
            </a:r>
            <a:r>
              <a:rPr lang="pl-PL" sz="2300" dirty="0">
                <a:effectLst/>
                <a:ea typeface="Calibri" panose="020F0502020204030204" pitchFamily="34" charset="0"/>
              </a:rPr>
              <a:t> Dictionary, Le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Gaffiot</a:t>
            </a:r>
            <a:r>
              <a:rPr lang="pl-PL" sz="2300" dirty="0">
                <a:effectLst/>
                <a:ea typeface="Calibri" panose="020F0502020204030204" pitchFamily="34" charset="0"/>
              </a:rPr>
              <a:t>;</a:t>
            </a:r>
          </a:p>
          <a:p>
            <a:r>
              <a:rPr lang="pl-PL" sz="2300" dirty="0" err="1">
                <a:effectLst/>
                <a:ea typeface="Calibri" panose="020F0502020204030204" pitchFamily="34" charset="0"/>
              </a:rPr>
              <a:t>concerning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patristic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age</a:t>
            </a:r>
            <a:r>
              <a:rPr lang="pl-PL" sz="2300" dirty="0">
                <a:effectLst/>
                <a:ea typeface="Calibri" panose="020F0502020204030204" pitchFamily="34" charset="0"/>
              </a:rPr>
              <a:t>: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Dictionnaire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latin-français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des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auteurs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chrétiens</a:t>
            </a:r>
            <a:r>
              <a:rPr lang="pl-PL" sz="2300" dirty="0">
                <a:effectLst/>
                <a:ea typeface="Calibri" panose="020F0502020204030204" pitchFamily="34" charset="0"/>
              </a:rPr>
              <a:t> by Albert </a:t>
            </a:r>
            <a:r>
              <a:rPr lang="pl-PL" sz="2300" b="1" dirty="0">
                <a:ea typeface="Calibri" panose="020F0502020204030204" pitchFamily="34" charset="0"/>
              </a:rPr>
              <a:t>Blaise</a:t>
            </a:r>
            <a:r>
              <a:rPr lang="pl-PL" sz="2300" dirty="0">
                <a:effectLst/>
                <a:ea typeface="Calibri" panose="020F0502020204030204" pitchFamily="34" charset="0"/>
              </a:rPr>
              <a:t>, 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A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Glossary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of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Later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to 600 A.D. </a:t>
            </a:r>
            <a:r>
              <a:rPr lang="pl-PL" sz="2300" dirty="0">
                <a:effectLst/>
                <a:ea typeface="Calibri" panose="020F0502020204030204" pitchFamily="34" charset="0"/>
              </a:rPr>
              <a:t>by Alexander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Souter</a:t>
            </a:r>
            <a:r>
              <a:rPr lang="pl-PL" sz="2300" dirty="0">
                <a:effectLst/>
                <a:ea typeface="Calibri" panose="020F0502020204030204" pitchFamily="34" charset="0"/>
              </a:rPr>
              <a:t>;</a:t>
            </a:r>
          </a:p>
          <a:p>
            <a:r>
              <a:rPr lang="pl-PL" sz="2300" dirty="0" err="1">
                <a:effectLst/>
                <a:ea typeface="Calibri" panose="020F0502020204030204" pitchFamily="34" charset="0"/>
              </a:rPr>
              <a:t>concerning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medieval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and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early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modern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Latin</a:t>
            </a:r>
            <a:r>
              <a:rPr lang="pl-PL" sz="2300" dirty="0">
                <a:effectLst/>
                <a:ea typeface="Calibri" panose="020F0502020204030204" pitchFamily="34" charset="0"/>
              </a:rPr>
              <a:t>: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Lexicon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medii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aeui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>
                <a:effectLst/>
                <a:ea typeface="Calibri" panose="020F0502020204030204" pitchFamily="34" charset="0"/>
              </a:rPr>
              <a:t>by Albert 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Blaise</a:t>
            </a:r>
            <a:r>
              <a:rPr lang="pl-PL" sz="2300" dirty="0">
                <a:effectLst/>
                <a:ea typeface="Calibri" panose="020F0502020204030204" pitchFamily="34" charset="0"/>
              </a:rPr>
              <a:t>,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Du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Canges</a:t>
            </a:r>
            <a:r>
              <a:rPr lang="pl-PL" sz="2300" dirty="0">
                <a:effectLst/>
                <a:ea typeface="Calibri" panose="020F0502020204030204" pitchFamily="34" charset="0"/>
              </a:rPr>
              <a:t>’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Glossarium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mediae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et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infimae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300" dirty="0">
                <a:effectLst/>
                <a:ea typeface="Calibri" panose="020F0502020204030204" pitchFamily="34" charset="0"/>
              </a:rPr>
              <a:t>,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national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dictionaries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of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medieval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Latin</a:t>
            </a:r>
            <a:r>
              <a:rPr lang="pl-PL" sz="2300" dirty="0">
                <a:effectLst/>
                <a:ea typeface="Calibri" panose="020F0502020204030204" pitchFamily="34" charset="0"/>
              </a:rPr>
              <a:t> from 20</a:t>
            </a:r>
            <a:r>
              <a:rPr lang="pl-PL" sz="2300" baseline="30000" dirty="0">
                <a:effectLst/>
                <a:ea typeface="Calibri" panose="020F0502020204030204" pitchFamily="34" charset="0"/>
              </a:rPr>
              <a:t>th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century</a:t>
            </a:r>
            <a:r>
              <a:rPr lang="pl-PL" sz="2300" dirty="0">
                <a:effectLst/>
                <a:ea typeface="Calibri" panose="020F0502020204030204" pitchFamily="34" charset="0"/>
              </a:rPr>
              <a:t>: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Italian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italicae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medii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aevi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lexicon</a:t>
            </a:r>
            <a:r>
              <a:rPr lang="pl-PL" sz="2300" dirty="0">
                <a:effectLst/>
                <a:ea typeface="Calibri" panose="020F0502020204030204" pitchFamily="34" charset="0"/>
              </a:rPr>
              <a:t>, </a:t>
            </a:r>
            <a:r>
              <a:rPr lang="pl-PL" sz="2300" b="1" dirty="0" err="1">
                <a:effectLst/>
                <a:ea typeface="Calibri" panose="020F0502020204030204" pitchFamily="34" charset="0"/>
              </a:rPr>
              <a:t>Hungarian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Glossarium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mediae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et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infimae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regni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Hungariae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>
                <a:effectLst/>
                <a:ea typeface="Calibri" panose="020F0502020204030204" pitchFamily="34" charset="0"/>
              </a:rPr>
              <a:t>by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Antonius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Bartal</a:t>
            </a:r>
            <a:r>
              <a:rPr lang="pl-PL" sz="2300" dirty="0">
                <a:effectLst/>
                <a:ea typeface="Calibri" panose="020F0502020204030204" pitchFamily="34" charset="0"/>
              </a:rPr>
              <a:t> (1901) , 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Spanish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Lexicon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Medii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Aevi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Regni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Legionis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(s. VIII-1230) imperfectum </a:t>
            </a:r>
            <a:r>
              <a:rPr lang="pl-PL" sz="2300" dirty="0">
                <a:effectLst/>
                <a:ea typeface="Calibri" panose="020F0502020204030204" pitchFamily="34" charset="0"/>
              </a:rPr>
              <a:t>(2010) , 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British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Dictionary of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Medieval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from British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Sources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>
                <a:effectLst/>
                <a:ea typeface="Calibri" panose="020F0502020204030204" pitchFamily="34" charset="0"/>
              </a:rPr>
              <a:t>(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see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above</a:t>
            </a:r>
            <a:r>
              <a:rPr lang="pl-PL" sz="2300" dirty="0">
                <a:effectLst/>
                <a:ea typeface="Calibri" panose="020F0502020204030204" pitchFamily="34" charset="0"/>
              </a:rPr>
              <a:t>) and </a:t>
            </a:r>
            <a:r>
              <a:rPr lang="pl-PL" sz="2300" b="1" dirty="0">
                <a:effectLst/>
                <a:ea typeface="Calibri" panose="020F0502020204030204" pitchFamily="34" charset="0"/>
              </a:rPr>
              <a:t>Czech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Latinitatis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medii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aevi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Lexicon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i="1" dirty="0" err="1">
                <a:effectLst/>
                <a:ea typeface="Calibri" panose="020F0502020204030204" pitchFamily="34" charset="0"/>
              </a:rPr>
              <a:t>Bohemorum</a:t>
            </a:r>
            <a:r>
              <a:rPr lang="pl-PL" sz="2300" i="1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>
                <a:effectLst/>
                <a:ea typeface="Calibri" panose="020F0502020204030204" pitchFamily="34" charset="0"/>
              </a:rPr>
              <a:t>(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see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above</a:t>
            </a:r>
            <a:r>
              <a:rPr lang="pl-PL" sz="2300" dirty="0">
                <a:effectLst/>
                <a:ea typeface="Calibri" panose="020F0502020204030204" pitchFamily="34" charset="0"/>
              </a:rPr>
              <a:t>);</a:t>
            </a:r>
          </a:p>
          <a:p>
            <a:r>
              <a:rPr lang="pl-PL" sz="2300" dirty="0" err="1">
                <a:effectLst/>
                <a:ea typeface="Calibri" panose="020F0502020204030204" pitchFamily="34" charset="0"/>
              </a:rPr>
              <a:t>many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others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thematic</a:t>
            </a:r>
            <a:r>
              <a:rPr lang="pl-PL" sz="2300" dirty="0">
                <a:effectLst/>
                <a:ea typeface="Calibri" panose="020F0502020204030204" pitchFamily="34" charset="0"/>
              </a:rPr>
              <a:t> and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medieval</a:t>
            </a:r>
            <a:r>
              <a:rPr lang="pl-PL" sz="2300" dirty="0">
                <a:effectLst/>
                <a:ea typeface="Calibri" panose="020F0502020204030204" pitchFamily="34" charset="0"/>
              </a:rPr>
              <a:t> </a:t>
            </a:r>
            <a:r>
              <a:rPr lang="pl-PL" sz="2300" dirty="0" err="1">
                <a:effectLst/>
                <a:ea typeface="Calibri" panose="020F0502020204030204" pitchFamily="34" charset="0"/>
              </a:rPr>
              <a:t>dictionaries</a:t>
            </a:r>
            <a:r>
              <a:rPr lang="pl-PL" sz="2300" dirty="0">
                <a:effectLst/>
                <a:ea typeface="Calibri" panose="020F0502020204030204" pitchFamily="34" charset="0"/>
              </a:rPr>
              <a:t>.</a:t>
            </a:r>
          </a:p>
          <a:p>
            <a:pPr marL="514350" indent="-514350">
              <a:buAutoNum type="arabicPeriod"/>
            </a:pPr>
            <a:endParaRPr lang="pl-PL" sz="28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750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es the printscreen of Database of Latin Dictionaries metadictionary website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0" y="0"/>
            <a:ext cx="12192000" cy="5635413"/>
          </a:xfrm>
        </p:spPr>
      </p:pic>
    </p:spTree>
    <p:extLst>
      <p:ext uri="{BB962C8B-B14F-4D97-AF65-F5344CB8AC3E}">
        <p14:creationId xmlns:p14="http://schemas.microsoft.com/office/powerpoint/2010/main" val="545400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pPr algn="ctr"/>
            <a:r>
              <a:rPr lang="pl-PL" b="1" dirty="0" err="1"/>
              <a:t>Grammar</a:t>
            </a:r>
            <a:r>
              <a:rPr lang="pl-PL" b="1" dirty="0"/>
              <a:t> </a:t>
            </a:r>
            <a:r>
              <a:rPr lang="pl-PL" b="1" dirty="0" err="1"/>
              <a:t>Tool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361799"/>
            <a:ext cx="9628696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sz="2800" b="1" dirty="0">
                <a:effectLst/>
                <a:ea typeface="Calibri" panose="020F0502020204030204" pitchFamily="34" charset="0"/>
              </a:rPr>
              <a:t>Whitaker’s WORDS</a:t>
            </a:r>
            <a:r>
              <a:rPr lang="pl-PL" sz="2800" dirty="0">
                <a:effectLst/>
                <a:ea typeface="Calibri" panose="020F0502020204030204" pitchFamily="34" charset="0"/>
              </a:rPr>
              <a:t> – a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Latin</a:t>
            </a:r>
            <a:r>
              <a:rPr lang="pl-PL" sz="2800" dirty="0">
                <a:effectLst/>
                <a:ea typeface="Calibri" panose="020F0502020204030204" pitchFamily="34" charset="0"/>
              </a:rPr>
              <a:t>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translation</a:t>
            </a:r>
            <a:r>
              <a:rPr lang="pl-PL" sz="2800" dirty="0">
                <a:effectLst/>
                <a:ea typeface="Calibri" panose="020F0502020204030204" pitchFamily="34" charset="0"/>
              </a:rPr>
              <a:t> software</a:t>
            </a:r>
          </a:p>
          <a:p>
            <a:r>
              <a:rPr lang="pl-PL" sz="2800" dirty="0" err="1">
                <a:effectLst/>
                <a:ea typeface="Calibri" panose="020F0502020204030204" pitchFamily="34" charset="0"/>
              </a:rPr>
              <a:t>more</a:t>
            </a:r>
            <a:r>
              <a:rPr lang="pl-PL" sz="2800" dirty="0">
                <a:effectLst/>
                <a:ea typeface="Calibri" panose="020F0502020204030204" pitchFamily="34" charset="0"/>
              </a:rPr>
              <a:t>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than</a:t>
            </a:r>
            <a:r>
              <a:rPr lang="en-GB" sz="2800" dirty="0">
                <a:effectLst/>
                <a:ea typeface="Calibri" panose="020F0502020204030204" pitchFamily="34" charset="0"/>
              </a:rPr>
              <a:t> 39 000 </a:t>
            </a:r>
            <a:r>
              <a:rPr lang="en-GB" sz="2800" dirty="0" err="1">
                <a:effectLst/>
                <a:ea typeface="Calibri" panose="020F0502020204030204" pitchFamily="34" charset="0"/>
              </a:rPr>
              <a:t>entri</a:t>
            </a:r>
            <a:r>
              <a:rPr lang="pl-PL" sz="2800" dirty="0">
                <a:effectLst/>
                <a:ea typeface="Calibri" panose="020F0502020204030204" pitchFamily="34" charset="0"/>
              </a:rPr>
              <a:t>es</a:t>
            </a:r>
          </a:p>
          <a:p>
            <a:r>
              <a:rPr lang="pl-PL" sz="2800" dirty="0" err="1">
                <a:effectLst/>
                <a:ea typeface="Calibri" panose="020F0502020204030204" pitchFamily="34" charset="0"/>
              </a:rPr>
              <a:t>offers</a:t>
            </a:r>
            <a:r>
              <a:rPr lang="pl-PL" sz="2800" dirty="0">
                <a:effectLst/>
                <a:ea typeface="Calibri" panose="020F0502020204030204" pitchFamily="34" charset="0"/>
              </a:rPr>
              <a:t> </a:t>
            </a:r>
            <a:r>
              <a:rPr lang="en-GB" sz="2800" dirty="0">
                <a:effectLst/>
                <a:ea typeface="Calibri" panose="020F0502020204030204" pitchFamily="34" charset="0"/>
              </a:rPr>
              <a:t>grammatical analysis of a typed word</a:t>
            </a:r>
            <a:r>
              <a:rPr lang="pl-PL" sz="2800" dirty="0">
                <a:effectLst/>
                <a:ea typeface="Calibri" panose="020F0502020204030204" pitchFamily="34" charset="0"/>
              </a:rPr>
              <a:t> in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terms</a:t>
            </a:r>
            <a:r>
              <a:rPr lang="pl-PL" sz="2800" dirty="0">
                <a:effectLst/>
                <a:ea typeface="Calibri" panose="020F0502020204030204" pitchFamily="34" charset="0"/>
              </a:rPr>
              <a:t> of part of speech,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gender</a:t>
            </a:r>
            <a:r>
              <a:rPr lang="pl-PL" sz="2800" dirty="0">
                <a:effectLst/>
                <a:ea typeface="Calibri" panose="020F0502020204030204" pitchFamily="34" charset="0"/>
              </a:rPr>
              <a:t>,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case</a:t>
            </a:r>
            <a:r>
              <a:rPr lang="pl-PL" sz="2800" dirty="0">
                <a:effectLst/>
                <a:ea typeface="Calibri" panose="020F0502020204030204" pitchFamily="34" charset="0"/>
              </a:rPr>
              <a:t>,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number</a:t>
            </a:r>
            <a:r>
              <a:rPr lang="pl-PL" sz="2800" dirty="0">
                <a:effectLst/>
                <a:ea typeface="Calibri" panose="020F0502020204030204" pitchFamily="34" charset="0"/>
              </a:rPr>
              <a:t>,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comparison</a:t>
            </a:r>
            <a:r>
              <a:rPr lang="pl-PL" sz="2800" dirty="0">
                <a:effectLst/>
                <a:ea typeface="Calibri" panose="020F0502020204030204" pitchFamily="34" charset="0"/>
              </a:rPr>
              <a:t>,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numeral</a:t>
            </a:r>
            <a:r>
              <a:rPr lang="pl-PL" sz="2800" dirty="0">
                <a:effectLst/>
                <a:ea typeface="Calibri" panose="020F0502020204030204" pitchFamily="34" charset="0"/>
              </a:rPr>
              <a:t> sort, </a:t>
            </a:r>
            <a:r>
              <a:rPr lang="pl-PL" sz="2800" dirty="0" err="1">
                <a:effectLst/>
                <a:ea typeface="Calibri" panose="020F0502020204030204" pitchFamily="34" charset="0"/>
              </a:rPr>
              <a:t>tense</a:t>
            </a:r>
            <a:r>
              <a:rPr lang="pl-PL" dirty="0">
                <a:ea typeface="Calibri" panose="020F0502020204030204" pitchFamily="34" charset="0"/>
              </a:rPr>
              <a:t>, </a:t>
            </a:r>
            <a:r>
              <a:rPr lang="pl-PL" dirty="0" err="1">
                <a:ea typeface="Calibri" panose="020F0502020204030204" pitchFamily="34" charset="0"/>
              </a:rPr>
              <a:t>number</a:t>
            </a:r>
            <a:r>
              <a:rPr lang="pl-PL" dirty="0">
                <a:ea typeface="Calibri" panose="020F0502020204030204" pitchFamily="34" charset="0"/>
              </a:rPr>
              <a:t> of </a:t>
            </a:r>
            <a:r>
              <a:rPr lang="pl-PL" dirty="0" err="1">
                <a:ea typeface="Calibri" panose="020F0502020204030204" pitchFamily="34" charset="0"/>
              </a:rPr>
              <a:t>conjugation</a:t>
            </a:r>
            <a:r>
              <a:rPr lang="pl-PL" dirty="0">
                <a:ea typeface="Calibri" panose="020F0502020204030204" pitchFamily="34" charset="0"/>
              </a:rPr>
              <a:t>, </a:t>
            </a:r>
            <a:r>
              <a:rPr lang="pl-PL" dirty="0" err="1">
                <a:ea typeface="Calibri" panose="020F0502020204030204" pitchFamily="34" charset="0"/>
              </a:rPr>
              <a:t>voice</a:t>
            </a:r>
            <a:r>
              <a:rPr lang="pl-PL" dirty="0">
                <a:ea typeface="Calibri" panose="020F0502020204030204" pitchFamily="34" charset="0"/>
              </a:rPr>
              <a:t>, </a:t>
            </a:r>
            <a:r>
              <a:rPr lang="pl-PL" dirty="0" err="1">
                <a:ea typeface="Calibri" panose="020F0502020204030204" pitchFamily="34" charset="0"/>
              </a:rPr>
              <a:t>mood</a:t>
            </a:r>
            <a:r>
              <a:rPr lang="pl-PL" dirty="0">
                <a:ea typeface="Calibri" panose="020F0502020204030204" pitchFamily="34" charset="0"/>
              </a:rPr>
              <a:t>, </a:t>
            </a:r>
            <a:r>
              <a:rPr lang="pl-PL" dirty="0" err="1">
                <a:ea typeface="Calibri" panose="020F0502020204030204" pitchFamily="34" charset="0"/>
              </a:rPr>
              <a:t>pronoun</a:t>
            </a:r>
            <a:r>
              <a:rPr lang="pl-PL" dirty="0">
                <a:ea typeface="Calibri" panose="020F0502020204030204" pitchFamily="34" charset="0"/>
              </a:rPr>
              <a:t> </a:t>
            </a:r>
            <a:r>
              <a:rPr lang="pl-PL" dirty="0" err="1">
                <a:ea typeface="Calibri" panose="020F0502020204030204" pitchFamily="34" charset="0"/>
              </a:rPr>
              <a:t>type</a:t>
            </a:r>
            <a:r>
              <a:rPr lang="pl-PL" dirty="0">
                <a:ea typeface="Calibri" panose="020F0502020204030204" pitchFamily="34" charset="0"/>
              </a:rPr>
              <a:t>.</a:t>
            </a:r>
          </a:p>
          <a:p>
            <a:r>
              <a:rPr lang="pl-PL" b="1" dirty="0" err="1"/>
              <a:t>Legible</a:t>
            </a:r>
            <a:r>
              <a:rPr lang="pl-PL" b="1" dirty="0"/>
              <a:t> </a:t>
            </a:r>
            <a:r>
              <a:rPr lang="pl-PL" b="1" dirty="0" err="1"/>
              <a:t>Latin</a:t>
            </a:r>
            <a:r>
              <a:rPr lang="pl-PL" dirty="0"/>
              <a:t> – </a:t>
            </a:r>
            <a:r>
              <a:rPr lang="pl-PL" dirty="0" err="1"/>
              <a:t>user-friendly</a:t>
            </a:r>
            <a:r>
              <a:rPr lang="pl-PL" dirty="0"/>
              <a:t> </a:t>
            </a:r>
            <a:r>
              <a:rPr lang="pl-PL" dirty="0" err="1"/>
              <a:t>Whitaker’s</a:t>
            </a:r>
            <a:r>
              <a:rPr lang="pl-PL" dirty="0"/>
              <a:t> WORDS</a:t>
            </a:r>
          </a:p>
          <a:p>
            <a:pPr marL="0" indent="0">
              <a:buNone/>
            </a:pPr>
            <a:r>
              <a:rPr lang="pl-PL" dirty="0" err="1"/>
              <a:t>downloadable</a:t>
            </a:r>
            <a:r>
              <a:rPr lang="pl-PL" dirty="0"/>
              <a:t> from </a:t>
            </a:r>
            <a:r>
              <a:rPr lang="en-GB" sz="2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https://www.softpedia.com/get/Others/Home-Education/Legible-Latin.shtml#sgal_4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2705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87895" y="0"/>
            <a:ext cx="10416209" cy="5551748"/>
          </a:xfrm>
        </p:spPr>
      </p:pic>
    </p:spTree>
    <p:extLst>
      <p:ext uri="{BB962C8B-B14F-4D97-AF65-F5344CB8AC3E}">
        <p14:creationId xmlns:p14="http://schemas.microsoft.com/office/powerpoint/2010/main" val="19247423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The picture presentes the printscreen of Legible Latin app.">
            <a:extLst>
              <a:ext uri="{FF2B5EF4-FFF2-40B4-BE49-F238E27FC236}">
                <a16:creationId xmlns:a16="http://schemas.microsoft.com/office/drawing/2014/main" id="{E99B9376-99E8-054A-FB73-68AA8400C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887895" y="7877"/>
            <a:ext cx="10416209" cy="5535993"/>
          </a:xfrm>
        </p:spPr>
      </p:pic>
    </p:spTree>
    <p:extLst>
      <p:ext uri="{BB962C8B-B14F-4D97-AF65-F5344CB8AC3E}">
        <p14:creationId xmlns:p14="http://schemas.microsoft.com/office/powerpoint/2010/main" val="4188812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5C84E4-02C3-FDCE-3389-B7CE0AC33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466" y="2766218"/>
            <a:ext cx="7743334" cy="1325563"/>
          </a:xfrm>
        </p:spPr>
        <p:txBody>
          <a:bodyPr/>
          <a:lstStyle/>
          <a:p>
            <a:pPr algn="ctr"/>
            <a:r>
              <a:rPr lang="pl-PL" b="1" dirty="0" err="1"/>
              <a:t>Thank</a:t>
            </a:r>
            <a:r>
              <a:rPr lang="pl-PL" b="1" dirty="0"/>
              <a:t> </a:t>
            </a:r>
            <a:r>
              <a:rPr lang="pl-PL" b="1" dirty="0" err="1"/>
              <a:t>you</a:t>
            </a:r>
            <a:r>
              <a:rPr lang="pl-PL" b="1" dirty="0"/>
              <a:t> for </a:t>
            </a:r>
            <a:r>
              <a:rPr lang="pl-PL" b="1" dirty="0" err="1"/>
              <a:t>your</a:t>
            </a:r>
            <a:r>
              <a:rPr lang="pl-PL" b="1" dirty="0"/>
              <a:t> </a:t>
            </a:r>
            <a:r>
              <a:rPr lang="pl-PL" b="1" dirty="0" err="1"/>
              <a:t>attention</a:t>
            </a:r>
            <a:r>
              <a:rPr lang="pl-PL" b="1" dirty="0"/>
              <a:t>!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DCA25898-11F5-9D9F-6E83-B10125035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908" y="4353886"/>
            <a:ext cx="9345892" cy="1823077"/>
          </a:xfrm>
        </p:spPr>
        <p:txBody>
          <a:bodyPr>
            <a:normAutofit/>
          </a:bodyPr>
          <a:lstStyle/>
          <a:p>
            <a:pPr marL="2286000" lvl="5" indent="0">
              <a:buNone/>
            </a:pPr>
            <a:r>
              <a:rPr lang="pl-PL" dirty="0"/>
              <a:t>Workshop, Paris 7-10 </a:t>
            </a:r>
            <a:r>
              <a:rPr lang="pl-PL" dirty="0" err="1"/>
              <a:t>February</a:t>
            </a:r>
            <a:r>
              <a:rPr lang="pl-PL" dirty="0"/>
              <a:t> 2023</a:t>
            </a:r>
          </a:p>
          <a:p>
            <a:pPr marL="2286000" lvl="5" indent="0">
              <a:buNone/>
            </a:pPr>
            <a:r>
              <a:rPr lang="pl-PL" dirty="0"/>
              <a:t>Kacper Górski (</a:t>
            </a:r>
            <a:r>
              <a:rPr lang="pl-PL" dirty="0" err="1"/>
              <a:t>Jagiellonian</a:t>
            </a:r>
            <a:r>
              <a:rPr lang="pl-PL" dirty="0"/>
              <a:t> University in Kraków)</a:t>
            </a:r>
          </a:p>
          <a:p>
            <a:pPr marL="2286000" lvl="5" indent="0">
              <a:buNone/>
            </a:pPr>
            <a:r>
              <a:rPr lang="pl-PL" dirty="0"/>
              <a:t>E-mail: </a:t>
            </a:r>
            <a:r>
              <a:rPr lang="pl-PL" dirty="0">
                <a:hlinkClick r:id="rId3"/>
              </a:rPr>
              <a:t>kacper.gorski@uj.edu.pl</a:t>
            </a:r>
            <a:endParaRPr lang="pl-PL" dirty="0"/>
          </a:p>
          <a:p>
            <a:pPr marL="2286000" lvl="5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92089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_prezka" id="{738BAD26-9F77-DF41-AC7A-E370ABA705D7}" vid="{BAC106A9-B0FA-4643-AF4A-5FBD1F1444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465</TotalTime>
  <Words>1221</Words>
  <Application>Microsoft Macintosh PowerPoint</Application>
  <PresentationFormat>Panoramiczny</PresentationFormat>
  <Paragraphs>95</Paragraphs>
  <Slides>47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Motyw pakietu Office</vt:lpstr>
      <vt:lpstr>Legal Historical Sources  on the Internet</vt:lpstr>
      <vt:lpstr>Contents</vt:lpstr>
      <vt:lpstr>Digital Libraries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Digital Collections of Legal Sources</vt:lpstr>
      <vt:lpstr>Prezentacja programu PowerPoint</vt:lpstr>
      <vt:lpstr>Prezentacja programu PowerPoint</vt:lpstr>
      <vt:lpstr>Prezentacja programu PowerPoint</vt:lpstr>
      <vt:lpstr>Digital Archives</vt:lpstr>
      <vt:lpstr>Digital Archives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Transkribus – Text Transcription  and Text Recognition</vt:lpstr>
      <vt:lpstr>Prezentacja programu PowerPoint</vt:lpstr>
      <vt:lpstr>Prezentacja programu PowerPoint</vt:lpstr>
      <vt:lpstr>Prezentacja programu PowerPoint</vt:lpstr>
      <vt:lpstr>Online Latin Dictionaries and Glossaries (General, Ancient)</vt:lpstr>
      <vt:lpstr>Prezentacja programu PowerPoint</vt:lpstr>
      <vt:lpstr>Prezentacja programu PowerPoint</vt:lpstr>
      <vt:lpstr>Prezentacja programu PowerPoint</vt:lpstr>
      <vt:lpstr>Prezentacja programu PowerPoint</vt:lpstr>
      <vt:lpstr>Online Latin Dictionaries and Glossaries (Medieval and Early Modern)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Online Latin Meta-Dictionaries</vt:lpstr>
      <vt:lpstr>Prezentacja programu PowerPoint</vt:lpstr>
      <vt:lpstr>Online Latin Meta-Dictionaries</vt:lpstr>
      <vt:lpstr>Prezentacja programu PowerPoint</vt:lpstr>
      <vt:lpstr>Grammar Tool</vt:lpstr>
      <vt:lpstr>Prezentacja programu PowerPoint</vt:lpstr>
      <vt:lpstr>Prezentacja programu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24</cp:revision>
  <dcterms:created xsi:type="dcterms:W3CDTF">2023-01-23T08:26:38Z</dcterms:created>
  <dcterms:modified xsi:type="dcterms:W3CDTF">2024-07-29T15:59:27Z</dcterms:modified>
</cp:coreProperties>
</file>