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82" r:id="rId3"/>
    <p:sldId id="269" r:id="rId4"/>
    <p:sldId id="262" r:id="rId5"/>
    <p:sldId id="270" r:id="rId6"/>
    <p:sldId id="271" r:id="rId7"/>
    <p:sldId id="272" r:id="rId8"/>
    <p:sldId id="274" r:id="rId9"/>
    <p:sldId id="275" r:id="rId10"/>
    <p:sldId id="266" r:id="rId11"/>
    <p:sldId id="277" r:id="rId12"/>
    <p:sldId id="286" r:id="rId13"/>
    <p:sldId id="285" r:id="rId14"/>
    <p:sldId id="287" r:id="rId15"/>
    <p:sldId id="288" r:id="rId16"/>
    <p:sldId id="289" r:id="rId17"/>
    <p:sldId id="281" r:id="rId18"/>
    <p:sldId id="283" r:id="rId19"/>
    <p:sldId id="278" r:id="rId20"/>
    <p:sldId id="279" r:id="rId21"/>
    <p:sldId id="284" r:id="rId22"/>
    <p:sldId id="259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351686-A002-4D46-8094-0157636A5CF9}" v="1" dt="2023-04-26T14:00:17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14"/>
    <p:restoredTop sz="96128"/>
  </p:normalViewPr>
  <p:slideViewPr>
    <p:cSldViewPr snapToGrid="0" snapToObjects="1">
      <p:cViewPr varScale="1">
        <p:scale>
          <a:sx n="105" d="100"/>
          <a:sy n="105" d="100"/>
        </p:scale>
        <p:origin x="216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iej Mikuła" userId="4ae3e925-326d-4685-92e0-faa2db253b6a" providerId="ADAL" clId="{B575B99F-6A66-8C49-9457-01733881988F}"/>
    <pc:docChg chg="undo custSel modSld">
      <pc:chgData name="Maciej Mikuła" userId="4ae3e925-326d-4685-92e0-faa2db253b6a" providerId="ADAL" clId="{B575B99F-6A66-8C49-9457-01733881988F}" dt="2023-03-14T21:51:59.326" v="5" actId="767"/>
      <pc:docMkLst>
        <pc:docMk/>
      </pc:docMkLst>
      <pc:sldChg chg="addSp delSp modSp mod">
        <pc:chgData name="Maciej Mikuła" userId="4ae3e925-326d-4685-92e0-faa2db253b6a" providerId="ADAL" clId="{B575B99F-6A66-8C49-9457-01733881988F}" dt="2023-03-14T21:51:59.326" v="5" actId="767"/>
        <pc:sldMkLst>
          <pc:docMk/>
          <pc:sldMk cId="1059208914" sldId="259"/>
        </pc:sldMkLst>
        <pc:spChg chg="mod">
          <ac:chgData name="Maciej Mikuła" userId="4ae3e925-326d-4685-92e0-faa2db253b6a" providerId="ADAL" clId="{B575B99F-6A66-8C49-9457-01733881988F}" dt="2023-03-14T21:51:58.833" v="4" actId="20577"/>
          <ac:spMkLst>
            <pc:docMk/>
            <pc:sldMk cId="1059208914" sldId="259"/>
            <ac:spMk id="3" creationId="{6B4CD777-22C2-8C13-268A-2966DFA7D69E}"/>
          </ac:spMkLst>
        </pc:spChg>
        <pc:spChg chg="add del mod">
          <ac:chgData name="Maciej Mikuła" userId="4ae3e925-326d-4685-92e0-faa2db253b6a" providerId="ADAL" clId="{B575B99F-6A66-8C49-9457-01733881988F}" dt="2023-03-14T21:51:59.326" v="5" actId="767"/>
          <ac:spMkLst>
            <pc:docMk/>
            <pc:sldMk cId="1059208914" sldId="259"/>
            <ac:spMk id="4" creationId="{B43C72D8-3260-A5B9-9A24-7DB49A0691BD}"/>
          </ac:spMkLst>
        </pc:spChg>
      </pc:sldChg>
    </pc:docChg>
  </pc:docChgLst>
  <pc:docChgLst>
    <pc:chgData name="Maciej Mikuła" userId="4ae3e925-326d-4685-92e0-faa2db253b6a" providerId="ADAL" clId="{98351686-A002-4D46-8094-0157636A5CF9}"/>
    <pc:docChg chg="custSel modSld">
      <pc:chgData name="Maciej Mikuła" userId="4ae3e925-326d-4685-92e0-faa2db253b6a" providerId="ADAL" clId="{98351686-A002-4D46-8094-0157636A5CF9}" dt="2023-04-26T14:06:35.988" v="159" actId="20577"/>
      <pc:docMkLst>
        <pc:docMk/>
      </pc:docMkLst>
      <pc:sldChg chg="modSp mod">
        <pc:chgData name="Maciej Mikuła" userId="4ae3e925-326d-4685-92e0-faa2db253b6a" providerId="ADAL" clId="{98351686-A002-4D46-8094-0157636A5CF9}" dt="2023-04-26T14:06:35.988" v="159" actId="20577"/>
        <pc:sldMkLst>
          <pc:docMk/>
          <pc:sldMk cId="1059208914" sldId="259"/>
        </pc:sldMkLst>
        <pc:spChg chg="mod">
          <ac:chgData name="Maciej Mikuła" userId="4ae3e925-326d-4685-92e0-faa2db253b6a" providerId="ADAL" clId="{98351686-A002-4D46-8094-0157636A5CF9}" dt="2023-04-26T14:06:35.988" v="159" actId="20577"/>
          <ac:spMkLst>
            <pc:docMk/>
            <pc:sldMk cId="1059208914" sldId="259"/>
            <ac:spMk id="3" creationId="{6B4CD777-22C2-8C13-268A-2966DFA7D69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admiastem.wordpress.com/category/uncategorized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ucange.enc.sorbonne.fr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ogeion.uchicago.edu/" TargetMode="External"/><Relationship Id="rId5" Type="http://schemas.openxmlformats.org/officeDocument/2006/relationships/hyperlink" Target="https://elexicon.scriptores.pl/" TargetMode="External"/><Relationship Id="rId4" Type="http://schemas.openxmlformats.org/officeDocument/2006/relationships/hyperlink" Target="https://www.lexilogos.com/latin/gaffiot.php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ura.uj.edu.pl/dlibra/publication/605/edition/191/content?ref=struct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ura.uj.edu.pl/dlibra/publication/669/edition/250/content?ref=struc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ura.uj.edu.pl/dlibra/publication/1139/edition/512/content?ref=struct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ura.uj.edu.pl/dlibra/publication/1412/edition/744/content?ref=struc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ura.uj.edu.pl/dlibra/publication/2385/edition/1681/content?ref=struct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ura.uj.edu.pl/dlibra/publication/2374/edition/1670/content?ref=struc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ura.uj.edu.pl/dlibra/publication/2385/edition/1681/content?ref=struct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ura.uj.edu.pl/dlibra/publication/2374/edition/1670/content?ref=struct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ura.uj.edu.pl/dlibra/publication/2940/edition/2229/content?ref=struct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rpus-synodalium.com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corpus-synodalium.com/philologic/corpus/query?report=kwic&amp;method=proxy&amp;q=luxuria&amp;start=0&amp;end=0&amp;direction=&amp;metadata_sorting_field=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rpus-synodalium.com/philologic/corpus/query?report=kwic&amp;method=proxy&amp;q=contrahatur%20matrimonium&amp;start=0&amp;end=0&amp;direction=&amp;metadata_sorting_field=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ura.uj.edu.pl/dlibra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iura.uj.edu.pl/dlibra/publication/3509/edition/2738/content?q=suppel%20&amp;ref=aHR0cHM6Ly9pdXJhLnVqLmVkdS5wbC9kbGlicmEvcmVzdWx0cz9xPXN1cHBlbComYWN0aW9uPVNpbXBsZVNlYXJjaEFjdGlvbiZ0eXBlPS02JnA9NQ" TargetMode="External"/><Relationship Id="rId4" Type="http://schemas.openxmlformats.org/officeDocument/2006/relationships/hyperlink" Target="https://iura.uj.edu.pl/dlibra/publication/3312/edition/2542/content?q=suppel%20&amp;ref=aHR0cHM6Ly9pdXJhLnVqLmVkdS5wbC9kbGlicmEvcmVzdWx0cz9xPXN1cHBlbComYWN0aW9uPVNpbXBsZVNlYXJjaEFjdGlvbiZ0eXBlPS02JnA9MCZxZjE9RGF0ZV9yYW5nZSUzQTEzNjAwMTAxJTdFMTQxMDEyMz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tei-c.org/activities/projects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itio.ssrq-online.ch/NE/4/1.37-1.html" TargetMode="External"/><Relationship Id="rId5" Type="http://schemas.openxmlformats.org/officeDocument/2006/relationships/hyperlink" Target="https://www.abdn.ac.uk/riiss/projects/aberdeen-registers-online-213.php" TargetMode="External"/><Relationship Id="rId4" Type="http://schemas.openxmlformats.org/officeDocument/2006/relationships/hyperlink" Target="http://www.leges.uni-koeln.de/en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ura.uj.edu.pl/dlibra/publication/3516/edition/2743/content?ref=struct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ura.uj.edu.pl/dlibra/publication/1139/edition/512/content?ref=desc" TargetMode="External"/><Relationship Id="rId4" Type="http://schemas.openxmlformats.org/officeDocument/2006/relationships/hyperlink" Target="https://iura.uj.edu.pl/dlibra/publication/2374/edition/1670/content?ref=desc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aciej.mikula@uj.edu.p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80391-A689-23C1-B0D5-8AF63246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908" y="365125"/>
            <a:ext cx="9345891" cy="1325563"/>
          </a:xfrm>
        </p:spPr>
        <p:txBody>
          <a:bodyPr/>
          <a:lstStyle/>
          <a:p>
            <a:pPr algn="ctr"/>
            <a:r>
              <a:rPr lang="pl-PL" dirty="0"/>
              <a:t>		</a:t>
            </a:r>
            <a:r>
              <a:rPr lang="pl-PL" dirty="0">
                <a:solidFill>
                  <a:srgbClr val="FF0000"/>
                </a:solidFill>
              </a:rPr>
              <a:t>	</a:t>
            </a:r>
            <a:r>
              <a:rPr lang="pl-PL" dirty="0"/>
              <a:t>	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8D1901-10A5-E08E-04BD-F66C48717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908" y="1825625"/>
            <a:ext cx="9345892" cy="4351338"/>
          </a:xfrm>
        </p:spPr>
        <p:txBody>
          <a:bodyPr>
            <a:normAutofit/>
          </a:bodyPr>
          <a:lstStyle/>
          <a:p>
            <a:pPr marL="2286000" lvl="5" indent="0">
              <a:buNone/>
            </a:pPr>
            <a:endParaRPr lang="pl-PL" dirty="0">
              <a:latin typeface="+mj-lt"/>
            </a:endParaRPr>
          </a:p>
          <a:p>
            <a:pPr marL="2286000" lvl="5" indent="0">
              <a:buNone/>
            </a:pPr>
            <a:r>
              <a:rPr lang="pl-PL" b="1" dirty="0">
                <a:latin typeface="+mj-lt"/>
              </a:rPr>
              <a:t>	</a:t>
            </a:r>
            <a:r>
              <a:rPr lang="pl-PL" sz="4400" b="1" dirty="0">
                <a:latin typeface="+mj-lt"/>
              </a:rPr>
              <a:t>DIGITAL TOOLS IN LEGAL 	HISTORY</a:t>
            </a:r>
            <a:endParaRPr lang="pl-PL" sz="4400" dirty="0">
              <a:latin typeface="+mj-lt"/>
            </a:endParaRPr>
          </a:p>
          <a:p>
            <a:pPr marL="2286000" lvl="5" indent="0">
              <a:buNone/>
            </a:pPr>
            <a:endParaRPr lang="pl-PL" dirty="0">
              <a:latin typeface="+mj-lt"/>
            </a:endParaRPr>
          </a:p>
          <a:p>
            <a:pPr marL="2286000" lvl="5" indent="0">
              <a:buNone/>
            </a:pPr>
            <a:endParaRPr lang="pl-PL" dirty="0">
              <a:latin typeface="+mj-lt"/>
            </a:endParaRPr>
          </a:p>
          <a:p>
            <a:pPr marL="2286000" lvl="5" indent="0">
              <a:buNone/>
            </a:pPr>
            <a:endParaRPr lang="pl-PL" dirty="0">
              <a:latin typeface="+mj-lt"/>
            </a:endParaRPr>
          </a:p>
          <a:p>
            <a:pPr marL="2286000" lvl="5" indent="0">
              <a:buNone/>
            </a:pPr>
            <a:endParaRPr lang="pl-PL" dirty="0">
              <a:latin typeface="+mj-lt"/>
            </a:endParaRPr>
          </a:p>
          <a:p>
            <a:pPr marL="2286000" lvl="5" indent="0">
              <a:buNone/>
            </a:pPr>
            <a:endParaRPr lang="pl-PL" dirty="0">
              <a:latin typeface="+mj-lt"/>
            </a:endParaRPr>
          </a:p>
          <a:p>
            <a:pPr marL="2743200" lvl="6" indent="0">
              <a:buNone/>
            </a:pPr>
            <a:r>
              <a:rPr lang="pl-PL" dirty="0">
                <a:latin typeface="+mj-lt"/>
              </a:rPr>
              <a:t>Workshop, Paris 7. – 10. </a:t>
            </a:r>
            <a:r>
              <a:rPr lang="pl-PL" dirty="0" err="1">
                <a:latin typeface="+mj-lt"/>
              </a:rPr>
              <a:t>February</a:t>
            </a:r>
            <a:r>
              <a:rPr lang="pl-PL" dirty="0">
                <a:latin typeface="+mj-lt"/>
              </a:rPr>
              <a:t> 2023</a:t>
            </a:r>
          </a:p>
          <a:p>
            <a:pPr marL="2743200" lvl="6" indent="0">
              <a:buNone/>
            </a:pPr>
            <a:r>
              <a:rPr lang="pl-PL" dirty="0">
                <a:latin typeface="+mj-lt"/>
              </a:rPr>
              <a:t>Maciej Mikuła (</a:t>
            </a:r>
            <a:r>
              <a:rPr lang="pl-PL" dirty="0" err="1">
                <a:latin typeface="+mj-lt"/>
              </a:rPr>
              <a:t>Jagiellonian</a:t>
            </a:r>
            <a:r>
              <a:rPr lang="pl-PL" dirty="0">
                <a:latin typeface="+mj-lt"/>
              </a:rPr>
              <a:t> University in Kraków)</a:t>
            </a:r>
          </a:p>
          <a:p>
            <a:pPr marL="2743200" lvl="6" indent="0">
              <a:buNone/>
            </a:pPr>
            <a:r>
              <a:rPr lang="pl-PL" dirty="0" err="1">
                <a:latin typeface="+mj-lt"/>
              </a:rPr>
              <a:t>maciej.mikula@uj.edu.pl</a:t>
            </a:r>
            <a:endParaRPr lang="pl-PL" dirty="0">
              <a:latin typeface="+mj-lt"/>
            </a:endParaRPr>
          </a:p>
          <a:p>
            <a:pPr marL="2286000" lvl="5" indent="0">
              <a:buNone/>
            </a:pPr>
            <a:endParaRPr 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006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101929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1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endParaRPr lang="pl-PL" altLang="pl-PL" sz="800" dirty="0">
              <a:solidFill>
                <a:srgbClr val="4D4D4D"/>
              </a:solidFill>
              <a:latin typeface="Tahoma" panose="020B0604030504040204" pitchFamily="34" charset="0"/>
            </a:endParaRPr>
          </a:p>
          <a:p>
            <a:pPr marL="457200" lvl="1" indent="-447675" algn="r">
              <a:buNone/>
            </a:pPr>
            <a:r>
              <a:rPr lang="pl-PL" altLang="pl-PL" sz="800" dirty="0">
                <a:solidFill>
                  <a:srgbClr val="4D4D4D"/>
                </a:solidFill>
                <a:latin typeface="Tahoma" panose="020B0604030504040204" pitchFamily="34" charset="0"/>
              </a:rPr>
              <a:t>Source: </a:t>
            </a:r>
            <a:r>
              <a:rPr lang="pl-PL" altLang="pl-PL" sz="800" dirty="0">
                <a:solidFill>
                  <a:srgbClr val="4D4D4D"/>
                </a:solidFill>
                <a:latin typeface="Tahoma" panose="020B0604030504040204" pitchFamily="34" charset="0"/>
                <a:hlinkClick r:id="rId3"/>
              </a:rPr>
              <a:t>https://nadmiastem.wordpress.com/category/uncategorized/</a:t>
            </a:r>
            <a:r>
              <a:rPr lang="pl-PL" altLang="pl-PL" sz="800" dirty="0">
                <a:solidFill>
                  <a:srgbClr val="4D4D4D"/>
                </a:solidFill>
                <a:latin typeface="Tahoma" panose="020B0604030504040204" pitchFamily="34" charset="0"/>
              </a:rPr>
              <a:t> (2017-05-03; 15:11)</a:t>
            </a:r>
          </a:p>
          <a:p>
            <a:pPr lvl="1" algn="r"/>
            <a:endParaRPr lang="pl-PL" sz="1800" dirty="0">
              <a:latin typeface="+mj-lt"/>
            </a:endParaRPr>
          </a:p>
        </p:txBody>
      </p:sp>
      <p:pic>
        <p:nvPicPr>
          <p:cNvPr id="2" name="Obraz 2">
            <a:extLst>
              <a:ext uri="{FF2B5EF4-FFF2-40B4-BE49-F238E27FC236}">
                <a16:creationId xmlns:a16="http://schemas.microsoft.com/office/drawing/2014/main" id="{9B2AFB4A-40E6-A83C-C15A-702DED745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5104" y="365125"/>
            <a:ext cx="5889094" cy="491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97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2797999" y="1715072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bs-Latn-BA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DuCange</a:t>
            </a:r>
            <a:r>
              <a:rPr lang="bs-Latn-BA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s-Latn-BA" sz="1800" u="sng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http://ducange.enc.sorbonne.fr</a:t>
            </a:r>
            <a:endParaRPr lang="pl-P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Gaffiot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800" u="sng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https://www.lexilogos.com/latin/gaffiot.php</a:t>
            </a:r>
            <a:endParaRPr lang="pl-P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Słownik łaciny średniowiecznej: </a:t>
            </a:r>
            <a:r>
              <a:rPr lang="pl-PL" sz="1800" u="sng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https://elexicon.scriptores.pl</a:t>
            </a:r>
            <a:endParaRPr lang="pl-P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l-PL" sz="18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pl-PL" sz="1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ogeion</a:t>
            </a: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l-PL" sz="1800" u="sng" dirty="0">
                <a:solidFill>
                  <a:srgbClr val="0563C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https://logeion.uchicago.edu</a:t>
            </a:r>
            <a:endParaRPr lang="pl-P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8000" y="389509"/>
            <a:ext cx="9628695" cy="1325563"/>
          </a:xfrm>
        </p:spPr>
        <p:txBody>
          <a:bodyPr>
            <a:normAutofit/>
          </a:bodyPr>
          <a:lstStyle/>
          <a:p>
            <a:r>
              <a:rPr lang="pl-PL" sz="2800" b="1" dirty="0"/>
              <a:t>DICTIONARIES ONLINE</a:t>
            </a:r>
          </a:p>
        </p:txBody>
      </p:sp>
    </p:spTree>
    <p:extLst>
      <p:ext uri="{BB962C8B-B14F-4D97-AF65-F5344CB8AC3E}">
        <p14:creationId xmlns:p14="http://schemas.microsoft.com/office/powerpoint/2010/main" val="2002794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r>
              <a:rPr lang="pl-PL" sz="2800" b="1" cap="all" dirty="0"/>
              <a:t>Five </a:t>
            </a:r>
            <a:r>
              <a:rPr lang="pl-PL" sz="2800" b="1" cap="all" dirty="0" err="1"/>
              <a:t>sets</a:t>
            </a:r>
            <a:r>
              <a:rPr lang="pl-PL" sz="2800" b="1" cap="all" dirty="0"/>
              <a:t>: </a:t>
            </a:r>
            <a:r>
              <a:rPr lang="pl-PL" sz="2800" b="1" cap="all" dirty="0" err="1"/>
              <a:t>provisions</a:t>
            </a:r>
            <a:r>
              <a:rPr lang="pl-PL" sz="2800" b="1" cap="all" dirty="0"/>
              <a:t> of </a:t>
            </a:r>
            <a:r>
              <a:rPr lang="pl-PL" sz="2800" b="1" i="1" cap="all" dirty="0" err="1"/>
              <a:t>Ius</a:t>
            </a:r>
            <a:r>
              <a:rPr lang="pl-PL" sz="2800" b="1" i="1" cap="all" dirty="0"/>
              <a:t> </a:t>
            </a:r>
            <a:r>
              <a:rPr lang="pl-PL" sz="2800" b="1" i="1" cap="all" dirty="0" err="1"/>
              <a:t>municipale</a:t>
            </a:r>
            <a:r>
              <a:rPr lang="pl-PL" sz="2800" b="1" i="1" cap="all" dirty="0"/>
              <a:t> </a:t>
            </a:r>
            <a:r>
              <a:rPr lang="pl-PL" sz="2800" b="1" i="1" cap="all" dirty="0" err="1"/>
              <a:t>Magdeburgense</a:t>
            </a:r>
            <a:endParaRPr lang="pl-PL" sz="2800" b="1" i="1" cap="al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Set I [Manuscript of Gniezno </a:t>
            </a:r>
            <a:r>
              <a:rPr lang="en-US" sz="1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Archidioecesian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Archives,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Shelfmark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104, 1359]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Set II [Manuscript of State Archives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Przemyśl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Shelfmark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428, 1473-1474]</a:t>
            </a:r>
            <a:endParaRPr lang="pl-PL" sz="18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Set III [Manuscript of </a:t>
            </a:r>
            <a:r>
              <a:rPr lang="en-US" sz="1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Kórnik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Library,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Shelfmark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800, post 1472]</a:t>
            </a:r>
            <a:endParaRPr lang="pl-PL" sz="18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Set IV [</a:t>
            </a: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Commune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incliti</a:t>
            </a: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Poloniae</a:t>
            </a: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Regni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…,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Iohannes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Lascius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1506]</a:t>
            </a:r>
            <a:endParaRPr lang="pl-PL" sz="18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Set V [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Ius</a:t>
            </a: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municipale</a:t>
            </a:r>
            <a:r>
              <a:rPr lang="en-US" sz="18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Magdeburgense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…, Nicolaus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Iaskier</a:t>
            </a:r>
            <a:r>
              <a:rPr lang="en-US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1535]</a:t>
            </a:r>
            <a:endParaRPr lang="pl-PL" sz="18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998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i="1" kern="50" dirty="0">
                <a:effectLst/>
                <a:latin typeface="+mj-lt"/>
                <a:ea typeface="Droid Sans Fallback"/>
              </a:rPr>
              <a:t>[17]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dono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infirmitate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donato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  <a:endParaRPr lang="pl-PL" sz="1800" kern="50" dirty="0">
              <a:effectLst/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∙XVII∙ Nemo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masculus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</a:t>
            </a:r>
            <a:r>
              <a:rPr lang="en-US" sz="1800" kern="50" dirty="0">
                <a:effectLst/>
                <a:latin typeface="+mj-lt"/>
                <a:ea typeface="MS Mincho" panose="02020609040205080304" pitchFamily="49" charset="-128"/>
              </a:rPr>
              <a:t>├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nec</a:t>
            </a:r>
            <a:r>
              <a:rPr lang="en-US" sz="1800" i="1" kern="50" baseline="30000" dirty="0" err="1">
                <a:effectLst/>
                <a:latin typeface="+mj-lt"/>
                <a:ea typeface="Droid Sans Fallback"/>
              </a:rPr>
              <a:t>a</a:t>
            </a:r>
            <a:r>
              <a:rPr lang="en-US" sz="1800" kern="50" dirty="0">
                <a:effectLst/>
                <a:latin typeface="+mj-lt"/>
                <a:ea typeface="MS Mincho" panose="02020609040205080304" pitchFamily="49" charset="-128"/>
              </a:rPr>
              <a:t>┤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nec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ulla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mulier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possunt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lecto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egritudinis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de suis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bonis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alicui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ultra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tres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solidos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dare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absque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heredum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consensu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seu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voluntate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  <a:endParaRPr lang="pl-PL" sz="1800" kern="50" dirty="0">
              <a:effectLst/>
              <a:latin typeface="+mj-lt"/>
              <a:ea typeface="Droid Sans Fallback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pl-PL" sz="18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i="1" kern="50" dirty="0">
                <a:effectLst/>
                <a:latin typeface="+mj-lt"/>
                <a:ea typeface="Droid Sans Fallback"/>
              </a:rPr>
              <a:t>[66]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que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mortuo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domino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permanet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sine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successore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  <a:endParaRPr lang="pl-PL" sz="1800" kern="50" dirty="0">
              <a:effectLst/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i="1" kern="50" dirty="0">
                <a:effectLst/>
                <a:latin typeface="+mj-lt"/>
                <a:ea typeface="Droid Sans Fallback"/>
              </a:rPr>
              <a:t>[fol. 106v]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∙LXVI∙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Quod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hereditas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mortaliola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i="1" kern="50" dirty="0">
                <a:effectLst/>
                <a:latin typeface="+mj-lt"/>
                <a:ea typeface="Droid Sans Fallback"/>
              </a:rPr>
              <a:t>[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s</a:t>
            </a:r>
            <a:r>
              <a:rPr lang="en-US" sz="1800" i="1" kern="50" dirty="0">
                <a:effectLst/>
                <a:latin typeface="+mj-lt"/>
                <a:ea typeface="Droid Sans Fallback"/>
              </a:rPr>
              <a:t>]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absque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heredibus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inventa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seu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reperta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fuerit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regie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cedet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maiestati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  <a:endParaRPr lang="pl-PL" sz="1800" kern="50" dirty="0">
              <a:latin typeface="+mj-lt"/>
              <a:ea typeface="Droid Sans Fallback"/>
            </a:endParaRP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0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https://iura.uj.edu.pl/dlibra/publication/605/edition/191/content?ref=struct</a:t>
            </a: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https://iura.uj.edu.pl/dlibra/publication/669/edition/250/content?ref=struct</a:t>
            </a: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pl-PL" sz="1800" dirty="0">
              <a:latin typeface="+mj-lt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Set I [Manuscript of Gniezno 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Archidioecesian</a:t>
            </a:r>
            <a:r>
              <a:rPr lang="en-US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Archives, 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Shelfmark</a:t>
            </a:r>
            <a:r>
              <a:rPr lang="en-US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104, 1359]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1979104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i="1" kern="50" dirty="0">
                <a:effectLst/>
                <a:latin typeface="+mj-lt"/>
                <a:ea typeface="Droid Sans Fallback"/>
              </a:rPr>
              <a:t>[17] 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dono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infirmitate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donato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 C[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apitulum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] XXI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Nemo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masculus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nec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ulla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mulier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possunt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lecto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egritudinis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de suis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bonis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alicui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ultra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tres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solidos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dare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absque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heredum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consensu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seu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voluntate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etc.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1800" b="1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i="1" kern="50" dirty="0">
                <a:effectLst/>
                <a:latin typeface="+mj-lt"/>
                <a:ea typeface="Droid Sans Fallback"/>
              </a:rPr>
              <a:t>[69] 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que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mortuo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domino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permanet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et sine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successore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 Capitulum LXIX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Si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hereditas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mortaliola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absque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heredibus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inventa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seu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reperta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fuerit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ita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quod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nullus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se ad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hanc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trahet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infra annum et diem, hoc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inquit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cedit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regie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maiestati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nisi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legale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impedimentum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inpedierit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https://iura.uj.edu.pl/dlibra/publication/1139/edition/512/content?ref=struct</a:t>
            </a: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https://iura.uj.edu.pl/dlibra/publication/1412/edition/744/content?ref=struct</a:t>
            </a: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1000" dirty="0">
              <a:latin typeface="+mj-lt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Set II [Manuscript of State Archives in 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Przemyśl</a:t>
            </a:r>
            <a:r>
              <a:rPr lang="en-US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Shelfmark</a:t>
            </a:r>
            <a:r>
              <a:rPr lang="en-US" sz="2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428, 1473-1474]</a:t>
            </a:r>
            <a:endParaRPr lang="pl-PL" sz="2800" b="1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920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i="1" kern="50" dirty="0">
                <a:effectLst/>
                <a:latin typeface="+mj-lt"/>
                <a:ea typeface="Droid Sans Fallback"/>
              </a:rPr>
              <a:t>[17] 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dono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egritudinis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lecto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 XVII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Nemo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masculus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nec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nulla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mulier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possunt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lecto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[s. 110]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egritudinis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de suis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bonis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alicui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ultra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tres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solidos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dare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absque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heredum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consensu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seu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voluntate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nec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uxor sine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viri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consensu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1800" b="1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i="1" kern="50" dirty="0">
                <a:effectLst/>
                <a:latin typeface="+mj-lt"/>
                <a:ea typeface="Droid Sans Fallback"/>
              </a:rPr>
              <a:t>[64] 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obmortua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 LXVI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Si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hereditas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obmoriatur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ita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quod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nullus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se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trahat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ad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hanc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infra annum et diem, hoc [s] nu[m]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quam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cedit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regie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[e]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stati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https://iura.uj.edu.pl/dlibra/publication/2385/edition/1681/content?ref=struct</a:t>
            </a: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https://iura.uj.edu.pl/dlibra/publication/2374/edition/1670/content?ref=struct</a:t>
            </a: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Set III 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[Manuscript of </a:t>
            </a:r>
            <a:r>
              <a:rPr lang="en-US" sz="2800" b="1" dirty="0" err="1">
                <a:effectLst/>
                <a:ea typeface="Calibri" panose="020F0502020204030204" pitchFamily="34" charset="0"/>
              </a:rPr>
              <a:t>Kórnik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 Library, </a:t>
            </a:r>
            <a:r>
              <a:rPr lang="en-US" sz="2800" b="1" dirty="0" err="1">
                <a:effectLst/>
                <a:ea typeface="Calibri" panose="020F0502020204030204" pitchFamily="34" charset="0"/>
              </a:rPr>
              <a:t>Shelfmark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 800, post 1472]</a:t>
            </a:r>
            <a:r>
              <a:rPr lang="pl-PL" sz="2800" dirty="0">
                <a:effectLst/>
              </a:rPr>
              <a:t> </a:t>
            </a:r>
            <a:endParaRPr lang="pl-PL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0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i="1" kern="50" dirty="0">
                <a:effectLst/>
                <a:latin typeface="+mj-lt"/>
                <a:ea typeface="Droid Sans Fallback"/>
              </a:rPr>
              <a:t>[19] 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legationibus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seu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donis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lecto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egritudinis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Nemo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masculus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nec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ulla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mulier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possunt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loco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egritudinis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bonis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suis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alicui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ultra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tres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solidos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dare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absque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heredum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consensu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seu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voluntate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nec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mulier sine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consensu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mariti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i="1" kern="50" dirty="0">
              <a:effectLst/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i="1" kern="50" dirty="0">
                <a:effectLst/>
                <a:latin typeface="+mj-lt"/>
                <a:ea typeface="Droid Sans Fallback"/>
              </a:rPr>
              <a:t>[73] 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lege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caduca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ad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regiam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maiestatem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devolvenda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Si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hereditas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absque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successoribus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relinquitur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ita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quod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nullus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se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trahat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ad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eadem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infra annum et die, hoc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pertinet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ad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regiam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maiestatem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i="1" kern="50" dirty="0">
              <a:effectLst/>
              <a:latin typeface="+mj-lt"/>
              <a:ea typeface="Droid Sans Fallback"/>
            </a:endParaRPr>
          </a:p>
          <a:p>
            <a:pPr marL="0" indent="0" algn="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https://iura.uj.edu.pl/dlibra/publication/2385/edition/1681/content?ref=struct</a:t>
            </a: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https://iura.uj.edu.pl/dlibra/publication/2374/edition/1670/content?ref=struct</a:t>
            </a:r>
            <a:r>
              <a:rPr lang="en-US" sz="10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Set IV 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[</a:t>
            </a:r>
            <a:r>
              <a:rPr lang="en-US" sz="2800" b="1" i="1" dirty="0">
                <a:effectLst/>
                <a:ea typeface="Calibri" panose="020F0502020204030204" pitchFamily="34" charset="0"/>
              </a:rPr>
              <a:t>Commune </a:t>
            </a:r>
            <a:r>
              <a:rPr lang="en-US" sz="2800" b="1" i="1" dirty="0" err="1">
                <a:effectLst/>
                <a:ea typeface="Calibri" panose="020F0502020204030204" pitchFamily="34" charset="0"/>
              </a:rPr>
              <a:t>incliti</a:t>
            </a:r>
            <a:r>
              <a:rPr lang="en-US" sz="2800" b="1" i="1" dirty="0">
                <a:effectLst/>
                <a:ea typeface="Calibri" panose="020F0502020204030204" pitchFamily="34" charset="0"/>
              </a:rPr>
              <a:t>  </a:t>
            </a:r>
            <a:r>
              <a:rPr lang="en-US" sz="2800" b="1" i="1" dirty="0" err="1">
                <a:effectLst/>
                <a:ea typeface="Calibri" panose="020F0502020204030204" pitchFamily="34" charset="0"/>
              </a:rPr>
              <a:t>Poloniae</a:t>
            </a:r>
            <a:r>
              <a:rPr lang="en-US" sz="2800" b="1" i="1" dirty="0">
                <a:effectLst/>
                <a:ea typeface="Calibri" panose="020F0502020204030204" pitchFamily="34" charset="0"/>
              </a:rPr>
              <a:t> Regni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…, </a:t>
            </a:r>
            <a:r>
              <a:rPr lang="en-US" sz="2800" b="1" dirty="0" err="1">
                <a:effectLst/>
                <a:ea typeface="Calibri" panose="020F0502020204030204" pitchFamily="34" charset="0"/>
              </a:rPr>
              <a:t>Iohannes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</a:rPr>
              <a:t>Lascius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, 1506] </a:t>
            </a:r>
            <a:endParaRPr lang="pl-PL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414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Articulus LIX. 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haereditate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relicta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nullo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haerede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extante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Si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haereditas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relinquatur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vacuaa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hoc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est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non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extante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haerede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, et ad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quam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se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nullus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trahit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anno et die,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illa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ad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regalem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pertinet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maiestatem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 </a:t>
            </a:r>
            <a:r>
              <a:rPr lang="en-US" sz="18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pl-PL" sz="1800" b="1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Articulus LXV. 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dono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lecto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egritudinis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Nemo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masculus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neque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ulla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foemina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possunt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in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lecto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egritudinis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bonis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suis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alicui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quicquam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dare ultra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tres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solidosa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absque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heredum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consensu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Nec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mulierb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quicquam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dare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potest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sine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consensu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mariti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.</a:t>
            </a:r>
          </a:p>
          <a:p>
            <a:pPr marL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 err="1">
                <a:effectLst/>
                <a:latin typeface="+mj-lt"/>
                <a:ea typeface="Droid Sans Fallback"/>
              </a:rPr>
              <a:t>Glosa</a:t>
            </a:r>
            <a:endParaRPr lang="en-US" sz="1800" kern="50" dirty="0">
              <a:effectLst/>
              <a:latin typeface="+mj-lt"/>
              <a:ea typeface="Droid Sans Fallback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Testis autem ad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ordinationem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testamentalem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esse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non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debet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mulier,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puer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annos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non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habens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[…],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ut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Insti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[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tutione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] de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testamen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[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ti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] 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ordi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[</a:t>
            </a:r>
            <a:r>
              <a:rPr lang="en-US" sz="1800" kern="50" dirty="0" err="1">
                <a:effectLst/>
                <a:latin typeface="+mj-lt"/>
                <a:ea typeface="Droid Sans Fallback"/>
              </a:rPr>
              <a:t>natione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].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Set V 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[</a:t>
            </a:r>
            <a:r>
              <a:rPr lang="en-US" sz="2800" b="1" i="1" dirty="0" err="1">
                <a:effectLst/>
                <a:ea typeface="Calibri" panose="020F0502020204030204" pitchFamily="34" charset="0"/>
              </a:rPr>
              <a:t>Ius</a:t>
            </a:r>
            <a:r>
              <a:rPr lang="en-US" sz="2800" b="1" i="1" dirty="0">
                <a:effectLst/>
                <a:ea typeface="Calibri" panose="020F0502020204030204" pitchFamily="34" charset="0"/>
              </a:rPr>
              <a:t> </a:t>
            </a:r>
            <a:r>
              <a:rPr lang="en-US" sz="2800" b="1" i="1" dirty="0" err="1">
                <a:effectLst/>
                <a:ea typeface="Calibri" panose="020F0502020204030204" pitchFamily="34" charset="0"/>
              </a:rPr>
              <a:t>municipale</a:t>
            </a:r>
            <a:r>
              <a:rPr lang="en-US" sz="2800" b="1" i="1" dirty="0">
                <a:effectLst/>
                <a:ea typeface="Calibri" panose="020F0502020204030204" pitchFamily="34" charset="0"/>
              </a:rPr>
              <a:t> </a:t>
            </a:r>
            <a:r>
              <a:rPr lang="en-US" sz="2800" b="1" i="1" dirty="0" err="1">
                <a:effectLst/>
                <a:ea typeface="Calibri" panose="020F0502020204030204" pitchFamily="34" charset="0"/>
              </a:rPr>
              <a:t>Magdeburgense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…, Nicolaus </a:t>
            </a:r>
            <a:r>
              <a:rPr lang="en-US" sz="2800" b="1" dirty="0" err="1">
                <a:effectLst/>
                <a:ea typeface="Calibri" panose="020F0502020204030204" pitchFamily="34" charset="0"/>
              </a:rPr>
              <a:t>Iaskier</a:t>
            </a:r>
            <a:r>
              <a:rPr lang="en-US" sz="2800" b="1" dirty="0">
                <a:effectLst/>
                <a:ea typeface="Calibri" panose="020F0502020204030204" pitchFamily="34" charset="0"/>
              </a:rPr>
              <a:t>, 1535] </a:t>
            </a:r>
            <a:endParaRPr lang="pl-PL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202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04813">
              <a:buNone/>
            </a:pPr>
            <a:r>
              <a:rPr lang="pl-PL" sz="1800" dirty="0">
                <a:latin typeface="+mj-lt"/>
              </a:rPr>
              <a:t>- </a:t>
            </a:r>
            <a:r>
              <a:rPr lang="pl-PL" sz="1800" dirty="0" err="1">
                <a:latin typeface="+mj-lt"/>
              </a:rPr>
              <a:t>spreading</a:t>
            </a:r>
            <a:r>
              <a:rPr lang="pl-PL" sz="1800" dirty="0">
                <a:latin typeface="+mj-lt"/>
              </a:rPr>
              <a:t> of </a:t>
            </a:r>
            <a:r>
              <a:rPr lang="pl-PL" sz="1800" dirty="0" err="1">
                <a:latin typeface="+mj-lt"/>
              </a:rPr>
              <a:t>legal</a:t>
            </a:r>
            <a:r>
              <a:rPr lang="pl-PL" sz="1800" dirty="0">
                <a:latin typeface="+mj-lt"/>
              </a:rPr>
              <a:t> </a:t>
            </a:r>
            <a:r>
              <a:rPr lang="pl-PL" sz="1800" dirty="0" err="1">
                <a:latin typeface="+mj-lt"/>
              </a:rPr>
              <a:t>texts</a:t>
            </a: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r>
              <a:rPr lang="pl-PL" sz="1800" dirty="0">
                <a:latin typeface="+mj-lt"/>
              </a:rPr>
              <a:t>- </a:t>
            </a:r>
            <a:r>
              <a:rPr lang="pl-PL" sz="1800" dirty="0" err="1">
                <a:latin typeface="+mj-lt"/>
              </a:rPr>
              <a:t>dynamic</a:t>
            </a:r>
            <a:r>
              <a:rPr lang="pl-PL" sz="1800" dirty="0">
                <a:latin typeface="+mj-lt"/>
              </a:rPr>
              <a:t> of </a:t>
            </a:r>
            <a:r>
              <a:rPr lang="pl-PL" sz="1800" dirty="0" err="1">
                <a:latin typeface="+mj-lt"/>
              </a:rPr>
              <a:t>normative</a:t>
            </a:r>
            <a:r>
              <a:rPr lang="pl-PL" sz="1800" dirty="0">
                <a:latin typeface="+mj-lt"/>
              </a:rPr>
              <a:t> </a:t>
            </a:r>
            <a:r>
              <a:rPr lang="pl-PL" sz="1800" dirty="0" err="1">
                <a:latin typeface="+mj-lt"/>
              </a:rPr>
              <a:t>texts</a:t>
            </a: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r>
              <a:rPr lang="pl-PL" sz="1800" dirty="0">
                <a:latin typeface="+mj-lt"/>
              </a:rPr>
              <a:t>- </a:t>
            </a:r>
            <a:r>
              <a:rPr lang="pl-PL" sz="1800" dirty="0" err="1">
                <a:latin typeface="+mj-lt"/>
              </a:rPr>
              <a:t>changes</a:t>
            </a:r>
            <a:r>
              <a:rPr lang="pl-PL" sz="1800" dirty="0">
                <a:latin typeface="+mj-lt"/>
              </a:rPr>
              <a:t> of </a:t>
            </a:r>
            <a:r>
              <a:rPr lang="pl-PL" sz="1800" dirty="0" err="1">
                <a:latin typeface="+mj-lt"/>
              </a:rPr>
              <a:t>text</a:t>
            </a:r>
            <a:r>
              <a:rPr lang="pl-PL" sz="1800" dirty="0">
                <a:latin typeface="+mj-lt"/>
              </a:rPr>
              <a:t> </a:t>
            </a:r>
            <a:r>
              <a:rPr lang="pl-PL" sz="1800" dirty="0" err="1">
                <a:latin typeface="+mj-lt"/>
              </a:rPr>
              <a:t>meaning</a:t>
            </a: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r>
              <a:rPr lang="pl-PL" sz="1800" dirty="0">
                <a:latin typeface="+mj-lt"/>
              </a:rPr>
              <a:t>How </a:t>
            </a:r>
            <a:r>
              <a:rPr lang="pl-PL" sz="1800" dirty="0" err="1">
                <a:latin typeface="+mj-lt"/>
              </a:rPr>
              <a:t>digital</a:t>
            </a:r>
            <a:r>
              <a:rPr lang="pl-PL" sz="1800" dirty="0">
                <a:latin typeface="+mj-lt"/>
              </a:rPr>
              <a:t> </a:t>
            </a:r>
            <a:r>
              <a:rPr lang="pl-PL" sz="1800" dirty="0" err="1">
                <a:latin typeface="+mj-lt"/>
              </a:rPr>
              <a:t>tools</a:t>
            </a:r>
            <a:r>
              <a:rPr lang="pl-PL" sz="1800" dirty="0">
                <a:latin typeface="+mj-lt"/>
              </a:rPr>
              <a:t> </a:t>
            </a:r>
            <a:r>
              <a:rPr lang="pl-PL" sz="1800" dirty="0" err="1">
                <a:latin typeface="+mj-lt"/>
              </a:rPr>
              <a:t>can</a:t>
            </a:r>
            <a:r>
              <a:rPr lang="pl-PL" sz="1800" dirty="0">
                <a:latin typeface="+mj-lt"/>
              </a:rPr>
              <a:t> </a:t>
            </a:r>
            <a:r>
              <a:rPr lang="pl-PL" sz="1800" dirty="0" err="1">
                <a:latin typeface="+mj-lt"/>
              </a:rPr>
              <a:t>help</a:t>
            </a:r>
            <a:r>
              <a:rPr lang="pl-PL" sz="1800" dirty="0">
                <a:latin typeface="+mj-lt"/>
              </a:rPr>
              <a:t>?</a:t>
            </a:r>
          </a:p>
          <a:p>
            <a:pPr marL="457200" lvl="1" indent="-404813">
              <a:buNone/>
            </a:pP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endParaRPr lang="pl-PL" sz="1800" dirty="0">
              <a:latin typeface="+mj-lt"/>
            </a:endParaRPr>
          </a:p>
          <a:p>
            <a:pPr marL="457200" lvl="1" indent="-404813">
              <a:buNone/>
            </a:pPr>
            <a:endParaRPr lang="pl-PL" sz="1800" dirty="0">
              <a:latin typeface="+mj-lt"/>
            </a:endParaRPr>
          </a:p>
          <a:p>
            <a:pPr marL="457200" lvl="1" indent="-404813" algn="r">
              <a:buNone/>
            </a:pPr>
            <a:r>
              <a:rPr lang="pl-PL" sz="800" dirty="0">
                <a:latin typeface="+mj-lt"/>
              </a:rPr>
              <a:t>Source: </a:t>
            </a:r>
            <a:r>
              <a:rPr lang="pl-PL" sz="800" dirty="0">
                <a:latin typeface="+mj-lt"/>
                <a:hlinkClick r:id="rId3"/>
              </a:rPr>
              <a:t>https://iura.uj.edu.pl/dlibra/publication/2940/edition/2229/content?ref=struct</a:t>
            </a:r>
            <a:r>
              <a:rPr lang="pl-PL" sz="800" dirty="0">
                <a:latin typeface="+mj-lt"/>
              </a:rPr>
              <a:t> (</a:t>
            </a:r>
            <a:r>
              <a:rPr lang="pl-PL" altLang="pl-PL" sz="800" dirty="0">
                <a:solidFill>
                  <a:srgbClr val="4D4D4D"/>
                </a:solidFill>
                <a:latin typeface="Tahoma" panose="020B0604030504040204" pitchFamily="34" charset="0"/>
              </a:rPr>
              <a:t>2023-02-03; 15:11</a:t>
            </a:r>
            <a:r>
              <a:rPr lang="pl-PL" sz="800" dirty="0">
                <a:latin typeface="+mj-lt"/>
              </a:rPr>
              <a:t>)</a:t>
            </a:r>
          </a:p>
          <a:p>
            <a:pPr lvl="1"/>
            <a:endParaRPr lang="pl-PL" sz="1800" dirty="0">
              <a:latin typeface="+mj-lt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r>
              <a:rPr lang="pl-PL" sz="2800" b="1" dirty="0"/>
              <a:t>Three </a:t>
            </a:r>
            <a:r>
              <a:rPr lang="pl-PL" sz="2800" b="1" dirty="0" err="1"/>
              <a:t>issues</a:t>
            </a:r>
            <a:endParaRPr lang="pl-PL" sz="2800" b="1" dirty="0"/>
          </a:p>
        </p:txBody>
      </p:sp>
      <p:pic>
        <p:nvPicPr>
          <p:cNvPr id="2" name="Obraz 1" descr="Obraz zawierający tekst&#10;&#10;Opis wygenerowany automatycznie">
            <a:extLst>
              <a:ext uri="{FF2B5EF4-FFF2-40B4-BE49-F238E27FC236}">
                <a16:creationId xmlns:a16="http://schemas.microsoft.com/office/drawing/2014/main" id="{38D050D1-C36C-40C8-4CE9-A06EFA424B0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8294" y="1285073"/>
            <a:ext cx="6934200" cy="400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32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3337533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l-PL" sz="1800" b="1" kern="50" dirty="0">
                <a:latin typeface="+mj-lt"/>
                <a:ea typeface="Droid Sans Fallback"/>
                <a:sym typeface="Wingdings" pitchFamily="2" charset="2"/>
              </a:rPr>
              <a:t>Corpus </a:t>
            </a:r>
            <a:r>
              <a:rPr lang="pl-PL" sz="1800" b="1" kern="50" dirty="0" err="1">
                <a:latin typeface="+mj-lt"/>
                <a:ea typeface="Droid Sans Fallback"/>
                <a:sym typeface="Wingdings" pitchFamily="2" charset="2"/>
              </a:rPr>
              <a:t>Synodalium</a:t>
            </a:r>
            <a:r>
              <a:rPr lang="pl-PL" sz="1800" b="1" kern="50" dirty="0">
                <a:latin typeface="+mj-lt"/>
                <a:ea typeface="Droid Sans Fallback"/>
                <a:sym typeface="Wingdings" pitchFamily="2" charset="2"/>
              </a:rPr>
              <a:t> 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l-PL" sz="1800" kern="50" dirty="0">
                <a:latin typeface="+mj-lt"/>
                <a:ea typeface="Droid Sans Fallback"/>
                <a:sym typeface="Wingdings" pitchFamily="2" charset="2"/>
                <a:hlinkClick r:id="rId3"/>
              </a:rPr>
              <a:t>https://corpus-synodalium.com/</a:t>
            </a:r>
            <a:endParaRPr lang="pl-PL" sz="1800" kern="50" dirty="0">
              <a:latin typeface="+mj-lt"/>
              <a:ea typeface="Droid Sans Fallback"/>
              <a:sym typeface="Wingdings" pitchFamily="2" charset="2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kern="50" dirty="0">
                <a:effectLst/>
                <a:latin typeface="+mj-lt"/>
                <a:ea typeface="Droid Sans Fallback"/>
              </a:rPr>
              <a:t>Search for: </a:t>
            </a:r>
            <a:r>
              <a:rPr lang="en-US" sz="1800" i="1" kern="50" dirty="0" err="1">
                <a:effectLst/>
                <a:latin typeface="+mj-lt"/>
                <a:ea typeface="Droid Sans Fallback"/>
              </a:rPr>
              <a:t>luxuria</a:t>
            </a:r>
            <a:endParaRPr lang="en-US" sz="1800" i="1" kern="50" dirty="0">
              <a:effectLst/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i="1" kern="50" dirty="0">
              <a:effectLst/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i="1" kern="50" dirty="0"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i="1" kern="50" dirty="0">
              <a:effectLst/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i="1" kern="50" dirty="0"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i="1" kern="50" dirty="0">
              <a:effectLst/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800" i="1" kern="50" dirty="0">
              <a:effectLst/>
              <a:latin typeface="+mj-lt"/>
              <a:ea typeface="Droid Sans Fallback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800" kern="50" dirty="0">
                <a:effectLst/>
                <a:latin typeface="+mj-lt"/>
                <a:ea typeface="Droid Sans Fallback"/>
              </a:rPr>
              <a:t>Source</a:t>
            </a:r>
            <a:r>
              <a:rPr lang="en-US" sz="800" i="1" kern="50" dirty="0">
                <a:effectLst/>
                <a:latin typeface="+mj-lt"/>
                <a:ea typeface="Droid Sans Fallback"/>
              </a:rPr>
              <a:t>: </a:t>
            </a:r>
            <a:r>
              <a:rPr lang="en-US" sz="800" kern="50" dirty="0">
                <a:latin typeface="+mj-lt"/>
                <a:ea typeface="Droid Sans Fallback"/>
                <a:hlinkClick r:id="rId4"/>
              </a:rPr>
              <a:t>https://corpus-synodalium.com/philologic/corpus/query?report=kwic&amp;method=proxy&amp;q=luxuria&amp;start=0&amp;end=0&amp;direction=&amp;metadata_sorting_field=</a:t>
            </a:r>
            <a:r>
              <a:rPr lang="en-US" sz="800" kern="50" dirty="0">
                <a:latin typeface="+mj-lt"/>
                <a:ea typeface="Droid Sans Fallback"/>
              </a:rPr>
              <a:t> (</a:t>
            </a:r>
            <a:r>
              <a:rPr lang="pl-PL" altLang="pl-PL" sz="800" dirty="0">
                <a:solidFill>
                  <a:srgbClr val="4D4D4D"/>
                </a:solidFill>
                <a:latin typeface="+mj-lt"/>
              </a:rPr>
              <a:t>2023-02-03)</a:t>
            </a:r>
            <a:r>
              <a:rPr lang="en-US" sz="800" kern="50" dirty="0">
                <a:latin typeface="+mj-lt"/>
                <a:ea typeface="Droid Sans Fallback"/>
              </a:rPr>
              <a:t> </a:t>
            </a:r>
            <a:endParaRPr lang="en-US" sz="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Spread of legal text [1]</a:t>
            </a:r>
            <a:endParaRPr lang="pl-PL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az 9" descr="Obraz zawierający tekst&#10;&#10;Opis wygenerowany automatycznie">
            <a:extLst>
              <a:ext uri="{FF2B5EF4-FFF2-40B4-BE49-F238E27FC236}">
                <a16:creationId xmlns:a16="http://schemas.microsoft.com/office/drawing/2014/main" id="{1083AE39-D78B-F462-68B2-88A14179DD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637" y="862478"/>
            <a:ext cx="6704820" cy="478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7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10301779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pl-PL" sz="1800" b="1" kern="50" dirty="0">
              <a:latin typeface="+mj-lt"/>
              <a:ea typeface="Droid Sans Fallback"/>
              <a:sym typeface="Wingdings" pitchFamily="2" charset="2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pl-PL" sz="1800" b="1" kern="50" dirty="0">
              <a:latin typeface="+mj-lt"/>
              <a:ea typeface="Droid Sans Fallback"/>
              <a:sym typeface="Wingdings" pitchFamily="2" charset="2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pl-PL" sz="1800" b="1" kern="50" dirty="0">
              <a:latin typeface="+mj-lt"/>
              <a:ea typeface="Droid Sans Fallback"/>
              <a:sym typeface="Wingdings" pitchFamily="2" charset="2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pl-PL" sz="1800" b="1" kern="50" dirty="0">
              <a:latin typeface="+mj-lt"/>
              <a:ea typeface="Droid Sans Fallback"/>
              <a:sym typeface="Wingdings" pitchFamily="2" charset="2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pl-PL" sz="1800" b="1" kern="50" dirty="0">
              <a:latin typeface="+mj-lt"/>
              <a:ea typeface="Droid Sans Fallback"/>
              <a:sym typeface="Wingdings" pitchFamily="2" charset="2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pl-PL" sz="1800" b="1" kern="50" dirty="0">
              <a:latin typeface="+mj-lt"/>
              <a:ea typeface="Droid Sans Fallback"/>
              <a:sym typeface="Wingdings" pitchFamily="2" charset="2"/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pl-PL" sz="1800" kern="50" dirty="0">
              <a:latin typeface="+mj-lt"/>
              <a:ea typeface="Droid Sans Fallback"/>
              <a:sym typeface="Wingdings" pitchFamily="2" charset="2"/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l-PL" sz="1800" kern="50" dirty="0">
                <a:latin typeface="+mj-lt"/>
                <a:ea typeface="Droid Sans Fallback"/>
                <a:sym typeface="Wingdings" pitchFamily="2" charset="2"/>
              </a:rPr>
              <a:t>Corpus </a:t>
            </a:r>
            <a:r>
              <a:rPr lang="pl-PL" sz="1800" kern="50" dirty="0" err="1">
                <a:latin typeface="+mj-lt"/>
                <a:ea typeface="Droid Sans Fallback"/>
                <a:sym typeface="Wingdings" pitchFamily="2" charset="2"/>
              </a:rPr>
              <a:t>Synodalium</a:t>
            </a:r>
            <a:r>
              <a:rPr lang="pl-PL" sz="1800" kern="50" dirty="0">
                <a:latin typeface="+mj-lt"/>
                <a:ea typeface="Droid Sans Fallback"/>
                <a:sym typeface="Wingdings" pitchFamily="2" charset="2"/>
              </a:rPr>
              <a:t>; </a:t>
            </a:r>
            <a:r>
              <a:rPr lang="en-US" sz="1800" kern="50" dirty="0">
                <a:effectLst/>
                <a:latin typeface="+mj-lt"/>
                <a:ea typeface="Droid Sans Fallback"/>
              </a:rPr>
              <a:t>Search for: </a:t>
            </a:r>
            <a:r>
              <a:rPr lang="en-US" sz="1800" i="1" kern="50" dirty="0" err="1">
                <a:latin typeface="+mj-lt"/>
                <a:ea typeface="Droid Sans Fallback"/>
              </a:rPr>
              <a:t>contrahatur</a:t>
            </a:r>
            <a:r>
              <a:rPr lang="en-US" sz="1800" i="1" kern="50" dirty="0">
                <a:latin typeface="+mj-lt"/>
                <a:ea typeface="Droid Sans Fallback"/>
              </a:rPr>
              <a:t> </a:t>
            </a:r>
            <a:r>
              <a:rPr lang="en-US" sz="1800" i="1" kern="50" dirty="0" err="1">
                <a:latin typeface="+mj-lt"/>
                <a:ea typeface="Droid Sans Fallback"/>
              </a:rPr>
              <a:t>matrimonium</a:t>
            </a:r>
            <a:r>
              <a:rPr lang="en-US" sz="1800" i="1" kern="50" dirty="0">
                <a:latin typeface="+mj-lt"/>
                <a:ea typeface="Droid Sans Fallback"/>
              </a:rPr>
              <a:t> </a:t>
            </a:r>
            <a:endParaRPr lang="en-US" sz="800" kern="50" dirty="0">
              <a:effectLst/>
              <a:latin typeface="+mj-lt"/>
              <a:ea typeface="Droid Sans Fallback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800" kern="50" dirty="0">
                <a:effectLst/>
                <a:latin typeface="+mj-lt"/>
                <a:ea typeface="Droid Sans Fallback"/>
              </a:rPr>
              <a:t>Source</a:t>
            </a:r>
            <a:r>
              <a:rPr lang="en-US" sz="800" i="1" kern="50" dirty="0">
                <a:effectLst/>
                <a:latin typeface="+mj-lt"/>
                <a:ea typeface="Droid Sans Fallback"/>
              </a:rPr>
              <a:t>:  </a:t>
            </a:r>
            <a:r>
              <a:rPr lang="pl-PL" sz="8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https://corpus-synodalium.com/philologic/corpus/query?report=kwic&amp;method=proxy&amp;q=contrahatur%20matrimonium&amp;start=0&amp;end=0&amp;direction=&amp;metadata_sorting_field=</a:t>
            </a:r>
            <a:r>
              <a:rPr lang="pl-PL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kern="50" dirty="0">
                <a:latin typeface="+mj-lt"/>
                <a:ea typeface="Droid Sans Fallback"/>
              </a:rPr>
              <a:t>(</a:t>
            </a:r>
            <a:r>
              <a:rPr lang="pl-PL" altLang="pl-PL" sz="800" dirty="0">
                <a:solidFill>
                  <a:srgbClr val="4D4D4D"/>
                </a:solidFill>
                <a:latin typeface="+mj-lt"/>
              </a:rPr>
              <a:t>2023-02-03)</a:t>
            </a:r>
            <a:r>
              <a:rPr lang="en-US" sz="800" kern="50" dirty="0">
                <a:latin typeface="+mj-lt"/>
                <a:ea typeface="Droid Sans Fallback"/>
              </a:rPr>
              <a:t> </a:t>
            </a:r>
            <a:endParaRPr lang="en-US" sz="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Spread of legal text [2]</a:t>
            </a:r>
            <a:endParaRPr lang="pl-PL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stół&#10;&#10;Opis wygenerowany automatycznie">
            <a:extLst>
              <a:ext uri="{FF2B5EF4-FFF2-40B4-BE49-F238E27FC236}">
                <a16:creationId xmlns:a16="http://schemas.microsoft.com/office/drawing/2014/main" id="{2B07E4CB-3A94-1B83-5294-53885243700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4139" y="1337067"/>
            <a:ext cx="10301779" cy="32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8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3" y="899033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IURA.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Sources of Law from the past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https://iura.uj.edu.pl/dlibra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Search for: </a:t>
            </a:r>
            <a:r>
              <a:rPr lang="en-US" sz="1800" i="1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suppel</a:t>
            </a:r>
            <a:r>
              <a:rPr lang="en-US" sz="1800" i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suppellectilia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Sources for two following pages (2023-02-03):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https://iura.uj.edu.pl/dlibra/publication/3312/edition/2542/content?q=suppel%20&amp;ref=aHR0cHM6Ly9pdXJhLnVqLmVkdS5wbC9kbGlicmEvcmVzdWx0cz9xPXN1cHBlbComYWN0aW9uPVNpbXBsZVNlYXJjaEFjdGlvbiZ0eXBlPS02JnA9MCZxZjE9RGF0ZV9yYW5nZSUzQTEzNjAwMTAxJTdFMTQxMDEyMzE</a:t>
            </a: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https://iura.uj.edu.pl/dlibra/publication/3509/edition/2738/content?q=suppel%20&amp;ref=aHR0cHM6Ly9pdXJhLnVqLmVkdS5wbC9kbGlicmEvcmVzdWx0cz9xPXN1cHBlbComYWN0aW9uPVNpbXBsZVNlYXJjaEFjdGlvbiZ0eXBlPS02JnA9NQ</a:t>
            </a:r>
            <a:r>
              <a:rPr lang="en-US" sz="1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0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-257516"/>
            <a:ext cx="9628695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Spread of legal text [3]</a:t>
            </a:r>
            <a:endParaRPr lang="pl-PL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FBB244CC-7FFB-5CF9-F133-B5C5CB23052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196" y="681037"/>
            <a:ext cx="7246804" cy="374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05774D68-EE2B-BF5D-E647-0EBE9635B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2" y="10"/>
            <a:ext cx="12191980" cy="6857990"/>
          </a:xfrm>
          <a:noFill/>
        </p:spPr>
      </p:pic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endParaRPr lang="pl-PL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5BBCA763-265D-E636-07DA-DEA4742554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"/>
            <a:ext cx="1185331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13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05774D68-EE2B-BF5D-E647-0EBE9635B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82" y="10"/>
            <a:ext cx="12191980" cy="6857990"/>
          </a:xfrm>
          <a:noFill/>
        </p:spPr>
      </p:pic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endParaRPr lang="pl-PL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94E02F15-CD5B-30CA-1A3B-6161A82F32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1865429" cy="686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23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931A4C7-21AF-A2BC-B6D1-E8D22019B5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4496" y="365125"/>
            <a:ext cx="7772400" cy="495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51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 fontScale="90000"/>
          </a:bodyPr>
          <a:lstStyle/>
          <a:p>
            <a:pPr marL="4852988" algn="r"/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M. Mikuła, </a:t>
            </a:r>
            <a:r>
              <a:rPr lang="pl-PL" sz="11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Prawodawstwo monarsze i sejmowe dla małopolskich miast królewskich (1386-1572). Studium z dziejów rządów prawa w Polsce</a:t>
            </a:r>
            <a:r>
              <a:rPr lang="pl-PL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Kraków: Wydawnictwo Uniwersytetu Jagiellońskiego, 2014</a:t>
            </a:r>
          </a:p>
        </p:txBody>
      </p:sp>
      <p:pic>
        <p:nvPicPr>
          <p:cNvPr id="2" name="Obraz 2">
            <a:extLst>
              <a:ext uri="{FF2B5EF4-FFF2-40B4-BE49-F238E27FC236}">
                <a16:creationId xmlns:a16="http://schemas.microsoft.com/office/drawing/2014/main" id="{E604B550-70FA-CF26-B201-46C52C1F1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9776" y="0"/>
            <a:ext cx="8028496" cy="545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74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000"/>
              </a:spcAft>
              <a:buFontTx/>
              <a:buChar char="-"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Many versions of the same provision!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1000"/>
              </a:spcAft>
              <a:buFontTx/>
              <a:buChar char="-"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Contemporary continental law: legislation 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law in force  application of law</a:t>
            </a:r>
          </a:p>
          <a:p>
            <a:pPr>
              <a:spcBef>
                <a:spcPts val="0"/>
              </a:spcBef>
              <a:spcAft>
                <a:spcPts val="1000"/>
              </a:spcAft>
              <a:buFontTx/>
              <a:buChar char="-"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Middle Ages: application of the modified legal text  modified law in force  in practice, each extant text may have had an identical legal value</a:t>
            </a: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 Before digitalization: How to edit legal sources? All texts in extenso? Critical edition – one text and a huge of number of variants in footnotes?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pPr lvl="1"/>
            <a:r>
              <a:rPr lang="pl-PL" sz="2800" b="1" dirty="0" err="1">
                <a:latin typeface="+mj-lt"/>
              </a:rPr>
              <a:t>Dynamic</a:t>
            </a:r>
            <a:r>
              <a:rPr lang="pl-PL" sz="2800" b="1" dirty="0">
                <a:latin typeface="+mj-lt"/>
              </a:rPr>
              <a:t> of </a:t>
            </a:r>
            <a:r>
              <a:rPr lang="pl-PL" sz="2800" b="1" dirty="0" err="1">
                <a:latin typeface="+mj-lt"/>
              </a:rPr>
              <a:t>medieval</a:t>
            </a:r>
            <a:r>
              <a:rPr lang="pl-PL" sz="2800" b="1" dirty="0">
                <a:latin typeface="+mj-lt"/>
              </a:rPr>
              <a:t> </a:t>
            </a:r>
            <a:r>
              <a:rPr lang="pl-PL" sz="2800" b="1" dirty="0" err="1">
                <a:latin typeface="+mj-lt"/>
              </a:rPr>
              <a:t>normative</a:t>
            </a:r>
            <a:r>
              <a:rPr lang="pl-PL" sz="2800" b="1" dirty="0">
                <a:latin typeface="+mj-lt"/>
              </a:rPr>
              <a:t> </a:t>
            </a:r>
            <a:r>
              <a:rPr lang="pl-PL" sz="2800" b="1" dirty="0" err="1">
                <a:latin typeface="+mj-lt"/>
              </a:rPr>
              <a:t>texts</a:t>
            </a:r>
            <a:r>
              <a:rPr lang="pl-PL" sz="2800" b="1" dirty="0">
                <a:latin typeface="+mj-lt"/>
              </a:rPr>
              <a:t> [1]</a:t>
            </a:r>
          </a:p>
        </p:txBody>
      </p:sp>
    </p:spTree>
    <p:extLst>
      <p:ext uri="{BB962C8B-B14F-4D97-AF65-F5344CB8AC3E}">
        <p14:creationId xmlns:p14="http://schemas.microsoft.com/office/powerpoint/2010/main" val="307894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https://tei-c.org/activities/projects/</a:t>
            </a: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„Bibliotheca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legum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 A Database on Carolingian Secular Law Texts” (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http://www.leges.uni-koeln.de/en/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“Aberdeen Registers Online: 1398-1511” (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https://www.abdn.ac.uk/riiss/projects/aberdeen-registers-online-213.php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„Swiss Law Sources Online”. (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https://editio.ssrq-online.ch/NE/4/1.37-1.html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pPr lvl="1"/>
            <a:r>
              <a:rPr lang="pl-PL" sz="2800" b="1" dirty="0" err="1">
                <a:latin typeface="+mj-lt"/>
              </a:rPr>
              <a:t>Dynamic</a:t>
            </a:r>
            <a:r>
              <a:rPr lang="pl-PL" sz="2800" b="1" dirty="0">
                <a:latin typeface="+mj-lt"/>
              </a:rPr>
              <a:t> of </a:t>
            </a:r>
            <a:r>
              <a:rPr lang="pl-PL" sz="2800" b="1" dirty="0" err="1">
                <a:latin typeface="+mj-lt"/>
              </a:rPr>
              <a:t>medieval</a:t>
            </a:r>
            <a:r>
              <a:rPr lang="pl-PL" sz="2800" b="1" dirty="0">
                <a:latin typeface="+mj-lt"/>
              </a:rPr>
              <a:t> </a:t>
            </a:r>
            <a:r>
              <a:rPr lang="pl-PL" sz="2800" b="1" dirty="0" err="1">
                <a:latin typeface="+mj-lt"/>
              </a:rPr>
              <a:t>normative</a:t>
            </a:r>
            <a:r>
              <a:rPr lang="pl-PL" sz="2800" b="1" dirty="0">
                <a:latin typeface="+mj-lt"/>
              </a:rPr>
              <a:t> </a:t>
            </a:r>
            <a:r>
              <a:rPr lang="pl-PL" sz="2800" b="1" dirty="0" err="1">
                <a:latin typeface="+mj-lt"/>
              </a:rPr>
              <a:t>texts</a:t>
            </a:r>
            <a:r>
              <a:rPr lang="pl-PL" sz="2800" b="1" dirty="0">
                <a:latin typeface="+mj-lt"/>
              </a:rPr>
              <a:t> [2]</a:t>
            </a:r>
          </a:p>
        </p:txBody>
      </p:sp>
    </p:spTree>
    <p:extLst>
      <p:ext uri="{BB962C8B-B14F-4D97-AF65-F5344CB8AC3E}">
        <p14:creationId xmlns:p14="http://schemas.microsoft.com/office/powerpoint/2010/main" val="383830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IURA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https://iura.uj.edu.pl/dlibra/publication/3516/edition/2743/content?ref=struct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Donatio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lecto</a:t>
            </a: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egritudinis</a:t>
            </a: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https://iura.uj.edu.pl/dlibra/publication/2374/edition/1670/content?ref=desc</a:t>
            </a: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https://iura.uj.edu.pl/dlibra/publication/1139/edition/512/content?ref=desc</a:t>
            </a: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pPr lvl="1"/>
            <a:r>
              <a:rPr lang="pl-PL" sz="2800" b="1" dirty="0" err="1">
                <a:latin typeface="+mj-lt"/>
              </a:rPr>
              <a:t>Dynamic</a:t>
            </a:r>
            <a:r>
              <a:rPr lang="pl-PL" sz="2800" b="1" dirty="0">
                <a:latin typeface="+mj-lt"/>
              </a:rPr>
              <a:t> of </a:t>
            </a:r>
            <a:r>
              <a:rPr lang="pl-PL" sz="2800" b="1" dirty="0" err="1">
                <a:latin typeface="+mj-lt"/>
              </a:rPr>
              <a:t>medieval</a:t>
            </a:r>
            <a:r>
              <a:rPr lang="pl-PL" sz="2800" b="1" dirty="0">
                <a:latin typeface="+mj-lt"/>
              </a:rPr>
              <a:t> </a:t>
            </a:r>
            <a:r>
              <a:rPr lang="pl-PL" sz="2800" b="1" dirty="0" err="1">
                <a:latin typeface="+mj-lt"/>
              </a:rPr>
              <a:t>normative</a:t>
            </a:r>
            <a:r>
              <a:rPr lang="pl-PL" sz="2800" b="1" dirty="0">
                <a:latin typeface="+mj-lt"/>
              </a:rPr>
              <a:t> </a:t>
            </a:r>
            <a:r>
              <a:rPr lang="pl-PL" sz="2800" b="1" dirty="0" err="1">
                <a:latin typeface="+mj-lt"/>
              </a:rPr>
              <a:t>texts</a:t>
            </a:r>
            <a:r>
              <a:rPr lang="pl-PL" sz="2800" b="1" dirty="0">
                <a:latin typeface="+mj-lt"/>
              </a:rPr>
              <a:t> [3]</a:t>
            </a:r>
          </a:p>
        </p:txBody>
      </p:sp>
    </p:spTree>
    <p:extLst>
      <p:ext uri="{BB962C8B-B14F-4D97-AF65-F5344CB8AC3E}">
        <p14:creationId xmlns:p14="http://schemas.microsoft.com/office/powerpoint/2010/main" val="120826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C20ACD0-FE92-CD65-1697-A765FCBF4678}"/>
              </a:ext>
            </a:extLst>
          </p:cNvPr>
          <p:cNvSpPr txBox="1">
            <a:spLocks/>
          </p:cNvSpPr>
          <p:nvPr/>
        </p:nvSpPr>
        <p:spPr>
          <a:xfrm>
            <a:off x="1725104" y="1825625"/>
            <a:ext cx="962869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Hyper Machiavelli project: new translations, new meanings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Digital tools are not ideal. How to describe resources in Semantic Web?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 need of consequent and coherent description of resources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Thesauri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188AE8-D5B1-000E-002F-E4A797B6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/>
          </a:bodyPr>
          <a:lstStyle/>
          <a:p>
            <a:pPr lvl="1"/>
            <a:r>
              <a:rPr lang="pl-PL" sz="2800" b="1" dirty="0" err="1">
                <a:latin typeface="+mj-lt"/>
              </a:rPr>
              <a:t>Changes</a:t>
            </a:r>
            <a:r>
              <a:rPr lang="pl-PL" sz="2800" b="1" dirty="0">
                <a:latin typeface="+mj-lt"/>
              </a:rPr>
              <a:t> of </a:t>
            </a:r>
            <a:r>
              <a:rPr lang="pl-PL" sz="2800" b="1" dirty="0" err="1">
                <a:latin typeface="+mj-lt"/>
              </a:rPr>
              <a:t>text</a:t>
            </a:r>
            <a:r>
              <a:rPr lang="pl-PL" sz="2800" b="1" dirty="0">
                <a:latin typeface="+mj-lt"/>
              </a:rPr>
              <a:t> </a:t>
            </a:r>
            <a:r>
              <a:rPr lang="pl-PL" sz="2800" b="1" dirty="0" err="1">
                <a:latin typeface="+mj-lt"/>
              </a:rPr>
              <a:t>meaning</a:t>
            </a:r>
            <a:endParaRPr lang="pl-PL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8889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4CD777-22C2-8C13-268A-2966DFA7D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0466" y="1825625"/>
            <a:ext cx="774333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l-PL" dirty="0">
              <a:latin typeface="+mj-lt"/>
            </a:endParaRPr>
          </a:p>
          <a:p>
            <a:pPr marL="0" indent="0" algn="ctr">
              <a:buNone/>
            </a:pPr>
            <a:endParaRPr lang="pl-PL" dirty="0">
              <a:latin typeface="+mj-lt"/>
            </a:endParaRPr>
          </a:p>
          <a:p>
            <a:pPr marL="0" indent="0" algn="ctr">
              <a:buNone/>
            </a:pPr>
            <a:endParaRPr lang="pl-PL" dirty="0">
              <a:latin typeface="+mj-lt"/>
            </a:endParaRPr>
          </a:p>
          <a:p>
            <a:pPr marL="0" indent="0" algn="ctr">
              <a:buNone/>
            </a:pPr>
            <a:r>
              <a:rPr lang="pl-PL" sz="3600" b="1" dirty="0" err="1">
                <a:latin typeface="+mj-lt"/>
              </a:rPr>
              <a:t>Thank</a:t>
            </a:r>
            <a:r>
              <a:rPr lang="pl-PL" sz="3600" b="1" dirty="0">
                <a:latin typeface="+mj-lt"/>
              </a:rPr>
              <a:t> </a:t>
            </a:r>
            <a:r>
              <a:rPr lang="pl-PL" sz="3600" b="1" dirty="0" err="1">
                <a:latin typeface="+mj-lt"/>
              </a:rPr>
              <a:t>you</a:t>
            </a:r>
            <a:r>
              <a:rPr lang="pl-PL" sz="3600" b="1" dirty="0">
                <a:latin typeface="+mj-lt"/>
              </a:rPr>
              <a:t> for </a:t>
            </a:r>
            <a:r>
              <a:rPr lang="pl-PL" sz="3600" b="1" dirty="0" err="1">
                <a:latin typeface="+mj-lt"/>
              </a:rPr>
              <a:t>your</a:t>
            </a:r>
            <a:r>
              <a:rPr lang="pl-PL" sz="3600" b="1" dirty="0">
                <a:latin typeface="+mj-lt"/>
              </a:rPr>
              <a:t> </a:t>
            </a:r>
            <a:r>
              <a:rPr lang="pl-PL" sz="3600" b="1" dirty="0" err="1">
                <a:latin typeface="+mj-lt"/>
              </a:rPr>
              <a:t>attention</a:t>
            </a:r>
            <a:r>
              <a:rPr lang="pl-PL" sz="3600" b="1" dirty="0">
                <a:latin typeface="+mj-lt"/>
              </a:rPr>
              <a:t>!</a:t>
            </a: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  <a:latin typeface="+mj-lt"/>
            </a:endParaRPr>
          </a:p>
          <a:p>
            <a:pPr marL="2743200" lvl="6" indent="-1054100">
              <a:buNone/>
            </a:pPr>
            <a:r>
              <a:rPr lang="pl-PL" dirty="0">
                <a:latin typeface="+mj-lt"/>
              </a:rPr>
              <a:t>Workshop, Paris 7. – 10. </a:t>
            </a:r>
            <a:r>
              <a:rPr lang="pl-PL" dirty="0" err="1">
                <a:latin typeface="+mj-lt"/>
              </a:rPr>
              <a:t>February</a:t>
            </a:r>
            <a:r>
              <a:rPr lang="pl-PL" dirty="0">
                <a:latin typeface="+mj-lt"/>
              </a:rPr>
              <a:t> 2023</a:t>
            </a:r>
          </a:p>
          <a:p>
            <a:pPr marL="2743200" lvl="6" indent="-1054100">
              <a:buNone/>
            </a:pPr>
            <a:r>
              <a:rPr lang="pl-PL" dirty="0">
                <a:latin typeface="+mj-lt"/>
              </a:rPr>
              <a:t>Maciej Mikuła (</a:t>
            </a:r>
            <a:r>
              <a:rPr lang="pl-PL" dirty="0" err="1">
                <a:latin typeface="+mj-lt"/>
              </a:rPr>
              <a:t>Jagiellonian</a:t>
            </a:r>
            <a:r>
              <a:rPr lang="pl-PL" dirty="0">
                <a:latin typeface="+mj-lt"/>
              </a:rPr>
              <a:t> University in Kraków)</a:t>
            </a:r>
          </a:p>
          <a:p>
            <a:pPr marL="2743200" lvl="6" indent="-1054100">
              <a:buNone/>
            </a:pPr>
            <a:r>
              <a:rPr lang="pl-PL" dirty="0">
                <a:latin typeface="+mj-lt"/>
                <a:hlinkClick r:id="rId3"/>
              </a:rPr>
              <a:t>maciej.mikula@uj.edu.pl</a:t>
            </a:r>
            <a:endParaRPr lang="pl-PL" dirty="0">
              <a:latin typeface="+mj-lt"/>
            </a:endParaRPr>
          </a:p>
          <a:p>
            <a:pPr marL="2743200" lvl="6" indent="-1054100">
              <a:buNone/>
            </a:pPr>
            <a:endParaRPr 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920891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_prezka" id="{738BAD26-9F77-DF41-AC7A-E370ABA705D7}" vid="{BAC106A9-B0FA-4643-AF4A-5FBD1F1444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 pakietu Office</Template>
  <TotalTime>1613</TotalTime>
  <Words>1573</Words>
  <Application>Microsoft Macintosh PowerPoint</Application>
  <PresentationFormat>Panoramiczny</PresentationFormat>
  <Paragraphs>172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Tahoma</vt:lpstr>
      <vt:lpstr>Times New Roman</vt:lpstr>
      <vt:lpstr>Motyw pakietu Office</vt:lpstr>
      <vt:lpstr>    </vt:lpstr>
      <vt:lpstr>Prezentacja programu PowerPoint</vt:lpstr>
      <vt:lpstr>DICTIONARIES ONLINE</vt:lpstr>
      <vt:lpstr>Five sets: provisions of Ius municipale Magdeburgense</vt:lpstr>
      <vt:lpstr>Set I [Manuscript of Gniezno Archidioecesian Archives, Shelfmark 104, 1359]</vt:lpstr>
      <vt:lpstr>Set II [Manuscript of State Archives in Przemyśl, Shelfmark 428, 1473-1474]</vt:lpstr>
      <vt:lpstr>Set III [Manuscript of Kórnik Library, Shelfmark 800, post 1472] </vt:lpstr>
      <vt:lpstr>Set IV [Commune incliti  Poloniae Regni…, Iohannes Lascius, 1506] </vt:lpstr>
      <vt:lpstr>Set V [Ius municipale Magdeburgense…, Nicolaus Iaskier, 1535] </vt:lpstr>
      <vt:lpstr>Three issues</vt:lpstr>
      <vt:lpstr>Spread of legal text [1]</vt:lpstr>
      <vt:lpstr>Spread of legal text [2]</vt:lpstr>
      <vt:lpstr>Spread of legal text [3]</vt:lpstr>
      <vt:lpstr>Prezentacja programu PowerPoint</vt:lpstr>
      <vt:lpstr>Prezentacja programu PowerPoint</vt:lpstr>
      <vt:lpstr>Prezentacja programu PowerPoint</vt:lpstr>
      <vt:lpstr>                             Source: M. Mikuła, Prawodawstwo monarsze i sejmowe dla małopolskich miast królewskich (1386-1572). Studium z dziejów rządów prawa w Polsce, Kraków: Wydawnictwo Uniwersytetu Jagiellońskiego, 2014</vt:lpstr>
      <vt:lpstr>Dynamic of medieval normative texts [1]</vt:lpstr>
      <vt:lpstr>Dynamic of medieval normative texts [2]</vt:lpstr>
      <vt:lpstr>Dynamic of medieval normative texts [3]</vt:lpstr>
      <vt:lpstr>Changes of text meaning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40</cp:revision>
  <dcterms:created xsi:type="dcterms:W3CDTF">2023-01-23T08:26:38Z</dcterms:created>
  <dcterms:modified xsi:type="dcterms:W3CDTF">2024-07-29T16:03:41Z</dcterms:modified>
</cp:coreProperties>
</file>