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5" r:id="rId14"/>
    <p:sldId id="274" r:id="rId15"/>
    <p:sldId id="298" r:id="rId16"/>
    <p:sldId id="299" r:id="rId17"/>
    <p:sldId id="291" r:id="rId18"/>
    <p:sldId id="300" r:id="rId19"/>
    <p:sldId id="302" r:id="rId20"/>
    <p:sldId id="304" r:id="rId21"/>
    <p:sldId id="292" r:id="rId22"/>
    <p:sldId id="293" r:id="rId23"/>
    <p:sldId id="294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28"/>
    <p:restoredTop sz="96327"/>
  </p:normalViewPr>
  <p:slideViewPr>
    <p:cSldViewPr snapToGrid="0" snapToObjects="1">
      <p:cViewPr varScale="1">
        <p:scale>
          <a:sx n="72" d="100"/>
          <a:sy n="72" d="100"/>
        </p:scale>
        <p:origin x="240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schichte.digitale-sammlungen.de/decretum-gratiani/text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-augsburg.de/~harsch/Chronologia/Lspost13/GregoriusIX/gre_0000.html#1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Canon law: 1. </a:t>
            </a:r>
            <a:r>
              <a:rPr lang="pl-PL" i="1" dirty="0"/>
              <a:t>DECRETUM GRATIANI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>
            <a:normAutofit lnSpcReduction="10000"/>
          </a:bodyPr>
          <a:lstStyle/>
          <a:p>
            <a:r>
              <a:rPr lang="pl-PL" dirty="0" err="1"/>
              <a:t>Gratian</a:t>
            </a:r>
            <a:r>
              <a:rPr lang="pl-PL" dirty="0"/>
              <a:t>: </a:t>
            </a:r>
            <a:r>
              <a:rPr lang="pl-PL" i="1" dirty="0"/>
              <a:t>Concordia </a:t>
            </a:r>
            <a:r>
              <a:rPr lang="pl-PL" i="1" dirty="0" err="1"/>
              <a:t>discordantium</a:t>
            </a:r>
            <a:r>
              <a:rPr lang="pl-PL" i="1" dirty="0"/>
              <a:t> </a:t>
            </a:r>
            <a:r>
              <a:rPr lang="pl-PL" i="1" dirty="0" err="1"/>
              <a:t>canonum</a:t>
            </a:r>
            <a:r>
              <a:rPr lang="pl-PL" i="1" dirty="0"/>
              <a:t> (DECRETUM)</a:t>
            </a:r>
          </a:p>
          <a:p>
            <a:r>
              <a:rPr lang="pl-PL" dirty="0"/>
              <a:t>1st part: 101 </a:t>
            </a:r>
            <a:r>
              <a:rPr lang="pl-PL" i="1" dirty="0" err="1"/>
              <a:t>distinctiones</a:t>
            </a:r>
            <a:endParaRPr lang="pl-PL" i="1" dirty="0"/>
          </a:p>
          <a:p>
            <a:pPr lvl="1"/>
            <a:r>
              <a:rPr lang="pl-PL" dirty="0"/>
              <a:t>D. c.</a:t>
            </a:r>
          </a:p>
          <a:p>
            <a:pPr lvl="2"/>
            <a:r>
              <a:rPr lang="pl-PL" dirty="0"/>
              <a:t>D.1, c.1</a:t>
            </a:r>
          </a:p>
          <a:p>
            <a:pPr lvl="2"/>
            <a:r>
              <a:rPr lang="pl-PL" dirty="0"/>
              <a:t>D.1, c. </a:t>
            </a:r>
            <a:r>
              <a:rPr lang="pl-PL" i="1" dirty="0" err="1"/>
              <a:t>Humanum</a:t>
            </a:r>
            <a:r>
              <a:rPr lang="pl-PL" i="1" dirty="0"/>
              <a:t> </a:t>
            </a:r>
            <a:r>
              <a:rPr lang="pl-PL" i="1" dirty="0" err="1"/>
              <a:t>genus</a:t>
            </a:r>
            <a:endParaRPr lang="pl-PL" dirty="0"/>
          </a:p>
          <a:p>
            <a:r>
              <a:rPr lang="pl-PL" dirty="0"/>
              <a:t>2nd part: 36 </a:t>
            </a:r>
            <a:r>
              <a:rPr lang="pl-PL" i="1" dirty="0" err="1"/>
              <a:t>Causae</a:t>
            </a:r>
            <a:endParaRPr lang="pl-PL" i="1" dirty="0"/>
          </a:p>
          <a:p>
            <a:pPr lvl="1"/>
            <a:r>
              <a:rPr lang="pl-PL" dirty="0"/>
              <a:t>Causa 23: 8 </a:t>
            </a:r>
            <a:r>
              <a:rPr lang="pl-PL" dirty="0" err="1"/>
              <a:t>quaestiones</a:t>
            </a:r>
            <a:endParaRPr lang="pl-PL" dirty="0"/>
          </a:p>
          <a:p>
            <a:pPr lvl="1"/>
            <a:r>
              <a:rPr lang="pl-PL" dirty="0"/>
              <a:t>Causa 33: </a:t>
            </a:r>
            <a:r>
              <a:rPr lang="pl-PL" i="1" dirty="0" err="1"/>
              <a:t>Tractactus</a:t>
            </a:r>
            <a:r>
              <a:rPr lang="pl-PL" i="1" dirty="0"/>
              <a:t> de </a:t>
            </a:r>
            <a:r>
              <a:rPr lang="pl-PL" i="1" dirty="0" err="1"/>
              <a:t>Poenitentia</a:t>
            </a:r>
            <a:endParaRPr lang="pl-PL" i="1" dirty="0"/>
          </a:p>
          <a:p>
            <a:pPr lvl="1"/>
            <a:r>
              <a:rPr lang="pl-PL" dirty="0"/>
              <a:t>C.23, q.4, c.17</a:t>
            </a:r>
          </a:p>
          <a:p>
            <a:pPr lvl="1"/>
            <a:r>
              <a:rPr lang="pl-PL" dirty="0"/>
              <a:t>C.23, q. </a:t>
            </a:r>
            <a:r>
              <a:rPr lang="pl-PL" i="1" dirty="0" err="1"/>
              <a:t>Quomodo</a:t>
            </a:r>
            <a:r>
              <a:rPr lang="pl-PL" i="1" dirty="0"/>
              <a:t> mali, </a:t>
            </a:r>
            <a:r>
              <a:rPr lang="pl-PL" dirty="0"/>
              <a:t>c. </a:t>
            </a:r>
            <a:r>
              <a:rPr lang="pl-PL" i="1" dirty="0" err="1"/>
              <a:t>Infidelium</a:t>
            </a:r>
            <a:endParaRPr lang="pl-PL" i="1" dirty="0"/>
          </a:p>
          <a:p>
            <a:pPr lvl="2"/>
            <a:r>
              <a:rPr lang="pl-PL" i="1" dirty="0"/>
              <a:t>(“</a:t>
            </a:r>
            <a:r>
              <a:rPr lang="pl-PL" i="1" dirty="0" err="1"/>
              <a:t>Infidelium</a:t>
            </a:r>
            <a:r>
              <a:rPr lang="pl-PL" i="1" dirty="0"/>
              <a:t> colloquia et </a:t>
            </a:r>
            <a:r>
              <a:rPr lang="pl-PL" i="1" dirty="0" err="1"/>
              <a:t>convivia</a:t>
            </a:r>
            <a:r>
              <a:rPr lang="pl-PL" i="1" dirty="0"/>
              <a:t> non </a:t>
            </a:r>
            <a:r>
              <a:rPr lang="pl-PL" i="1" dirty="0" err="1"/>
              <a:t>sunt</a:t>
            </a:r>
            <a:r>
              <a:rPr lang="pl-PL" i="1" dirty="0"/>
              <a:t> </a:t>
            </a:r>
            <a:r>
              <a:rPr lang="pl-PL" i="1" dirty="0" err="1"/>
              <a:t>evitanda</a:t>
            </a:r>
            <a:r>
              <a:rPr lang="pl-PL" i="1" dirty="0"/>
              <a:t>”)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045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Canon law: 2. </a:t>
            </a:r>
            <a:r>
              <a:rPr lang="pl-PL" i="1" dirty="0"/>
              <a:t>DECRETUM GRATIANI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r>
              <a:rPr lang="pl-PL" i="1" dirty="0"/>
              <a:t>dictum </a:t>
            </a:r>
            <a:r>
              <a:rPr lang="pl-PL" i="1" dirty="0" err="1"/>
              <a:t>ante</a:t>
            </a:r>
            <a:r>
              <a:rPr lang="pl-PL" i="1" dirty="0"/>
              <a:t>:</a:t>
            </a:r>
          </a:p>
          <a:p>
            <a:pPr lvl="1"/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“C.23, q.4, d.a.1” (or “a.1”)</a:t>
            </a:r>
            <a:endParaRPr lang="pl-PL" i="1" dirty="0"/>
          </a:p>
          <a:p>
            <a:r>
              <a:rPr lang="pl-PL" i="1" dirty="0"/>
              <a:t>dictum post</a:t>
            </a:r>
          </a:p>
          <a:p>
            <a:pPr lvl="1"/>
            <a:r>
              <a:rPr lang="pl-PL" dirty="0"/>
              <a:t>“C.1, q.1, c.43” </a:t>
            </a:r>
          </a:p>
          <a:p>
            <a:pPr lvl="2"/>
            <a:r>
              <a:rPr lang="pl-PL" dirty="0"/>
              <a:t>Grat. (post) </a:t>
            </a:r>
            <a:r>
              <a:rPr lang="en-US" sz="18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Si qui </a:t>
            </a:r>
            <a:r>
              <a:rPr lang="en-US" sz="1800" i="1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episcopi</a:t>
            </a:r>
            <a:r>
              <a:rPr lang="it-IT" dirty="0">
                <a:effectLst/>
              </a:rPr>
              <a:t> </a:t>
            </a:r>
            <a:endParaRPr lang="pl-PL" dirty="0"/>
          </a:p>
          <a:p>
            <a:r>
              <a:rPr lang="pl-PL" dirty="0"/>
              <a:t>3rd part of </a:t>
            </a:r>
            <a:r>
              <a:rPr lang="pl-PL" dirty="0" err="1"/>
              <a:t>Decretum</a:t>
            </a:r>
            <a:r>
              <a:rPr lang="pl-PL" dirty="0"/>
              <a:t>: </a:t>
            </a:r>
            <a:r>
              <a:rPr lang="pl-PL" i="1" dirty="0"/>
              <a:t>De </a:t>
            </a:r>
            <a:r>
              <a:rPr lang="pl-PL" i="1" dirty="0" err="1"/>
              <a:t>consecratione</a:t>
            </a:r>
            <a:r>
              <a:rPr lang="pl-PL" i="1" dirty="0"/>
              <a:t>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1428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, </a:t>
            </a:r>
            <a:r>
              <a:rPr lang="pl-PL" dirty="0" err="1"/>
              <a:t>manuscript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BAV) - 1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AA432B4-97D7-544A-46FC-57557BD30C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77" y="1395319"/>
            <a:ext cx="2680200" cy="4351338"/>
          </a:xfrm>
        </p:spPr>
      </p:pic>
    </p:spTree>
    <p:extLst>
      <p:ext uri="{BB962C8B-B14F-4D97-AF65-F5344CB8AC3E}">
        <p14:creationId xmlns:p14="http://schemas.microsoft.com/office/powerpoint/2010/main" val="197603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5554237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, </a:t>
            </a:r>
            <a:r>
              <a:rPr lang="pl-PL" dirty="0" err="1"/>
              <a:t>manuscript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BAV) - 2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7D33C0E8-8732-9828-FACB-168FD5292C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341" y="555954"/>
            <a:ext cx="4641038" cy="546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6002471" cy="1325563"/>
          </a:xfrm>
        </p:spPr>
        <p:txBody>
          <a:bodyPr>
            <a:normAutofit/>
          </a:bodyPr>
          <a:lstStyle/>
          <a:p>
            <a:r>
              <a:rPr lang="pl-PL" dirty="0" err="1"/>
              <a:t>Decretum</a:t>
            </a:r>
            <a:r>
              <a:rPr lang="pl-PL" dirty="0"/>
              <a:t>, </a:t>
            </a:r>
            <a:r>
              <a:rPr lang="pl-PL" dirty="0" err="1"/>
              <a:t>manuscript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BAV) - 3</a:t>
            </a:r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BE72E247-6AC8-D16E-1B02-C631B2FC4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47" y="0"/>
            <a:ext cx="4167814" cy="5318867"/>
          </a:xfrm>
        </p:spPr>
      </p:pic>
    </p:spTree>
    <p:extLst>
      <p:ext uri="{BB962C8B-B14F-4D97-AF65-F5344CB8AC3E}">
        <p14:creationId xmlns:p14="http://schemas.microsoft.com/office/powerpoint/2010/main" val="379166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 – </a:t>
            </a:r>
            <a:r>
              <a:rPr lang="pl-PL" dirty="0" err="1"/>
              <a:t>printed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</a:t>
            </a:r>
            <a:r>
              <a:rPr lang="pl-PL" dirty="0" err="1"/>
              <a:t>Munich</a:t>
            </a:r>
            <a:r>
              <a:rPr lang="pl-PL" dirty="0"/>
              <a:t> </a:t>
            </a:r>
            <a:r>
              <a:rPr lang="pl-PL" dirty="0" err="1"/>
              <a:t>Digitalisierungs</a:t>
            </a:r>
            <a:r>
              <a:rPr lang="pl-PL" dirty="0"/>
              <a:t> </a:t>
            </a:r>
            <a:r>
              <a:rPr lang="pl-PL" dirty="0" err="1"/>
              <a:t>Zentrum</a:t>
            </a:r>
            <a:r>
              <a:rPr lang="pl-PL" dirty="0"/>
              <a:t>) - 1</a:t>
            </a:r>
          </a:p>
        </p:txBody>
      </p:sp>
      <p:pic>
        <p:nvPicPr>
          <p:cNvPr id="4" name="Segnaposto contenuto 6">
            <a:extLst>
              <a:ext uri="{FF2B5EF4-FFF2-40B4-BE49-F238E27FC236}">
                <a16:creationId xmlns:a16="http://schemas.microsoft.com/office/drawing/2014/main" id="{B890156B-2376-1E62-F7B4-DF22BAEBA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887" y="1253331"/>
            <a:ext cx="3069708" cy="4351338"/>
          </a:xfrm>
        </p:spPr>
      </p:pic>
    </p:spTree>
    <p:extLst>
      <p:ext uri="{BB962C8B-B14F-4D97-AF65-F5344CB8AC3E}">
        <p14:creationId xmlns:p14="http://schemas.microsoft.com/office/powerpoint/2010/main" val="391709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1225737"/>
            <a:ext cx="4819131" cy="1325563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Decretum</a:t>
            </a:r>
            <a:r>
              <a:rPr lang="pl-PL" dirty="0"/>
              <a:t> – </a:t>
            </a:r>
            <a:r>
              <a:rPr lang="pl-PL" dirty="0" err="1"/>
              <a:t>printed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</a:t>
            </a:r>
            <a:r>
              <a:rPr lang="pl-PL" dirty="0" err="1"/>
              <a:t>Munich</a:t>
            </a:r>
            <a:r>
              <a:rPr lang="pl-PL" dirty="0"/>
              <a:t> </a:t>
            </a:r>
            <a:r>
              <a:rPr lang="pl-PL" dirty="0" err="1"/>
              <a:t>Digitalisierungs</a:t>
            </a:r>
            <a:r>
              <a:rPr lang="pl-PL" dirty="0"/>
              <a:t> </a:t>
            </a:r>
            <a:r>
              <a:rPr lang="pl-PL" dirty="0" err="1"/>
              <a:t>Zentrum</a:t>
            </a:r>
            <a:r>
              <a:rPr lang="pl-PL" dirty="0"/>
              <a:t>) - 2</a:t>
            </a:r>
          </a:p>
        </p:txBody>
      </p:sp>
      <p:pic>
        <p:nvPicPr>
          <p:cNvPr id="4" name="Segnaposto contenuto 6">
            <a:extLst>
              <a:ext uri="{FF2B5EF4-FFF2-40B4-BE49-F238E27FC236}">
                <a16:creationId xmlns:a16="http://schemas.microsoft.com/office/drawing/2014/main" id="{180F30C5-952E-0CD9-4C83-B9E49B2E2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231" y="668712"/>
            <a:ext cx="5260769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8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 – </a:t>
            </a:r>
            <a:r>
              <a:rPr lang="pl-PL" dirty="0" err="1"/>
              <a:t>printed</a:t>
            </a:r>
            <a:r>
              <a:rPr lang="pl-PL" dirty="0"/>
              <a:t> (</a:t>
            </a:r>
            <a:r>
              <a:rPr lang="pl-PL" dirty="0" err="1"/>
              <a:t>source</a:t>
            </a:r>
            <a:r>
              <a:rPr lang="pl-PL" dirty="0"/>
              <a:t>: </a:t>
            </a:r>
            <a:r>
              <a:rPr lang="pl-PL" dirty="0" err="1"/>
              <a:t>Munich</a:t>
            </a:r>
            <a:r>
              <a:rPr lang="pl-PL" dirty="0"/>
              <a:t> </a:t>
            </a:r>
            <a:r>
              <a:rPr lang="pl-PL" dirty="0" err="1"/>
              <a:t>Digitalisierungs</a:t>
            </a:r>
            <a:r>
              <a:rPr lang="pl-PL" dirty="0"/>
              <a:t> </a:t>
            </a:r>
            <a:r>
              <a:rPr lang="pl-PL" dirty="0" err="1"/>
              <a:t>Zentrum</a:t>
            </a:r>
            <a:r>
              <a:rPr lang="pl-PL" dirty="0"/>
              <a:t>) - 3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D8A7B8E0-80FB-BAB9-632E-3D7DB95CB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93" y="1027906"/>
            <a:ext cx="3069708" cy="4351338"/>
          </a:xfrm>
        </p:spPr>
      </p:pic>
    </p:spTree>
    <p:extLst>
      <p:ext uri="{BB962C8B-B14F-4D97-AF65-F5344CB8AC3E}">
        <p14:creationId xmlns:p14="http://schemas.microsoft.com/office/powerpoint/2010/main" val="1109134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: </a:t>
            </a:r>
            <a:r>
              <a:rPr lang="pl-PL" dirty="0" err="1"/>
              <a:t>critical</a:t>
            </a:r>
            <a:r>
              <a:rPr lang="pl-PL" dirty="0"/>
              <a:t> </a:t>
            </a:r>
            <a:r>
              <a:rPr lang="pl-PL" dirty="0" err="1"/>
              <a:t>edition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/>
          <a:lstStyle/>
          <a:p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  <a:hlinkClick r:id="rId3"/>
            </a:endParaRPr>
          </a:p>
          <a:p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  <a:hlinkClick r:id="rId3"/>
            </a:endParaRPr>
          </a:p>
          <a:p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Emil Friedberg (1879)</a:t>
            </a:r>
            <a:endParaRPr lang="en-US" sz="2800" u="sng" dirty="0">
              <a:solidFill>
                <a:srgbClr val="0563C1"/>
              </a:solidFill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  <a:hlinkClick r:id="rId3"/>
            </a:endParaRPr>
          </a:p>
          <a:p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  <a:hlinkClick r:id="rId3"/>
            </a:endParaRPr>
          </a:p>
          <a:p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hlinkClick r:id="rId3"/>
              </a:rPr>
              <a:t>https://geschichte.digitale-sammlungen.de/decretum-gratiani//text/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472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: Reference 1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8AB59D98-1D88-FF41-1BC3-5411F8759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020" y="821578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1079702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Decretum</a:t>
            </a:r>
            <a:r>
              <a:rPr lang="pl-PL" dirty="0"/>
              <a:t>: Reference 2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7568CA8D-BDE8-6480-2703-7F1417925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62" y="767790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3992616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Liber Extra - 1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687" y="1465792"/>
            <a:ext cx="9628696" cy="4351338"/>
          </a:xfrm>
        </p:spPr>
        <p:txBody>
          <a:bodyPr>
            <a:normAutofit fontScale="92500" lnSpcReduction="20000"/>
          </a:bodyPr>
          <a:lstStyle/>
          <a:p>
            <a:endParaRPr lang="pl-PL" dirty="0"/>
          </a:p>
          <a:p>
            <a:endParaRPr lang="pl-PL" dirty="0"/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Sources and ecclesiastical offices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Procedure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Clergy, properties and benefices of the clergy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Marriage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2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Criminal law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  <a:hlinkClick r:id="rId3"/>
              </a:rPr>
              <a:t>https://www.hs-augsburg.de/~harsch/Chronologia/Lspost13/GregoriusIX/gre_0000.html#1</a:t>
            </a:r>
            <a:endParaRPr lang="it-IT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6455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358" y="681037"/>
            <a:ext cx="9628695" cy="1325563"/>
          </a:xfrm>
        </p:spPr>
        <p:txBody>
          <a:bodyPr/>
          <a:lstStyle/>
          <a:p>
            <a:r>
              <a:rPr lang="pl-PL" dirty="0"/>
              <a:t>Liber Extra </a:t>
            </a:r>
            <a:r>
              <a:rPr lang="it-IT" dirty="0"/>
              <a:t>2 – X.3.2 / X.3, § </a:t>
            </a:r>
            <a:r>
              <a:rPr lang="it-IT" i="1" dirty="0" err="1"/>
              <a:t>Praeterea</a:t>
            </a:r>
            <a:r>
              <a:rPr lang="it-IT" i="1" dirty="0"/>
              <a:t> hi</a:t>
            </a:r>
            <a:endParaRPr lang="pl-PL" i="1" dirty="0"/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E8291A4E-4408-70B8-F74F-264107B02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50" y="1592542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3865335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br>
              <a:rPr lang="it-IT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lang="pl-PL" dirty="0"/>
              <a:t>Liber Extra - 3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D1A5D4DE-20CD-6294-3776-D9EE02338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851" y="1327150"/>
            <a:ext cx="8331200" cy="4203700"/>
          </a:xfrm>
        </p:spPr>
      </p:pic>
    </p:spTree>
    <p:extLst>
      <p:ext uri="{BB962C8B-B14F-4D97-AF65-F5344CB8AC3E}">
        <p14:creationId xmlns:p14="http://schemas.microsoft.com/office/powerpoint/2010/main" val="110330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NORMATIVE </a:t>
            </a:r>
            <a:r>
              <a:rPr lang="pl-PL" b="1" i="1" dirty="0"/>
              <a:t>LOCAL </a:t>
            </a:r>
            <a:r>
              <a:rPr lang="pl-PL" b="1" dirty="0"/>
              <a:t>SOURCES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0144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kingdom</a:t>
            </a:r>
            <a:r>
              <a:rPr lang="pl-PL" dirty="0"/>
              <a:t> of </a:t>
            </a:r>
            <a:r>
              <a:rPr lang="pl-PL" dirty="0" err="1"/>
              <a:t>Sicily</a:t>
            </a:r>
            <a:r>
              <a:rPr lang="pl-PL" dirty="0"/>
              <a:t> (1130-1860)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99B0B3-01E6-9E7A-C6CE-C2B70CD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104" y="1825625"/>
            <a:ext cx="962869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>
                <a:cs typeface="Calibri"/>
              </a:rPr>
              <a:t>Liber </a:t>
            </a:r>
            <a:r>
              <a:rPr lang="pl-PL" dirty="0" err="1">
                <a:cs typeface="Calibri"/>
              </a:rPr>
              <a:t>Augustalis</a:t>
            </a:r>
            <a:r>
              <a:rPr lang="pl-PL" dirty="0">
                <a:cs typeface="Calibri"/>
              </a:rPr>
              <a:t> (1231-1248) by Frederick II, </a:t>
            </a:r>
            <a:r>
              <a:rPr lang="pl-PL" dirty="0" err="1">
                <a:cs typeface="Calibri"/>
              </a:rPr>
              <a:t>Emperor</a:t>
            </a:r>
            <a:r>
              <a:rPr lang="pl-PL" dirty="0">
                <a:cs typeface="Calibri"/>
              </a:rPr>
              <a:t> of S.R.E. and king of </a:t>
            </a:r>
            <a:r>
              <a:rPr lang="pl-PL" dirty="0" err="1">
                <a:cs typeface="Calibri"/>
              </a:rPr>
              <a:t>Sicily</a:t>
            </a:r>
            <a:endParaRPr lang="pl-PL">
              <a:cs typeface="Calibri"/>
            </a:endParaRPr>
          </a:p>
          <a:p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6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CDB8D8F4-F57F-DA43-C8E1-9842BE4B3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55" y="2662305"/>
            <a:ext cx="7322744" cy="323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35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10066279" cy="586196"/>
          </a:xfrm>
        </p:spPr>
        <p:txBody>
          <a:bodyPr>
            <a:normAutofit/>
          </a:bodyPr>
          <a:lstStyle/>
          <a:p>
            <a:r>
              <a:rPr lang="pl-PL" sz="2000" dirty="0">
                <a:ea typeface="+mj-lt"/>
                <a:cs typeface="+mj-lt"/>
              </a:rPr>
              <a:t>https://www.dmgh.de/mgh_const_2_suppl/index.htm#page/(III)/mode/1up</a:t>
            </a:r>
            <a:endParaRPr lang="it-IT" sz="2000" dirty="0"/>
          </a:p>
        </p:txBody>
      </p:sp>
      <p:pic>
        <p:nvPicPr>
          <p:cNvPr id="4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CB62D84D-2467-4D53-810B-1AD5C6B3F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545" y="964234"/>
            <a:ext cx="3522269" cy="4980160"/>
          </a:xfrm>
        </p:spPr>
      </p:pic>
    </p:spTree>
    <p:extLst>
      <p:ext uri="{BB962C8B-B14F-4D97-AF65-F5344CB8AC3E}">
        <p14:creationId xmlns:p14="http://schemas.microsoft.com/office/powerpoint/2010/main" val="3467359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371" y="184056"/>
            <a:ext cx="9606062" cy="631464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cs typeface="Calibri Light"/>
              </a:rPr>
              <a:t>Vat.lat</a:t>
            </a:r>
            <a:r>
              <a:rPr lang="pl-PL" dirty="0">
                <a:cs typeface="Calibri Light"/>
              </a:rPr>
              <a:t>. 6770, f.3r </a:t>
            </a:r>
            <a:br>
              <a:rPr lang="pl-PL" dirty="0">
                <a:cs typeface="Calibri Light"/>
              </a:rPr>
            </a:br>
            <a:r>
              <a:rPr lang="pl-PL" sz="2000" dirty="0">
                <a:ea typeface="+mj-lt"/>
                <a:cs typeface="+mj-lt"/>
              </a:rPr>
              <a:t>https://digi.vatlib.it/view/MSS_Vat.lat.6770</a:t>
            </a:r>
            <a:endParaRPr lang="pl-PL" sz="2000" dirty="0"/>
          </a:p>
        </p:txBody>
      </p:sp>
      <p:pic>
        <p:nvPicPr>
          <p:cNvPr id="13" name="Immagine 13" descr="Immagine che contiene testo&#10;&#10;Descrizione generata automaticamente">
            <a:extLst>
              <a:ext uri="{FF2B5EF4-FFF2-40B4-BE49-F238E27FC236}">
                <a16:creationId xmlns:a16="http://schemas.microsoft.com/office/drawing/2014/main" id="{51DA15B0-A599-610A-42A4-55792DD0D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226" y="499788"/>
            <a:ext cx="3095403" cy="4351338"/>
          </a:xfrm>
        </p:spPr>
      </p:pic>
    </p:spTree>
    <p:extLst>
      <p:ext uri="{BB962C8B-B14F-4D97-AF65-F5344CB8AC3E}">
        <p14:creationId xmlns:p14="http://schemas.microsoft.com/office/powerpoint/2010/main" val="377585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City </a:t>
            </a:r>
            <a:r>
              <a:rPr lang="pl-PL" b="1" dirty="0" err="1"/>
              <a:t>Statutes</a:t>
            </a:r>
            <a:r>
              <a:rPr lang="pl-PL" b="1" dirty="0"/>
              <a:t> - BOLOGNA 1376</a:t>
            </a:r>
            <a:br>
              <a:rPr lang="pl-PL" b="1" dirty="0"/>
            </a:br>
            <a:r>
              <a:rPr lang="it-IT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source: A.L. Trombetti </a:t>
            </a:r>
            <a:r>
              <a:rPr lang="it-IT" sz="2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Budriesi</a:t>
            </a:r>
            <a:r>
              <a:rPr lang="it-IT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Gli </a:t>
            </a:r>
            <a:r>
              <a:rPr lang="it-IT" sz="22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statuti di Bologna e la normativa statutaria dell’Emilia Romagna tra XII e XVI secolo</a:t>
            </a:r>
            <a:r>
              <a:rPr lang="it-IT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it-IT" sz="2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available</a:t>
            </a:r>
            <a:r>
              <a:rPr lang="it-IT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online: https://</a:t>
            </a:r>
            <a:r>
              <a:rPr lang="it-IT" sz="22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doi.org</a:t>
            </a:r>
            <a:r>
              <a:rPr lang="it-IT" sz="2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/10.4000/mefrm.2396</a:t>
            </a:r>
            <a:endParaRPr lang="pl-PL" dirty="0"/>
          </a:p>
        </p:txBody>
      </p:sp>
      <p:pic>
        <p:nvPicPr>
          <p:cNvPr id="4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6142BE50-70BA-EF59-94C1-1DC680A43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256" y="2566194"/>
            <a:ext cx="4406900" cy="2870200"/>
          </a:xfrm>
        </p:spPr>
      </p:pic>
    </p:spTree>
    <p:extLst>
      <p:ext uri="{BB962C8B-B14F-4D97-AF65-F5344CB8AC3E}">
        <p14:creationId xmlns:p14="http://schemas.microsoft.com/office/powerpoint/2010/main" val="1969601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DOCTRINAL SOURCES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5024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GLOSS</a:t>
            </a:r>
            <a:r>
              <a:rPr lang="pl-PL" dirty="0"/>
              <a:t> a) </a:t>
            </a:r>
            <a:r>
              <a:rPr lang="pl-PL" dirty="0" err="1"/>
              <a:t>Gloss</a:t>
            </a:r>
            <a:r>
              <a:rPr lang="pl-PL" dirty="0"/>
              <a:t> on the C. </a:t>
            </a:r>
            <a:r>
              <a:rPr lang="pl-PL" dirty="0" err="1"/>
              <a:t>Iur</a:t>
            </a:r>
            <a:r>
              <a:rPr lang="pl-PL" dirty="0"/>
              <a:t>. </a:t>
            </a:r>
            <a:r>
              <a:rPr lang="pl-PL" dirty="0" err="1"/>
              <a:t>Civilis</a:t>
            </a:r>
            <a:r>
              <a:rPr lang="pl-PL" dirty="0"/>
              <a:t>: </a:t>
            </a:r>
            <a:r>
              <a:rPr lang="pl-PL" dirty="0" err="1"/>
              <a:t>Vetus</a:t>
            </a:r>
            <a:r>
              <a:rPr lang="pl-PL" dirty="0"/>
              <a:t> 1 (BAV) </a:t>
            </a:r>
          </a:p>
        </p:txBody>
      </p:sp>
      <p:pic>
        <p:nvPicPr>
          <p:cNvPr id="4" name="Segnaposto contenuto 4" descr="Immagine che contiene mappa&#10;&#10;Descrizione generata automaticamente">
            <a:extLst>
              <a:ext uri="{FF2B5EF4-FFF2-40B4-BE49-F238E27FC236}">
                <a16:creationId xmlns:a16="http://schemas.microsoft.com/office/drawing/2014/main" id="{2B1E3DC6-3007-EB7B-BBA1-1B7E51C05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167" y="1027906"/>
            <a:ext cx="2731809" cy="4351338"/>
          </a:xfrm>
        </p:spPr>
      </p:pic>
    </p:spTree>
    <p:extLst>
      <p:ext uri="{BB962C8B-B14F-4D97-AF65-F5344CB8AC3E}">
        <p14:creationId xmlns:p14="http://schemas.microsoft.com/office/powerpoint/2010/main" val="1994017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Gloss</a:t>
            </a:r>
            <a:r>
              <a:rPr lang="pl-PL" dirty="0"/>
              <a:t> on the </a:t>
            </a:r>
            <a:r>
              <a:rPr lang="pl-PL" dirty="0" err="1"/>
              <a:t>Vetus</a:t>
            </a:r>
            <a:r>
              <a:rPr lang="pl-PL" dirty="0"/>
              <a:t> - 2 (MDZ)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1E809788-BA04-FD74-FE28-550071A32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39" y="1253331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3216231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 err="1"/>
              <a:t>Gloss</a:t>
            </a:r>
            <a:r>
              <a:rPr lang="pl-PL" dirty="0"/>
              <a:t> on </a:t>
            </a:r>
            <a:r>
              <a:rPr lang="pl-PL" dirty="0" err="1"/>
              <a:t>Vetus</a:t>
            </a:r>
            <a:r>
              <a:rPr lang="pl-PL" dirty="0"/>
              <a:t> – 3 (MDZ)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6E7CB5F8-AE0E-07CA-94B7-B68DA1E51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39" y="1027906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15204490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 [1][8]  -  Sola lettura" id="{DD7B5460-E7ED-1440-8182-C5E8D615D799}" vid="{10595185-E316-B24A-B0B1-0FEAE0C52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</TotalTime>
  <Words>473</Words>
  <Application>Microsoft Macintosh PowerPoint</Application>
  <PresentationFormat>Panoramiczny</PresentationFormat>
  <Paragraphs>55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Motyw pakietu Office</vt:lpstr>
      <vt:lpstr>Canon law: 1. DECRETUM GRATIANI</vt:lpstr>
      <vt:lpstr>Canon law: 2. DECRETUM GRATIANI</vt:lpstr>
      <vt:lpstr>Decretum, manuscript (source: BAV) - 1</vt:lpstr>
      <vt:lpstr>Decretum, manuscript (source: BAV) - 2</vt:lpstr>
      <vt:lpstr>Decretum, manuscript (source: BAV) - 3</vt:lpstr>
      <vt:lpstr>Decretum – printed (source: Munich Digitalisierungs Zentrum) - 1</vt:lpstr>
      <vt:lpstr>Decretum – printed (source: Munich Digitalisierungs Zentrum) - 2</vt:lpstr>
      <vt:lpstr>Decretum – printed (source: Munich Digitalisierungs Zentrum) - 3</vt:lpstr>
      <vt:lpstr>Decretum: critical edition</vt:lpstr>
      <vt:lpstr>Decretum: Reference 1</vt:lpstr>
      <vt:lpstr>Decretum: Reference 2</vt:lpstr>
      <vt:lpstr>Liber Extra - 1</vt:lpstr>
      <vt:lpstr>Liber Extra 2 – X.3.2 / X.3, § Praeterea hi</vt:lpstr>
      <vt:lpstr> Liber Extra - 3</vt:lpstr>
      <vt:lpstr>NORMATIVE LOCAL SOURCES</vt:lpstr>
      <vt:lpstr>The kingdom of Sicily (1130-1860)</vt:lpstr>
      <vt:lpstr>https://www.dmgh.de/mgh_const_2_suppl/index.htm#page/(III)/mode/1up</vt:lpstr>
      <vt:lpstr>Vat.lat. 6770, f.3r  https://digi.vatlib.it/view/MSS_Vat.lat.6770</vt:lpstr>
      <vt:lpstr>City Statutes - BOLOGNA 1376 source: A.L. Trombetti Budriesi, Gli statuti di Bologna e la normativa statutaria dell’Emilia Romagna tra XII e XVI secolo, available online: https://doi.org/10.4000/mefrm.2396</vt:lpstr>
      <vt:lpstr>DOCTRINAL SOURCES</vt:lpstr>
      <vt:lpstr>GLOSS a) Gloss on the C. Iur. Civilis: Vetus 1 (BAV) </vt:lpstr>
      <vt:lpstr>Gloss on the Vetus - 2 (MDZ)</vt:lpstr>
      <vt:lpstr>Gloss on Vetus – 3 (MDZ)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252</cp:revision>
  <dcterms:created xsi:type="dcterms:W3CDTF">2023-01-23T08:26:38Z</dcterms:created>
  <dcterms:modified xsi:type="dcterms:W3CDTF">2024-07-29T16:09:24Z</dcterms:modified>
</cp:coreProperties>
</file>